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1.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2.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3.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4.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7.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8.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9.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30.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31.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2.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3.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2.xml" ContentType="application/vnd.openxmlformats-officedocument.presentationml.notesSlide+xml"/>
  <Override PartName="/ppt/charts/chart34.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5.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6.xml" ContentType="application/vnd.openxmlformats-officedocument.drawingml.chart+xml"/>
  <Override PartName="/ppt/charts/style34.xml" ContentType="application/vnd.ms-office.chartstyle+xml"/>
  <Override PartName="/ppt/charts/colors34.xml" ContentType="application/vnd.ms-office.chartcolorstyle+xml"/>
  <Override PartName="/ppt/drawings/drawing1.xml" ContentType="application/vnd.openxmlformats-officedocument.drawingml.chartshapes+xml"/>
  <Override PartName="/ppt/charts/chart37.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8.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9.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40.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41.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2.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3.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4.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6.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47.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8.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9.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50.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51.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2.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3.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4.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5.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56.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7.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8.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9.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60.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61.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2.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3.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64.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65.xml" ContentType="application/vnd.openxmlformats-officedocument.drawingml.chart+xml"/>
  <Override PartName="/ppt/charts/style63.xml" ContentType="application/vnd.ms-office.chartstyle+xml"/>
  <Override PartName="/ppt/charts/colors63.xml" ContentType="application/vnd.ms-office.chartcolorstyle+xml"/>
  <Override PartName="/ppt/charts/chart66.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67.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68.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69.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7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7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73.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74.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75.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6.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77.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8.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79.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80.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81.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2.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83.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84.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8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86.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87.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88.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89.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90.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91.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92.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93.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94.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95.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96.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97.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98.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99.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100.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101.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102.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103.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104.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105.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106.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107.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108.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109.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11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11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11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113.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114.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115.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116.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117.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118.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119.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120.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121.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122.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123.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124.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12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126.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127.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128.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129.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130.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131.xml" ContentType="application/vnd.openxmlformats-officedocument.drawingml.chart+xml"/>
  <Override PartName="/ppt/charts/style129.xml" ContentType="application/vnd.ms-office.chartstyle+xml"/>
  <Override PartName="/ppt/charts/colors129.xml" ContentType="application/vnd.ms-office.chartcolorstyle+xml"/>
  <Override PartName="/ppt/charts/chart132.xml" ContentType="application/vnd.openxmlformats-officedocument.drawingml.chart+xml"/>
  <Override PartName="/ppt/charts/style130.xml" ContentType="application/vnd.ms-office.chartstyle+xml"/>
  <Override PartName="/ppt/charts/colors130.xml" ContentType="application/vnd.ms-office.chartcolorstyle+xml"/>
  <Override PartName="/ppt/charts/chart133.xml" ContentType="application/vnd.openxmlformats-officedocument.drawingml.chart+xml"/>
  <Override PartName="/ppt/charts/style131.xml" ContentType="application/vnd.ms-office.chartstyle+xml"/>
  <Override PartName="/ppt/charts/colors131.xml" ContentType="application/vnd.ms-office.chartcolorstyle+xml"/>
  <Override PartName="/ppt/charts/chart134.xml" ContentType="application/vnd.openxmlformats-officedocument.drawingml.chart+xml"/>
  <Override PartName="/ppt/charts/style132.xml" ContentType="application/vnd.ms-office.chartstyle+xml"/>
  <Override PartName="/ppt/charts/colors132.xml" ContentType="application/vnd.ms-office.chartcolorstyle+xml"/>
  <Override PartName="/ppt/charts/chart135.xml" ContentType="application/vnd.openxmlformats-officedocument.drawingml.chart+xml"/>
  <Override PartName="/ppt/charts/style133.xml" ContentType="application/vnd.ms-office.chartstyle+xml"/>
  <Override PartName="/ppt/charts/colors133.xml" ContentType="application/vnd.ms-office.chartcolorstyle+xml"/>
  <Override PartName="/ppt/charts/chart136.xml" ContentType="application/vnd.openxmlformats-officedocument.drawingml.chart+xml"/>
  <Override PartName="/ppt/charts/style134.xml" ContentType="application/vnd.ms-office.chartstyle+xml"/>
  <Override PartName="/ppt/charts/colors134.xml" ContentType="application/vnd.ms-office.chartcolorstyle+xml"/>
  <Override PartName="/ppt/charts/chart137.xml" ContentType="application/vnd.openxmlformats-officedocument.drawingml.chart+xml"/>
  <Override PartName="/ppt/charts/style135.xml" ContentType="application/vnd.ms-office.chartstyle+xml"/>
  <Override PartName="/ppt/charts/colors135.xml" ContentType="application/vnd.ms-office.chartcolorstyle+xml"/>
  <Override PartName="/ppt/charts/chart138.xml" ContentType="application/vnd.openxmlformats-officedocument.drawingml.chart+xml"/>
  <Override PartName="/ppt/charts/style136.xml" ContentType="application/vnd.ms-office.chartstyle+xml"/>
  <Override PartName="/ppt/charts/colors136.xml" ContentType="application/vnd.ms-office.chartcolorstyle+xml"/>
  <Override PartName="/ppt/charts/chart139.xml" ContentType="application/vnd.openxmlformats-officedocument.drawingml.chart+xml"/>
  <Override PartName="/ppt/charts/style137.xml" ContentType="application/vnd.ms-office.chartstyle+xml"/>
  <Override PartName="/ppt/charts/colors137.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39"/>
  </p:notesMasterIdLst>
  <p:sldIdLst>
    <p:sldId id="256" r:id="rId5"/>
    <p:sldId id="470" r:id="rId6"/>
    <p:sldId id="482" r:id="rId7"/>
    <p:sldId id="483" r:id="rId8"/>
    <p:sldId id="455" r:id="rId9"/>
    <p:sldId id="456" r:id="rId10"/>
    <p:sldId id="487" r:id="rId11"/>
    <p:sldId id="290" r:id="rId12"/>
    <p:sldId id="291" r:id="rId13"/>
    <p:sldId id="488" r:id="rId14"/>
    <p:sldId id="292" r:id="rId15"/>
    <p:sldId id="293" r:id="rId16"/>
    <p:sldId id="294" r:id="rId17"/>
    <p:sldId id="484" r:id="rId18"/>
    <p:sldId id="477" r:id="rId19"/>
    <p:sldId id="295" r:id="rId20"/>
    <p:sldId id="296" r:id="rId21"/>
    <p:sldId id="297" r:id="rId22"/>
    <p:sldId id="298" r:id="rId23"/>
    <p:sldId id="299" r:id="rId24"/>
    <p:sldId id="300" r:id="rId25"/>
    <p:sldId id="301" r:id="rId26"/>
    <p:sldId id="302" r:id="rId27"/>
    <p:sldId id="303" r:id="rId28"/>
    <p:sldId id="304" r:id="rId29"/>
    <p:sldId id="486" r:id="rId30"/>
    <p:sldId id="305" r:id="rId31"/>
    <p:sldId id="307" r:id="rId32"/>
    <p:sldId id="309" r:id="rId33"/>
    <p:sldId id="323" r:id="rId34"/>
    <p:sldId id="379" r:id="rId35"/>
    <p:sldId id="310" r:id="rId36"/>
    <p:sldId id="311" r:id="rId37"/>
    <p:sldId id="312" r:id="rId38"/>
    <p:sldId id="313" r:id="rId39"/>
    <p:sldId id="344" r:id="rId40"/>
    <p:sldId id="343" r:id="rId41"/>
    <p:sldId id="341" r:id="rId42"/>
    <p:sldId id="314" r:id="rId43"/>
    <p:sldId id="315" r:id="rId44"/>
    <p:sldId id="333" r:id="rId45"/>
    <p:sldId id="334" r:id="rId46"/>
    <p:sldId id="352" r:id="rId47"/>
    <p:sldId id="353" r:id="rId48"/>
    <p:sldId id="317" r:id="rId49"/>
    <p:sldId id="478" r:id="rId50"/>
    <p:sldId id="318" r:id="rId51"/>
    <p:sldId id="321" r:id="rId52"/>
    <p:sldId id="322" r:id="rId53"/>
    <p:sldId id="474" r:id="rId54"/>
    <p:sldId id="473" r:id="rId55"/>
    <p:sldId id="495" r:id="rId56"/>
    <p:sldId id="327" r:id="rId57"/>
    <p:sldId id="328" r:id="rId58"/>
    <p:sldId id="331" r:id="rId59"/>
    <p:sldId id="332" r:id="rId60"/>
    <p:sldId id="335" r:id="rId61"/>
    <p:sldId id="496" r:id="rId62"/>
    <p:sldId id="339" r:id="rId63"/>
    <p:sldId id="342" r:id="rId64"/>
    <p:sldId id="345" r:id="rId65"/>
    <p:sldId id="346" r:id="rId66"/>
    <p:sldId id="357" r:id="rId67"/>
    <p:sldId id="347" r:id="rId68"/>
    <p:sldId id="348" r:id="rId69"/>
    <p:sldId id="349" r:id="rId70"/>
    <p:sldId id="350" r:id="rId71"/>
    <p:sldId id="351" r:id="rId72"/>
    <p:sldId id="354" r:id="rId73"/>
    <p:sldId id="355" r:id="rId74"/>
    <p:sldId id="479" r:id="rId75"/>
    <p:sldId id="358" r:id="rId76"/>
    <p:sldId id="359" r:id="rId77"/>
    <p:sldId id="360" r:id="rId78"/>
    <p:sldId id="361" r:id="rId79"/>
    <p:sldId id="362" r:id="rId80"/>
    <p:sldId id="363" r:id="rId81"/>
    <p:sldId id="364" r:id="rId82"/>
    <p:sldId id="365" r:id="rId83"/>
    <p:sldId id="414" r:id="rId84"/>
    <p:sldId id="415" r:id="rId85"/>
    <p:sldId id="416" r:id="rId86"/>
    <p:sldId id="417" r:id="rId87"/>
    <p:sldId id="366" r:id="rId88"/>
    <p:sldId id="465" r:id="rId89"/>
    <p:sldId id="370" r:id="rId90"/>
    <p:sldId id="418" r:id="rId91"/>
    <p:sldId id="419" r:id="rId92"/>
    <p:sldId id="420" r:id="rId93"/>
    <p:sldId id="422" r:id="rId94"/>
    <p:sldId id="492" r:id="rId95"/>
    <p:sldId id="424" r:id="rId96"/>
    <p:sldId id="421" r:id="rId97"/>
    <p:sldId id="372" r:id="rId98"/>
    <p:sldId id="428" r:id="rId99"/>
    <p:sldId id="494" r:id="rId100"/>
    <p:sldId id="430" r:id="rId101"/>
    <p:sldId id="431" r:id="rId102"/>
    <p:sldId id="371" r:id="rId103"/>
    <p:sldId id="425" r:id="rId104"/>
    <p:sldId id="426" r:id="rId105"/>
    <p:sldId id="427" r:id="rId106"/>
    <p:sldId id="367" r:id="rId107"/>
    <p:sldId id="432" r:id="rId108"/>
    <p:sldId id="490" r:id="rId109"/>
    <p:sldId id="436" r:id="rId110"/>
    <p:sldId id="437" r:id="rId111"/>
    <p:sldId id="368" r:id="rId112"/>
    <p:sldId id="466" r:id="rId113"/>
    <p:sldId id="438" r:id="rId114"/>
    <p:sldId id="441" r:id="rId115"/>
    <p:sldId id="376" r:id="rId116"/>
    <p:sldId id="480" r:id="rId117"/>
    <p:sldId id="481" r:id="rId118"/>
    <p:sldId id="445" r:id="rId119"/>
    <p:sldId id="446" r:id="rId120"/>
    <p:sldId id="460" r:id="rId121"/>
    <p:sldId id="461" r:id="rId122"/>
    <p:sldId id="469" r:id="rId123"/>
    <p:sldId id="377" r:id="rId124"/>
    <p:sldId id="462" r:id="rId125"/>
    <p:sldId id="468" r:id="rId126"/>
    <p:sldId id="378" r:id="rId127"/>
    <p:sldId id="447" r:id="rId128"/>
    <p:sldId id="448" r:id="rId129"/>
    <p:sldId id="449" r:id="rId130"/>
    <p:sldId id="463" r:id="rId131"/>
    <p:sldId id="464" r:id="rId132"/>
    <p:sldId id="467" r:id="rId133"/>
    <p:sldId id="336" r:id="rId134"/>
    <p:sldId id="337" r:id="rId135"/>
    <p:sldId id="369" r:id="rId136"/>
    <p:sldId id="382" r:id="rId137"/>
    <p:sldId id="383" r:id="rId138"/>
  </p:sldIdLst>
  <p:sldSz cx="12192000" cy="6858000"/>
  <p:notesSz cx="6858000" cy="9144000"/>
  <p:custDataLst>
    <p:tags r:id="rId1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D9E52BD2-5D01-473E-A0B0-98B0DB5D386A}">
          <p14:sldIdLst>
            <p14:sldId id="256"/>
            <p14:sldId id="470"/>
            <p14:sldId id="482"/>
            <p14:sldId id="483"/>
          </p14:sldIdLst>
        </p14:section>
        <p14:section name="Executive summary" id="{2D2CC73A-B4FA-4E55-A985-6C72C6689B3D}">
          <p14:sldIdLst>
            <p14:sldId id="455"/>
            <p14:sldId id="456"/>
            <p14:sldId id="487"/>
          </p14:sldIdLst>
        </p14:section>
        <p14:section name="Devices available and used" id="{E23BC508-C6BA-4D08-9A01-1A81FF64D9BF}">
          <p14:sldIdLst>
            <p14:sldId id="290"/>
            <p14:sldId id="291"/>
            <p14:sldId id="488"/>
            <p14:sldId id="292"/>
            <p14:sldId id="293"/>
          </p14:sldIdLst>
        </p14:section>
        <p14:section name="Media consumption" id="{C6F204E9-6756-4053-A72C-F6E897708F38}">
          <p14:sldIdLst>
            <p14:sldId id="294"/>
            <p14:sldId id="484"/>
            <p14:sldId id="477"/>
            <p14:sldId id="295"/>
            <p14:sldId id="296"/>
            <p14:sldId id="297"/>
            <p14:sldId id="298"/>
            <p14:sldId id="299"/>
            <p14:sldId id="300"/>
            <p14:sldId id="301"/>
            <p14:sldId id="302"/>
            <p14:sldId id="303"/>
            <p14:sldId id="304"/>
            <p14:sldId id="486"/>
            <p14:sldId id="305"/>
            <p14:sldId id="307"/>
            <p14:sldId id="309"/>
            <p14:sldId id="323"/>
            <p14:sldId id="379"/>
            <p14:sldId id="310"/>
            <p14:sldId id="311"/>
            <p14:sldId id="312"/>
            <p14:sldId id="313"/>
            <p14:sldId id="344"/>
            <p14:sldId id="343"/>
            <p14:sldId id="341"/>
            <p14:sldId id="314"/>
            <p14:sldId id="315"/>
            <p14:sldId id="333"/>
            <p14:sldId id="334"/>
            <p14:sldId id="352"/>
            <p14:sldId id="353"/>
          </p14:sldIdLst>
        </p14:section>
        <p14:section name="Content preferences" id="{3FDBFDA0-DED1-4316-BF20-3FC61215B140}">
          <p14:sldIdLst>
            <p14:sldId id="317"/>
            <p14:sldId id="478"/>
            <p14:sldId id="318"/>
            <p14:sldId id="321"/>
            <p14:sldId id="322"/>
            <p14:sldId id="474"/>
            <p14:sldId id="473"/>
            <p14:sldId id="495"/>
            <p14:sldId id="327"/>
            <p14:sldId id="328"/>
            <p14:sldId id="331"/>
            <p14:sldId id="332"/>
            <p14:sldId id="335"/>
            <p14:sldId id="496"/>
            <p14:sldId id="339"/>
            <p14:sldId id="342"/>
            <p14:sldId id="345"/>
            <p14:sldId id="346"/>
            <p14:sldId id="357"/>
            <p14:sldId id="347"/>
            <p14:sldId id="348"/>
            <p14:sldId id="349"/>
            <p14:sldId id="350"/>
            <p14:sldId id="351"/>
            <p14:sldId id="354"/>
          </p14:sldIdLst>
        </p14:section>
        <p14:section name="NZ content" id="{3A0EF44C-BC31-485A-B5A5-5DDB5C24EE9C}">
          <p14:sldIdLst>
            <p14:sldId id="355"/>
            <p14:sldId id="479"/>
            <p14:sldId id="358"/>
            <p14:sldId id="359"/>
            <p14:sldId id="360"/>
            <p14:sldId id="361"/>
            <p14:sldId id="362"/>
            <p14:sldId id="363"/>
            <p14:sldId id="364"/>
          </p14:sldIdLst>
        </p14:section>
        <p14:section name="Discovering new content" id="{46EE48C5-A776-4240-AD3B-ED97E66C22B7}">
          <p14:sldIdLst>
            <p14:sldId id="365"/>
            <p14:sldId id="414"/>
            <p14:sldId id="415"/>
            <p14:sldId id="416"/>
            <p14:sldId id="417"/>
          </p14:sldIdLst>
        </p14:section>
        <p14:section name="Challenging content" id="{3F38EC8A-7A78-4063-BC4B-0FC77B477A77}">
          <p14:sldIdLst>
            <p14:sldId id="366"/>
            <p14:sldId id="465"/>
            <p14:sldId id="370"/>
            <p14:sldId id="418"/>
            <p14:sldId id="419"/>
            <p14:sldId id="420"/>
            <p14:sldId id="422"/>
            <p14:sldId id="492"/>
            <p14:sldId id="424"/>
            <p14:sldId id="421"/>
            <p14:sldId id="372"/>
            <p14:sldId id="428"/>
            <p14:sldId id="494"/>
            <p14:sldId id="430"/>
            <p14:sldId id="431"/>
            <p14:sldId id="371"/>
            <p14:sldId id="425"/>
            <p14:sldId id="426"/>
            <p14:sldId id="427"/>
          </p14:sldIdLst>
        </p14:section>
        <p14:section name="Parental concerns" id="{16F5C930-6F8B-4119-9F51-9060068820A4}">
          <p14:sldIdLst>
            <p14:sldId id="367"/>
            <p14:sldId id="432"/>
            <p14:sldId id="490"/>
            <p14:sldId id="436"/>
            <p14:sldId id="437"/>
          </p14:sldIdLst>
        </p14:section>
        <p14:section name="Protecting children from innappropriate content" id="{C37B93D0-6204-48DE-91D2-EC5F5B98A01E}">
          <p14:sldIdLst>
            <p14:sldId id="368"/>
            <p14:sldId id="466"/>
            <p14:sldId id="438"/>
            <p14:sldId id="441"/>
            <p14:sldId id="376"/>
            <p14:sldId id="480"/>
            <p14:sldId id="481"/>
            <p14:sldId id="445"/>
            <p14:sldId id="446"/>
            <p14:sldId id="460"/>
            <p14:sldId id="461"/>
            <p14:sldId id="469"/>
            <p14:sldId id="377"/>
            <p14:sldId id="462"/>
            <p14:sldId id="468"/>
            <p14:sldId id="378"/>
            <p14:sldId id="447"/>
            <p14:sldId id="448"/>
            <p14:sldId id="449"/>
            <p14:sldId id="463"/>
            <p14:sldId id="464"/>
            <p14:sldId id="467"/>
          </p14:sldIdLst>
        </p14:section>
        <p14:section name="Credentials" id="{E9281DFD-263C-487A-8F32-6B2EB6BDB05E}">
          <p14:sldIdLst>
            <p14:sldId id="336"/>
            <p14:sldId id="337"/>
          </p14:sldIdLst>
        </p14:section>
        <p14:section name="Appendix" id="{B8B6955E-1B3B-4A3B-B610-A2DC5D45CBCD}">
          <p14:sldIdLst>
            <p14:sldId id="369"/>
            <p14:sldId id="382"/>
            <p14:sldId id="38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uller, Katelynn (MBWCB)" initials="FK(" lastIdx="84" clrIdx="0">
    <p:extLst>
      <p:ext uri="{19B8F6BF-5375-455C-9EA6-DF929625EA0E}">
        <p15:presenceInfo xmlns:p15="http://schemas.microsoft.com/office/powerpoint/2012/main" userId="S::katelynn.fuller@colmarbrunton.co.nz::bdffc180-42f7-4c7e-8853-44dafd4521d5" providerId="AD"/>
      </p:ext>
    </p:extLst>
  </p:cmAuthor>
  <p:cmAuthor id="2" name="Langley, Edward (MBWCB)" initials="LE(" lastIdx="2" clrIdx="1">
    <p:extLst>
      <p:ext uri="{19B8F6BF-5375-455C-9EA6-DF929625EA0E}">
        <p15:presenceInfo xmlns:p15="http://schemas.microsoft.com/office/powerpoint/2012/main" userId="S::edward.langley@colmarbrunton.co.nz::36457392-7fdb-420e-b9a6-066fd9490388" providerId="AD"/>
      </p:ext>
    </p:extLst>
  </p:cmAuthor>
  <p:cmAuthor id="3" name="Allanah Kalafatelis" initials="AK" lastIdx="14" clrIdx="2">
    <p:extLst>
      <p:ext uri="{19B8F6BF-5375-455C-9EA6-DF929625EA0E}">
        <p15:presenceInfo xmlns:p15="http://schemas.microsoft.com/office/powerpoint/2012/main" userId="S::allanah@nzonair.govt.nz::2cb2386c-db71-4356-ada0-b2fa3452f6c0" providerId="AD"/>
      </p:ext>
    </p:extLst>
  </p:cmAuthor>
  <p:cmAuthor id="4" name="Helen Cruse" initials="HC" lastIdx="23" clrIdx="3">
    <p:extLst>
      <p:ext uri="{19B8F6BF-5375-455C-9EA6-DF929625EA0E}">
        <p15:presenceInfo xmlns:p15="http://schemas.microsoft.com/office/powerpoint/2012/main" userId="S-1-5-21-1705360040-3308074637-3160811698-11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D8C0"/>
    <a:srgbClr val="DB7373"/>
    <a:srgbClr val="E49595"/>
    <a:srgbClr val="29EFC9"/>
    <a:srgbClr val="404040"/>
    <a:srgbClr val="D24E4E"/>
    <a:srgbClr val="DF8181"/>
    <a:srgbClr val="FF0761"/>
    <a:srgbClr val="C6DDDF"/>
    <a:srgbClr val="E4EF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97" autoAdjust="0"/>
    <p:restoredTop sz="93817" autoAdjust="0"/>
  </p:normalViewPr>
  <p:slideViewPr>
    <p:cSldViewPr snapToGrid="0">
      <p:cViewPr varScale="1">
        <p:scale>
          <a:sx n="99" d="100"/>
          <a:sy n="99" d="100"/>
        </p:scale>
        <p:origin x="96" y="414"/>
      </p:cViewPr>
      <p:guideLst>
        <p:guide orient="horz" pos="2160"/>
        <p:guide pos="3840"/>
      </p:guideLst>
    </p:cSldViewPr>
  </p:slideViewPr>
  <p:outlineViewPr>
    <p:cViewPr>
      <p:scale>
        <a:sx n="33" d="100"/>
        <a:sy n="33" d="100"/>
      </p:scale>
      <p:origin x="0" y="-2659"/>
    </p:cViewPr>
  </p:outlineViewPr>
  <p:notesTextViewPr>
    <p:cViewPr>
      <p:scale>
        <a:sx n="1" d="1"/>
        <a:sy n="1" d="1"/>
      </p:scale>
      <p:origin x="0" y="0"/>
    </p:cViewPr>
  </p:notesTextViewPr>
  <p:sorterViewPr>
    <p:cViewPr>
      <p:scale>
        <a:sx n="50" d="100"/>
        <a:sy n="50" d="100"/>
      </p:scale>
      <p:origin x="0" y="-12091"/>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notesMaster" Target="notesMasters/notesMaster1.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tags" Target="tags/tag1.xml"/><Relationship Id="rId14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98.xml"/><Relationship Id="rId1" Type="http://schemas.microsoft.com/office/2011/relationships/chartStyle" Target="style98.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99.xml"/><Relationship Id="rId1" Type="http://schemas.microsoft.com/office/2011/relationships/chartStyle" Target="style99.xml"/></Relationships>
</file>

<file path=ppt/charts/_rels/chart102.xml.rels><?xml version="1.0" encoding="UTF-8" standalone="yes"?>
<Relationships xmlns="http://schemas.openxmlformats.org/package/2006/relationships"><Relationship Id="rId3" Type="http://schemas.openxmlformats.org/officeDocument/2006/relationships/package" Target="../embeddings/Microsoft_Excel_Worksheet101.xlsx"/><Relationship Id="rId2" Type="http://schemas.microsoft.com/office/2011/relationships/chartColorStyle" Target="colors100.xml"/><Relationship Id="rId1" Type="http://schemas.microsoft.com/office/2011/relationships/chartStyle" Target="style100.xml"/></Relationships>
</file>

<file path=ppt/charts/_rels/chart103.xml.rels><?xml version="1.0" encoding="UTF-8" standalone="yes"?>
<Relationships xmlns="http://schemas.openxmlformats.org/package/2006/relationships"><Relationship Id="rId3" Type="http://schemas.openxmlformats.org/officeDocument/2006/relationships/package" Target="../embeddings/Microsoft_Excel_Worksheet102.xlsx"/><Relationship Id="rId2" Type="http://schemas.microsoft.com/office/2011/relationships/chartColorStyle" Target="colors101.xml"/><Relationship Id="rId1" Type="http://schemas.microsoft.com/office/2011/relationships/chartStyle" Target="style101.xml"/></Relationships>
</file>

<file path=ppt/charts/_rels/chart104.xml.rels><?xml version="1.0" encoding="UTF-8" standalone="yes"?>
<Relationships xmlns="http://schemas.openxmlformats.org/package/2006/relationships"><Relationship Id="rId3" Type="http://schemas.openxmlformats.org/officeDocument/2006/relationships/package" Target="../embeddings/Microsoft_Excel_Worksheet103.xlsx"/><Relationship Id="rId2" Type="http://schemas.microsoft.com/office/2011/relationships/chartColorStyle" Target="colors102.xml"/><Relationship Id="rId1" Type="http://schemas.microsoft.com/office/2011/relationships/chartStyle" Target="style102.xml"/></Relationships>
</file>

<file path=ppt/charts/_rels/chart105.xml.rels><?xml version="1.0" encoding="UTF-8" standalone="yes"?>
<Relationships xmlns="http://schemas.openxmlformats.org/package/2006/relationships"><Relationship Id="rId3" Type="http://schemas.openxmlformats.org/officeDocument/2006/relationships/package" Target="../embeddings/Microsoft_Excel_Worksheet104.xlsx"/><Relationship Id="rId2" Type="http://schemas.microsoft.com/office/2011/relationships/chartColorStyle" Target="colors103.xml"/><Relationship Id="rId1" Type="http://schemas.microsoft.com/office/2011/relationships/chartStyle" Target="style103.xml"/></Relationships>
</file>

<file path=ppt/charts/_rels/chart106.xml.rels><?xml version="1.0" encoding="UTF-8" standalone="yes"?>
<Relationships xmlns="http://schemas.openxmlformats.org/package/2006/relationships"><Relationship Id="rId3" Type="http://schemas.openxmlformats.org/officeDocument/2006/relationships/package" Target="../embeddings/Microsoft_Excel_Worksheet105.xlsx"/><Relationship Id="rId2" Type="http://schemas.microsoft.com/office/2011/relationships/chartColorStyle" Target="colors104.xml"/><Relationship Id="rId1" Type="http://schemas.microsoft.com/office/2011/relationships/chartStyle" Target="style104.xml"/></Relationships>
</file>

<file path=ppt/charts/_rels/chart107.xml.rels><?xml version="1.0" encoding="UTF-8" standalone="yes"?>
<Relationships xmlns="http://schemas.openxmlformats.org/package/2006/relationships"><Relationship Id="rId3" Type="http://schemas.openxmlformats.org/officeDocument/2006/relationships/package" Target="../embeddings/Microsoft_Excel_Worksheet106.xlsx"/><Relationship Id="rId2" Type="http://schemas.microsoft.com/office/2011/relationships/chartColorStyle" Target="colors105.xml"/><Relationship Id="rId1" Type="http://schemas.microsoft.com/office/2011/relationships/chartStyle" Target="style105.xml"/></Relationships>
</file>

<file path=ppt/charts/_rels/chart108.xml.rels><?xml version="1.0" encoding="UTF-8" standalone="yes"?>
<Relationships xmlns="http://schemas.openxmlformats.org/package/2006/relationships"><Relationship Id="rId3" Type="http://schemas.openxmlformats.org/officeDocument/2006/relationships/package" Target="../embeddings/Microsoft_Excel_Worksheet107.xlsx"/><Relationship Id="rId2" Type="http://schemas.microsoft.com/office/2011/relationships/chartColorStyle" Target="colors106.xml"/><Relationship Id="rId1" Type="http://schemas.microsoft.com/office/2011/relationships/chartStyle" Target="style106.xml"/></Relationships>
</file>

<file path=ppt/charts/_rels/chart109.xml.rels><?xml version="1.0" encoding="UTF-8" standalone="yes"?>
<Relationships xmlns="http://schemas.openxmlformats.org/package/2006/relationships"><Relationship Id="rId3" Type="http://schemas.openxmlformats.org/officeDocument/2006/relationships/package" Target="../embeddings/Microsoft_Excel_Worksheet108.xlsx"/><Relationship Id="rId2" Type="http://schemas.microsoft.com/office/2011/relationships/chartColorStyle" Target="colors107.xml"/><Relationship Id="rId1" Type="http://schemas.microsoft.com/office/2011/relationships/chartStyle" Target="style107.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10.xml.rels><?xml version="1.0" encoding="UTF-8" standalone="yes"?>
<Relationships xmlns="http://schemas.openxmlformats.org/package/2006/relationships"><Relationship Id="rId3" Type="http://schemas.openxmlformats.org/officeDocument/2006/relationships/package" Target="../embeddings/Microsoft_Excel_Worksheet109.xlsx"/><Relationship Id="rId2" Type="http://schemas.microsoft.com/office/2011/relationships/chartColorStyle" Target="colors108.xml"/><Relationship Id="rId1" Type="http://schemas.microsoft.com/office/2011/relationships/chartStyle" Target="style108.xml"/></Relationships>
</file>

<file path=ppt/charts/_rels/chart111.xml.rels><?xml version="1.0" encoding="UTF-8" standalone="yes"?>
<Relationships xmlns="http://schemas.openxmlformats.org/package/2006/relationships"><Relationship Id="rId3" Type="http://schemas.openxmlformats.org/officeDocument/2006/relationships/package" Target="../embeddings/Microsoft_Excel_Worksheet110.xlsx"/><Relationship Id="rId2" Type="http://schemas.microsoft.com/office/2011/relationships/chartColorStyle" Target="colors109.xml"/><Relationship Id="rId1" Type="http://schemas.microsoft.com/office/2011/relationships/chartStyle" Target="style109.xml"/></Relationships>
</file>

<file path=ppt/charts/_rels/chart112.xml.rels><?xml version="1.0" encoding="UTF-8" standalone="yes"?>
<Relationships xmlns="http://schemas.openxmlformats.org/package/2006/relationships"><Relationship Id="rId3" Type="http://schemas.openxmlformats.org/officeDocument/2006/relationships/package" Target="../embeddings/Microsoft_Excel_Worksheet111.xlsx"/><Relationship Id="rId2" Type="http://schemas.microsoft.com/office/2011/relationships/chartColorStyle" Target="colors110.xml"/><Relationship Id="rId1" Type="http://schemas.microsoft.com/office/2011/relationships/chartStyle" Target="style110.xml"/></Relationships>
</file>

<file path=ppt/charts/_rels/chart113.xml.rels><?xml version="1.0" encoding="UTF-8" standalone="yes"?>
<Relationships xmlns="http://schemas.openxmlformats.org/package/2006/relationships"><Relationship Id="rId3" Type="http://schemas.openxmlformats.org/officeDocument/2006/relationships/package" Target="../embeddings/Microsoft_Excel_Worksheet112.xlsx"/><Relationship Id="rId2" Type="http://schemas.microsoft.com/office/2011/relationships/chartColorStyle" Target="colors111.xml"/><Relationship Id="rId1" Type="http://schemas.microsoft.com/office/2011/relationships/chartStyle" Target="style111.xml"/></Relationships>
</file>

<file path=ppt/charts/_rels/chart114.xml.rels><?xml version="1.0" encoding="UTF-8" standalone="yes"?>
<Relationships xmlns="http://schemas.openxmlformats.org/package/2006/relationships"><Relationship Id="rId3" Type="http://schemas.openxmlformats.org/officeDocument/2006/relationships/package" Target="../embeddings/Microsoft_Excel_Worksheet113.xlsx"/><Relationship Id="rId2" Type="http://schemas.microsoft.com/office/2011/relationships/chartColorStyle" Target="colors112.xml"/><Relationship Id="rId1" Type="http://schemas.microsoft.com/office/2011/relationships/chartStyle" Target="style112.xml"/></Relationships>
</file>

<file path=ppt/charts/_rels/chart115.xml.rels><?xml version="1.0" encoding="UTF-8" standalone="yes"?>
<Relationships xmlns="http://schemas.openxmlformats.org/package/2006/relationships"><Relationship Id="rId3" Type="http://schemas.openxmlformats.org/officeDocument/2006/relationships/package" Target="../embeddings/Microsoft_Excel_Worksheet114.xlsx"/><Relationship Id="rId2" Type="http://schemas.microsoft.com/office/2011/relationships/chartColorStyle" Target="colors113.xml"/><Relationship Id="rId1" Type="http://schemas.microsoft.com/office/2011/relationships/chartStyle" Target="style113.xml"/></Relationships>
</file>

<file path=ppt/charts/_rels/chart116.xml.rels><?xml version="1.0" encoding="UTF-8" standalone="yes"?>
<Relationships xmlns="http://schemas.openxmlformats.org/package/2006/relationships"><Relationship Id="rId3" Type="http://schemas.openxmlformats.org/officeDocument/2006/relationships/package" Target="../embeddings/Microsoft_Excel_Worksheet115.xlsx"/><Relationship Id="rId2" Type="http://schemas.microsoft.com/office/2011/relationships/chartColorStyle" Target="colors114.xml"/><Relationship Id="rId1" Type="http://schemas.microsoft.com/office/2011/relationships/chartStyle" Target="style114.xml"/></Relationships>
</file>

<file path=ppt/charts/_rels/chart117.xml.rels><?xml version="1.0" encoding="UTF-8" standalone="yes"?>
<Relationships xmlns="http://schemas.openxmlformats.org/package/2006/relationships"><Relationship Id="rId3" Type="http://schemas.openxmlformats.org/officeDocument/2006/relationships/package" Target="../embeddings/Microsoft_Excel_Worksheet116.xlsx"/><Relationship Id="rId2" Type="http://schemas.microsoft.com/office/2011/relationships/chartColorStyle" Target="colors115.xml"/><Relationship Id="rId1" Type="http://schemas.microsoft.com/office/2011/relationships/chartStyle" Target="style115.xml"/></Relationships>
</file>

<file path=ppt/charts/_rels/chart118.xml.rels><?xml version="1.0" encoding="UTF-8" standalone="yes"?>
<Relationships xmlns="http://schemas.openxmlformats.org/package/2006/relationships"><Relationship Id="rId3" Type="http://schemas.openxmlformats.org/officeDocument/2006/relationships/package" Target="../embeddings/Microsoft_Excel_Worksheet117.xlsx"/><Relationship Id="rId2" Type="http://schemas.microsoft.com/office/2011/relationships/chartColorStyle" Target="colors116.xml"/><Relationship Id="rId1" Type="http://schemas.microsoft.com/office/2011/relationships/chartStyle" Target="style116.xml"/></Relationships>
</file>

<file path=ppt/charts/_rels/chart119.xml.rels><?xml version="1.0" encoding="UTF-8" standalone="yes"?>
<Relationships xmlns="http://schemas.openxmlformats.org/package/2006/relationships"><Relationship Id="rId3" Type="http://schemas.openxmlformats.org/officeDocument/2006/relationships/package" Target="../embeddings/Microsoft_Excel_Worksheet118.xlsx"/><Relationship Id="rId2" Type="http://schemas.microsoft.com/office/2011/relationships/chartColorStyle" Target="colors117.xml"/><Relationship Id="rId1" Type="http://schemas.microsoft.com/office/2011/relationships/chartStyle" Target="style117.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20.xml.rels><?xml version="1.0" encoding="UTF-8" standalone="yes"?>
<Relationships xmlns="http://schemas.openxmlformats.org/package/2006/relationships"><Relationship Id="rId3" Type="http://schemas.openxmlformats.org/officeDocument/2006/relationships/package" Target="../embeddings/Microsoft_Excel_Worksheet119.xlsx"/><Relationship Id="rId2" Type="http://schemas.microsoft.com/office/2011/relationships/chartColorStyle" Target="colors118.xml"/><Relationship Id="rId1" Type="http://schemas.microsoft.com/office/2011/relationships/chartStyle" Target="style118.xml"/></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119.xml"/><Relationship Id="rId1" Type="http://schemas.microsoft.com/office/2011/relationships/chartStyle" Target="style119.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120.xml"/><Relationship Id="rId1" Type="http://schemas.microsoft.com/office/2011/relationships/chartStyle" Target="style120.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121.xml"/><Relationship Id="rId1" Type="http://schemas.microsoft.com/office/2011/relationships/chartStyle" Target="style121.xml"/></Relationships>
</file>

<file path=ppt/charts/_rels/chart124.xml.rels><?xml version="1.0" encoding="UTF-8" standalone="yes"?>
<Relationships xmlns="http://schemas.openxmlformats.org/package/2006/relationships"><Relationship Id="rId3" Type="http://schemas.openxmlformats.org/officeDocument/2006/relationships/package" Target="../embeddings/Microsoft_Excel_Worksheet123.xlsx"/><Relationship Id="rId2" Type="http://schemas.microsoft.com/office/2011/relationships/chartColorStyle" Target="colors122.xml"/><Relationship Id="rId1" Type="http://schemas.microsoft.com/office/2011/relationships/chartStyle" Target="style122.xml"/></Relationships>
</file>

<file path=ppt/charts/_rels/chart125.xml.rels><?xml version="1.0" encoding="UTF-8" standalone="yes"?>
<Relationships xmlns="http://schemas.openxmlformats.org/package/2006/relationships"><Relationship Id="rId3" Type="http://schemas.openxmlformats.org/officeDocument/2006/relationships/package" Target="../embeddings/Microsoft_Excel_Worksheet124.xlsx"/><Relationship Id="rId2" Type="http://schemas.microsoft.com/office/2011/relationships/chartColorStyle" Target="colors123.xml"/><Relationship Id="rId1" Type="http://schemas.microsoft.com/office/2011/relationships/chartStyle" Target="style123.xml"/></Relationships>
</file>

<file path=ppt/charts/_rels/chart126.xml.rels><?xml version="1.0" encoding="UTF-8" standalone="yes"?>
<Relationships xmlns="http://schemas.openxmlformats.org/package/2006/relationships"><Relationship Id="rId3" Type="http://schemas.openxmlformats.org/officeDocument/2006/relationships/package" Target="../embeddings/Microsoft_Excel_Worksheet125.xlsx"/><Relationship Id="rId2" Type="http://schemas.microsoft.com/office/2011/relationships/chartColorStyle" Target="colors124.xml"/><Relationship Id="rId1" Type="http://schemas.microsoft.com/office/2011/relationships/chartStyle" Target="style124.xml"/></Relationships>
</file>

<file path=ppt/charts/_rels/chart127.xml.rels><?xml version="1.0" encoding="UTF-8" standalone="yes"?>
<Relationships xmlns="http://schemas.openxmlformats.org/package/2006/relationships"><Relationship Id="rId3" Type="http://schemas.openxmlformats.org/officeDocument/2006/relationships/package" Target="../embeddings/Microsoft_Excel_Worksheet126.xlsx"/><Relationship Id="rId2" Type="http://schemas.microsoft.com/office/2011/relationships/chartColorStyle" Target="colors125.xml"/><Relationship Id="rId1" Type="http://schemas.microsoft.com/office/2011/relationships/chartStyle" Target="style125.xml"/></Relationships>
</file>

<file path=ppt/charts/_rels/chart128.xml.rels><?xml version="1.0" encoding="UTF-8" standalone="yes"?>
<Relationships xmlns="http://schemas.openxmlformats.org/package/2006/relationships"><Relationship Id="rId3" Type="http://schemas.openxmlformats.org/officeDocument/2006/relationships/package" Target="../embeddings/Microsoft_Excel_Worksheet127.xlsx"/><Relationship Id="rId2" Type="http://schemas.microsoft.com/office/2011/relationships/chartColorStyle" Target="colors126.xml"/><Relationship Id="rId1" Type="http://schemas.microsoft.com/office/2011/relationships/chartStyle" Target="style126.xml"/></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127.xml"/><Relationship Id="rId1" Type="http://schemas.microsoft.com/office/2011/relationships/chartStyle" Target="style127.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128.xml"/><Relationship Id="rId1" Type="http://schemas.microsoft.com/office/2011/relationships/chartStyle" Target="style128.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129.xml"/><Relationship Id="rId1" Type="http://schemas.microsoft.com/office/2011/relationships/chartStyle" Target="style129.xml"/></Relationships>
</file>

<file path=ppt/charts/_rels/chart132.xml.rels><?xml version="1.0" encoding="UTF-8" standalone="yes"?>
<Relationships xmlns="http://schemas.openxmlformats.org/package/2006/relationships"><Relationship Id="rId3" Type="http://schemas.openxmlformats.org/officeDocument/2006/relationships/package" Target="../embeddings/Microsoft_Excel_Worksheet131.xlsx"/><Relationship Id="rId2" Type="http://schemas.microsoft.com/office/2011/relationships/chartColorStyle" Target="colors130.xml"/><Relationship Id="rId1" Type="http://schemas.microsoft.com/office/2011/relationships/chartStyle" Target="style130.xml"/></Relationships>
</file>

<file path=ppt/charts/_rels/chart133.xml.rels><?xml version="1.0" encoding="UTF-8" standalone="yes"?>
<Relationships xmlns="http://schemas.openxmlformats.org/package/2006/relationships"><Relationship Id="rId3" Type="http://schemas.openxmlformats.org/officeDocument/2006/relationships/package" Target="../embeddings/Microsoft_Excel_Worksheet132.xlsx"/><Relationship Id="rId2" Type="http://schemas.microsoft.com/office/2011/relationships/chartColorStyle" Target="colors131.xml"/><Relationship Id="rId1" Type="http://schemas.microsoft.com/office/2011/relationships/chartStyle" Target="style131.xml"/></Relationships>
</file>

<file path=ppt/charts/_rels/chart134.xml.rels><?xml version="1.0" encoding="UTF-8" standalone="yes"?>
<Relationships xmlns="http://schemas.openxmlformats.org/package/2006/relationships"><Relationship Id="rId3" Type="http://schemas.openxmlformats.org/officeDocument/2006/relationships/package" Target="../embeddings/Microsoft_Excel_Worksheet133.xlsx"/><Relationship Id="rId2" Type="http://schemas.microsoft.com/office/2011/relationships/chartColorStyle" Target="colors132.xml"/><Relationship Id="rId1" Type="http://schemas.microsoft.com/office/2011/relationships/chartStyle" Target="style132.xml"/></Relationships>
</file>

<file path=ppt/charts/_rels/chart135.xml.rels><?xml version="1.0" encoding="UTF-8" standalone="yes"?>
<Relationships xmlns="http://schemas.openxmlformats.org/package/2006/relationships"><Relationship Id="rId3" Type="http://schemas.openxmlformats.org/officeDocument/2006/relationships/package" Target="../embeddings/Microsoft_Excel_Worksheet134.xlsx"/><Relationship Id="rId2" Type="http://schemas.microsoft.com/office/2011/relationships/chartColorStyle" Target="colors133.xml"/><Relationship Id="rId1" Type="http://schemas.microsoft.com/office/2011/relationships/chartStyle" Target="style133.xml"/></Relationships>
</file>

<file path=ppt/charts/_rels/chart136.xml.rels><?xml version="1.0" encoding="UTF-8" standalone="yes"?>
<Relationships xmlns="http://schemas.openxmlformats.org/package/2006/relationships"><Relationship Id="rId3" Type="http://schemas.openxmlformats.org/officeDocument/2006/relationships/package" Target="../embeddings/Microsoft_Excel_Worksheet135.xlsx"/><Relationship Id="rId2" Type="http://schemas.microsoft.com/office/2011/relationships/chartColorStyle" Target="colors134.xml"/><Relationship Id="rId1" Type="http://schemas.microsoft.com/office/2011/relationships/chartStyle" Target="style134.xml"/></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135.xml"/><Relationship Id="rId1" Type="http://schemas.microsoft.com/office/2011/relationships/chartStyle" Target="style135.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136.xml"/><Relationship Id="rId1" Type="http://schemas.microsoft.com/office/2011/relationships/chartStyle" Target="style136.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137.xml"/><Relationship Id="rId1" Type="http://schemas.microsoft.com/office/2011/relationships/chartStyle" Target="style137.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6.xml"/><Relationship Id="rId1" Type="http://schemas.microsoft.com/office/2011/relationships/chartStyle" Target="style1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9.xml"/><Relationship Id="rId1" Type="http://schemas.microsoft.com/office/2011/relationships/chartStyle" Target="style19.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0.xml"/><Relationship Id="rId1" Type="http://schemas.microsoft.com/office/2011/relationships/chartStyle" Target="style20.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1.xml"/><Relationship Id="rId1" Type="http://schemas.microsoft.com/office/2011/relationships/chartStyle" Target="style21.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2.xml"/><Relationship Id="rId1" Type="http://schemas.microsoft.com/office/2011/relationships/chartStyle" Target="style22.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3.xml"/><Relationship Id="rId1" Type="http://schemas.microsoft.com/office/2011/relationships/chartStyle" Target="style23.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4.xml"/><Relationship Id="rId1" Type="http://schemas.microsoft.com/office/2011/relationships/chartStyle" Target="style24.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5.xml"/><Relationship Id="rId1" Type="http://schemas.microsoft.com/office/2011/relationships/chartStyle" Target="style25.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6.xml"/><Relationship Id="rId1" Type="http://schemas.microsoft.com/office/2011/relationships/chartStyle" Target="style26.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7.xml"/><Relationship Id="rId1" Type="http://schemas.microsoft.com/office/2011/relationships/chartStyle" Target="style27.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8.xml"/><Relationship Id="rId1" Type="http://schemas.microsoft.com/office/2011/relationships/chartStyle" Target="style28.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29.xml"/><Relationship Id="rId1" Type="http://schemas.microsoft.com/office/2011/relationships/chartStyle" Target="style29.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0.xml"/><Relationship Id="rId1" Type="http://schemas.microsoft.com/office/2011/relationships/chartStyle" Target="style30.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1.xml"/><Relationship Id="rId1" Type="http://schemas.microsoft.com/office/2011/relationships/chartStyle" Target="style31.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2.xml"/><Relationship Id="rId1" Type="http://schemas.microsoft.com/office/2011/relationships/chartStyle" Target="style32.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3.xml"/><Relationship Id="rId1" Type="http://schemas.microsoft.com/office/2011/relationships/chartStyle" Target="style33.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4.xml"/><Relationship Id="rId1" Type="http://schemas.microsoft.com/office/2011/relationships/chartStyle" Target="style34.xml"/><Relationship Id="rId4" Type="http://schemas.openxmlformats.org/officeDocument/2006/relationships/chartUserShapes" Target="../drawings/drawing1.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5.xml"/><Relationship Id="rId1" Type="http://schemas.microsoft.com/office/2011/relationships/chartStyle" Target="style35.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6.xml"/><Relationship Id="rId1" Type="http://schemas.microsoft.com/office/2011/relationships/chartStyle" Target="style36.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7.xml"/><Relationship Id="rId1" Type="http://schemas.microsoft.com/office/2011/relationships/chartStyle" Target="style37.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38.xml"/><Relationship Id="rId1" Type="http://schemas.microsoft.com/office/2011/relationships/chartStyle" Target="style38.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39.xml"/><Relationship Id="rId1" Type="http://schemas.microsoft.com/office/2011/relationships/chartStyle" Target="style39.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0.xml"/><Relationship Id="rId1" Type="http://schemas.microsoft.com/office/2011/relationships/chartStyle" Target="style40.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1.xml"/><Relationship Id="rId1" Type="http://schemas.microsoft.com/office/2011/relationships/chartStyle" Target="style41.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2.xml"/><Relationship Id="rId1" Type="http://schemas.microsoft.com/office/2011/relationships/chartStyle" Target="style42.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3.xml"/><Relationship Id="rId1" Type="http://schemas.microsoft.com/office/2011/relationships/chartStyle" Target="style43.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4.xml"/><Relationship Id="rId1" Type="http://schemas.microsoft.com/office/2011/relationships/chartStyle" Target="style44.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5.xml"/><Relationship Id="rId1" Type="http://schemas.microsoft.com/office/2011/relationships/chartStyle" Target="style45.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6.xml"/><Relationship Id="rId1" Type="http://schemas.microsoft.com/office/2011/relationships/chartStyle" Target="style46.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7.xml"/><Relationship Id="rId1" Type="http://schemas.microsoft.com/office/2011/relationships/chartStyle" Target="style47.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48.xml"/><Relationship Id="rId1" Type="http://schemas.microsoft.com/office/2011/relationships/chartStyle" Target="style48.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49.xml"/><Relationship Id="rId1" Type="http://schemas.microsoft.com/office/2011/relationships/chartStyle" Target="style49.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0.xml"/><Relationship Id="rId1" Type="http://schemas.microsoft.com/office/2011/relationships/chartStyle" Target="style50.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1.xml"/><Relationship Id="rId1" Type="http://schemas.microsoft.com/office/2011/relationships/chartStyle" Target="style51.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2.xml"/><Relationship Id="rId1" Type="http://schemas.microsoft.com/office/2011/relationships/chartStyle" Target="style52.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3.xml"/><Relationship Id="rId1" Type="http://schemas.microsoft.com/office/2011/relationships/chartStyle" Target="style53.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4.xml"/><Relationship Id="rId1" Type="http://schemas.microsoft.com/office/2011/relationships/chartStyle" Target="style54.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5.xml"/><Relationship Id="rId1" Type="http://schemas.microsoft.com/office/2011/relationships/chartStyle" Target="style55.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6.xml"/><Relationship Id="rId1" Type="http://schemas.microsoft.com/office/2011/relationships/chartStyle" Target="style56.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7.xml"/><Relationship Id="rId1" Type="http://schemas.microsoft.com/office/2011/relationships/chartStyle" Target="style57.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58.xml"/><Relationship Id="rId1" Type="http://schemas.microsoft.com/office/2011/relationships/chartStyle" Target="style58.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59.xml"/><Relationship Id="rId1" Type="http://schemas.microsoft.com/office/2011/relationships/chartStyle" Target="style59.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0.xml"/><Relationship Id="rId1" Type="http://schemas.microsoft.com/office/2011/relationships/chartStyle" Target="style60.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1.xml"/><Relationship Id="rId1" Type="http://schemas.microsoft.com/office/2011/relationships/chartStyle" Target="style61.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2.xml"/><Relationship Id="rId1" Type="http://schemas.microsoft.com/office/2011/relationships/chartStyle" Target="style62.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3.xml"/><Relationship Id="rId1" Type="http://schemas.microsoft.com/office/2011/relationships/chartStyle" Target="style63.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4.xml"/><Relationship Id="rId1" Type="http://schemas.microsoft.com/office/2011/relationships/chartStyle" Target="style64.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5.xml"/><Relationship Id="rId1" Type="http://schemas.microsoft.com/office/2011/relationships/chartStyle" Target="style65.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66.xml"/><Relationship Id="rId1" Type="http://schemas.microsoft.com/office/2011/relationships/chartStyle" Target="style66.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67.xml"/><Relationship Id="rId1" Type="http://schemas.microsoft.com/office/2011/relationships/chartStyle" Target="style67.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68.xml"/><Relationship Id="rId1" Type="http://schemas.microsoft.com/office/2011/relationships/chartStyle" Target="style68.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69.xml"/><Relationship Id="rId1" Type="http://schemas.microsoft.com/office/2011/relationships/chartStyle" Target="style69.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0.xml"/><Relationship Id="rId1" Type="http://schemas.microsoft.com/office/2011/relationships/chartStyle" Target="style70.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1.xml"/><Relationship Id="rId1" Type="http://schemas.microsoft.com/office/2011/relationships/chartStyle" Target="style71.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2.xml"/><Relationship Id="rId1" Type="http://schemas.microsoft.com/office/2011/relationships/chartStyle" Target="style72.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3.xml"/><Relationship Id="rId1" Type="http://schemas.microsoft.com/office/2011/relationships/chartStyle" Target="style73.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4.xml"/><Relationship Id="rId1" Type="http://schemas.microsoft.com/office/2011/relationships/chartStyle" Target="style74.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5.xml"/><Relationship Id="rId1" Type="http://schemas.microsoft.com/office/2011/relationships/chartStyle" Target="style75.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76.xml"/><Relationship Id="rId1" Type="http://schemas.microsoft.com/office/2011/relationships/chartStyle" Target="style76.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77.xml"/><Relationship Id="rId1" Type="http://schemas.microsoft.com/office/2011/relationships/chartStyle" Target="style7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78.xml"/><Relationship Id="rId1" Type="http://schemas.microsoft.com/office/2011/relationships/chartStyle" Target="style78.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79.xml"/><Relationship Id="rId1" Type="http://schemas.microsoft.com/office/2011/relationships/chartStyle" Target="style79.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0.xml"/><Relationship Id="rId1" Type="http://schemas.microsoft.com/office/2011/relationships/chartStyle" Target="style80.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1.xml"/><Relationship Id="rId1" Type="http://schemas.microsoft.com/office/2011/relationships/chartStyle" Target="style81.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2.xml"/><Relationship Id="rId1" Type="http://schemas.microsoft.com/office/2011/relationships/chartStyle" Target="style82.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3.xml"/><Relationship Id="rId1" Type="http://schemas.microsoft.com/office/2011/relationships/chartStyle" Target="style83.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4.xml"/><Relationship Id="rId1" Type="http://schemas.microsoft.com/office/2011/relationships/chartStyle" Target="style84.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5.xml"/><Relationship Id="rId1" Type="http://schemas.microsoft.com/office/2011/relationships/chartStyle" Target="style85.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86.xml"/><Relationship Id="rId1" Type="http://schemas.microsoft.com/office/2011/relationships/chartStyle" Target="style86.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87.xml"/><Relationship Id="rId1" Type="http://schemas.microsoft.com/office/2011/relationships/chartStyle" Target="style8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88.xml"/><Relationship Id="rId1" Type="http://schemas.microsoft.com/office/2011/relationships/chartStyle" Target="style88.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89.xml"/><Relationship Id="rId1" Type="http://schemas.microsoft.com/office/2011/relationships/chartStyle" Target="style89.xml"/></Relationships>
</file>

<file path=ppt/charts/_rels/chart92.xml.rels><?xml version="1.0" encoding="UTF-8" standalone="yes"?>
<Relationships xmlns="http://schemas.openxmlformats.org/package/2006/relationships"><Relationship Id="rId3" Type="http://schemas.openxmlformats.org/officeDocument/2006/relationships/package" Target="../embeddings/Microsoft_Excel_Worksheet91.xlsx"/><Relationship Id="rId2" Type="http://schemas.microsoft.com/office/2011/relationships/chartColorStyle" Target="colors90.xml"/><Relationship Id="rId1" Type="http://schemas.microsoft.com/office/2011/relationships/chartStyle" Target="style90.xml"/></Relationships>
</file>

<file path=ppt/charts/_rels/chart93.xml.rels><?xml version="1.0" encoding="UTF-8" standalone="yes"?>
<Relationships xmlns="http://schemas.openxmlformats.org/package/2006/relationships"><Relationship Id="rId3" Type="http://schemas.openxmlformats.org/officeDocument/2006/relationships/package" Target="../embeddings/Microsoft_Excel_Worksheet92.xlsx"/><Relationship Id="rId2" Type="http://schemas.microsoft.com/office/2011/relationships/chartColorStyle" Target="colors91.xml"/><Relationship Id="rId1" Type="http://schemas.microsoft.com/office/2011/relationships/chartStyle" Target="style91.xml"/></Relationships>
</file>

<file path=ppt/charts/_rels/chart94.xml.rels><?xml version="1.0" encoding="UTF-8" standalone="yes"?>
<Relationships xmlns="http://schemas.openxmlformats.org/package/2006/relationships"><Relationship Id="rId3" Type="http://schemas.openxmlformats.org/officeDocument/2006/relationships/package" Target="../embeddings/Microsoft_Excel_Worksheet93.xlsx"/><Relationship Id="rId2" Type="http://schemas.microsoft.com/office/2011/relationships/chartColorStyle" Target="colors92.xml"/><Relationship Id="rId1" Type="http://schemas.microsoft.com/office/2011/relationships/chartStyle" Target="style92.xml"/></Relationships>
</file>

<file path=ppt/charts/_rels/chart95.xml.rels><?xml version="1.0" encoding="UTF-8" standalone="yes"?>
<Relationships xmlns="http://schemas.openxmlformats.org/package/2006/relationships"><Relationship Id="rId3" Type="http://schemas.openxmlformats.org/officeDocument/2006/relationships/package" Target="../embeddings/Microsoft_Excel_Worksheet94.xlsx"/><Relationship Id="rId2" Type="http://schemas.microsoft.com/office/2011/relationships/chartColorStyle" Target="colors93.xml"/><Relationship Id="rId1" Type="http://schemas.microsoft.com/office/2011/relationships/chartStyle" Target="style93.xml"/></Relationships>
</file>

<file path=ppt/charts/_rels/chart96.xml.rels><?xml version="1.0" encoding="UTF-8" standalone="yes"?>
<Relationships xmlns="http://schemas.openxmlformats.org/package/2006/relationships"><Relationship Id="rId3" Type="http://schemas.openxmlformats.org/officeDocument/2006/relationships/package" Target="../embeddings/Microsoft_Excel_Worksheet95.xlsx"/><Relationship Id="rId2" Type="http://schemas.microsoft.com/office/2011/relationships/chartColorStyle" Target="colors94.xml"/><Relationship Id="rId1" Type="http://schemas.microsoft.com/office/2011/relationships/chartStyle" Target="style94.xml"/></Relationships>
</file>

<file path=ppt/charts/_rels/chart97.xml.rels><?xml version="1.0" encoding="UTF-8" standalone="yes"?>
<Relationships xmlns="http://schemas.openxmlformats.org/package/2006/relationships"><Relationship Id="rId3" Type="http://schemas.openxmlformats.org/officeDocument/2006/relationships/package" Target="../embeddings/Microsoft_Excel_Worksheet96.xlsx"/><Relationship Id="rId2" Type="http://schemas.microsoft.com/office/2011/relationships/chartColorStyle" Target="colors95.xml"/><Relationship Id="rId1" Type="http://schemas.microsoft.com/office/2011/relationships/chartStyle" Target="style95.xml"/></Relationships>
</file>

<file path=ppt/charts/_rels/chart98.xml.rels><?xml version="1.0" encoding="UTF-8" standalone="yes"?>
<Relationships xmlns="http://schemas.openxmlformats.org/package/2006/relationships"><Relationship Id="rId3" Type="http://schemas.openxmlformats.org/officeDocument/2006/relationships/package" Target="../embeddings/Microsoft_Excel_Worksheet97.xlsx"/><Relationship Id="rId2" Type="http://schemas.microsoft.com/office/2011/relationships/chartColorStyle" Target="colors96.xml"/><Relationship Id="rId1" Type="http://schemas.microsoft.com/office/2011/relationships/chartStyle" Target="style96.xml"/></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97.xml"/><Relationship Id="rId1" Type="http://schemas.microsoft.com/office/2011/relationships/chartStyle" Target="style9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38546084081913"/>
          <c:y val="3.8430424792364755E-2"/>
          <c:w val="0.53057758222311258"/>
          <c:h val="0.86412480940029257"/>
        </c:manualLayout>
      </c:layout>
      <c:barChart>
        <c:barDir val="bar"/>
        <c:grouping val="stacked"/>
        <c:varyColors val="0"/>
        <c:ser>
          <c:idx val="0"/>
          <c:order val="0"/>
          <c:tx>
            <c:strRef>
              <c:f>Sheet1!$B$1</c:f>
              <c:strCache>
                <c:ptCount val="1"/>
                <c:pt idx="0">
                  <c:v>Child has access</c:v>
                </c:pt>
              </c:strCache>
            </c:strRef>
          </c:tx>
          <c:spPr>
            <a:solidFill>
              <a:srgbClr val="9ACBF4"/>
            </a:solidFill>
            <a:ln>
              <a:noFill/>
            </a:ln>
            <a:effectLst/>
          </c:spPr>
          <c:invertIfNegative val="0"/>
          <c:dPt>
            <c:idx val="0"/>
            <c:invertIfNegative val="0"/>
            <c:bubble3D val="0"/>
            <c:spPr>
              <a:solidFill>
                <a:srgbClr val="9ACBF4"/>
              </a:solidFill>
              <a:ln>
                <a:noFill/>
              </a:ln>
              <a:effectLst/>
            </c:spPr>
            <c:extLst>
              <c:ext xmlns:c16="http://schemas.microsoft.com/office/drawing/2014/chart" uri="{C3380CC4-5D6E-409C-BE32-E72D297353CC}">
                <c16:uniqueId val="{00000006-6928-47CD-AEEC-EB0EF1CFFD3E}"/>
              </c:ext>
            </c:extLst>
          </c:dPt>
          <c:dPt>
            <c:idx val="1"/>
            <c:invertIfNegative val="0"/>
            <c:bubble3D val="0"/>
            <c:spPr>
              <a:solidFill>
                <a:srgbClr val="9ACBF4"/>
              </a:solidFill>
              <a:ln>
                <a:noFill/>
              </a:ln>
              <a:effectLst/>
            </c:spPr>
            <c:extLst>
              <c:ext xmlns:c16="http://schemas.microsoft.com/office/drawing/2014/chart" uri="{C3380CC4-5D6E-409C-BE32-E72D297353CC}">
                <c16:uniqueId val="{00000005-6928-47CD-AEEC-EB0EF1CFFD3E}"/>
              </c:ext>
            </c:extLst>
          </c:dPt>
          <c:dPt>
            <c:idx val="2"/>
            <c:invertIfNegative val="0"/>
            <c:bubble3D val="0"/>
            <c:spPr>
              <a:solidFill>
                <a:srgbClr val="9ACBF4"/>
              </a:solidFill>
              <a:ln>
                <a:noFill/>
              </a:ln>
              <a:effectLst/>
            </c:spPr>
            <c:extLst>
              <c:ext xmlns:c16="http://schemas.microsoft.com/office/drawing/2014/chart" uri="{C3380CC4-5D6E-409C-BE32-E72D297353CC}">
                <c16:uniqueId val="{00000004-6928-47CD-AEEC-EB0EF1CFFD3E}"/>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Television</c:v>
                </c:pt>
                <c:pt idx="1">
                  <c:v>Smartphone*</c:v>
                </c:pt>
                <c:pt idx="2">
                  <c:v>Computer or laptop</c:v>
                </c:pt>
                <c:pt idx="3">
                  <c:v>Netflix</c:v>
                </c:pt>
                <c:pt idx="4">
                  <c:v>Tablet</c:v>
                </c:pt>
                <c:pt idx="5">
                  <c:v>Games console</c:v>
                </c:pt>
                <c:pt idx="6">
                  <c:v>Radio</c:v>
                </c:pt>
                <c:pt idx="7">
                  <c:v>Smart TV </c:v>
                </c:pt>
                <c:pt idx="8">
                  <c:v>DVD or Blu-ray player</c:v>
                </c:pt>
                <c:pt idx="9">
                  <c:v>Streaming devices</c:v>
                </c:pt>
                <c:pt idx="10">
                  <c:v>SKY TV</c:v>
                </c:pt>
                <c:pt idx="11">
                  <c:v>Personal video recorder</c:v>
                </c:pt>
                <c:pt idx="12">
                  <c:v>Lightbox</c:v>
                </c:pt>
                <c:pt idx="13">
                  <c:v>Amazon Prime</c:v>
                </c:pt>
                <c:pt idx="14">
                  <c:v>Neon</c:v>
                </c:pt>
              </c:strCache>
            </c:strRef>
          </c:cat>
          <c:val>
            <c:numRef>
              <c:f>Sheet1!$B$2:$B$16</c:f>
              <c:numCache>
                <c:formatCode>0%</c:formatCode>
                <c:ptCount val="15"/>
                <c:pt idx="0">
                  <c:v>0.87</c:v>
                </c:pt>
                <c:pt idx="1">
                  <c:v>0.54</c:v>
                </c:pt>
                <c:pt idx="2">
                  <c:v>0.6</c:v>
                </c:pt>
                <c:pt idx="3">
                  <c:v>0.67</c:v>
                </c:pt>
                <c:pt idx="4">
                  <c:v>0.59</c:v>
                </c:pt>
                <c:pt idx="5">
                  <c:v>0.5</c:v>
                </c:pt>
                <c:pt idx="6">
                  <c:v>0.39</c:v>
                </c:pt>
                <c:pt idx="7">
                  <c:v>0.42</c:v>
                </c:pt>
                <c:pt idx="8">
                  <c:v>0.32</c:v>
                </c:pt>
                <c:pt idx="9">
                  <c:v>0.27</c:v>
                </c:pt>
                <c:pt idx="10">
                  <c:v>0.25</c:v>
                </c:pt>
                <c:pt idx="11">
                  <c:v>0.17</c:v>
                </c:pt>
                <c:pt idx="12">
                  <c:v>0.13</c:v>
                </c:pt>
                <c:pt idx="13">
                  <c:v>0.05</c:v>
                </c:pt>
                <c:pt idx="14">
                  <c:v>0.05</c:v>
                </c:pt>
              </c:numCache>
            </c:numRef>
          </c:val>
          <c:extLst>
            <c:ext xmlns:c16="http://schemas.microsoft.com/office/drawing/2014/chart" uri="{C3380CC4-5D6E-409C-BE32-E72D297353CC}">
              <c16:uniqueId val="{00000000-6928-47CD-AEEC-EB0EF1CFFD3E}"/>
            </c:ext>
          </c:extLst>
        </c:ser>
        <c:ser>
          <c:idx val="1"/>
          <c:order val="1"/>
          <c:tx>
            <c:strRef>
              <c:f>Sheet1!$C$1</c:f>
              <c:strCache>
                <c:ptCount val="1"/>
                <c:pt idx="0">
                  <c:v>Total present in home</c:v>
                </c:pt>
              </c:strCache>
            </c:strRef>
          </c:tx>
          <c:spPr>
            <a:solidFill>
              <a:srgbClr val="1363A8"/>
            </a:solidFill>
            <a:ln>
              <a:noFill/>
            </a:ln>
            <a:effectLst/>
          </c:spPr>
          <c:invertIfNegative val="0"/>
          <c:dPt>
            <c:idx val="0"/>
            <c:invertIfNegative val="0"/>
            <c:bubble3D val="0"/>
            <c:spPr>
              <a:solidFill>
                <a:srgbClr val="1363A8"/>
              </a:solidFill>
              <a:ln>
                <a:noFill/>
              </a:ln>
              <a:effectLst/>
            </c:spPr>
            <c:extLst>
              <c:ext xmlns:c16="http://schemas.microsoft.com/office/drawing/2014/chart" uri="{C3380CC4-5D6E-409C-BE32-E72D297353CC}">
                <c16:uniqueId val="{00000003-6928-47CD-AEEC-EB0EF1CFFD3E}"/>
              </c:ext>
            </c:extLst>
          </c:dPt>
          <c:dPt>
            <c:idx val="1"/>
            <c:invertIfNegative val="0"/>
            <c:bubble3D val="0"/>
            <c:spPr>
              <a:solidFill>
                <a:srgbClr val="1363A8"/>
              </a:solidFill>
              <a:ln>
                <a:noFill/>
              </a:ln>
              <a:effectLst/>
            </c:spPr>
            <c:extLst>
              <c:ext xmlns:c16="http://schemas.microsoft.com/office/drawing/2014/chart" uri="{C3380CC4-5D6E-409C-BE32-E72D297353CC}">
                <c16:uniqueId val="{00000002-6928-47CD-AEEC-EB0EF1CFFD3E}"/>
              </c:ext>
            </c:extLst>
          </c:dPt>
          <c:cat>
            <c:strRef>
              <c:f>Sheet1!$A$2:$A$16</c:f>
              <c:strCache>
                <c:ptCount val="15"/>
                <c:pt idx="0">
                  <c:v>Television</c:v>
                </c:pt>
                <c:pt idx="1">
                  <c:v>Smartphone*</c:v>
                </c:pt>
                <c:pt idx="2">
                  <c:v>Computer or laptop</c:v>
                </c:pt>
                <c:pt idx="3">
                  <c:v>Netflix</c:v>
                </c:pt>
                <c:pt idx="4">
                  <c:v>Tablet</c:v>
                </c:pt>
                <c:pt idx="5">
                  <c:v>Games console</c:v>
                </c:pt>
                <c:pt idx="6">
                  <c:v>Radio</c:v>
                </c:pt>
                <c:pt idx="7">
                  <c:v>Smart TV </c:v>
                </c:pt>
                <c:pt idx="8">
                  <c:v>DVD or Blu-ray player</c:v>
                </c:pt>
                <c:pt idx="9">
                  <c:v>Streaming devices</c:v>
                </c:pt>
                <c:pt idx="10">
                  <c:v>SKY TV</c:v>
                </c:pt>
                <c:pt idx="11">
                  <c:v>Personal video recorder</c:v>
                </c:pt>
                <c:pt idx="12">
                  <c:v>Lightbox</c:v>
                </c:pt>
                <c:pt idx="13">
                  <c:v>Amazon Prime</c:v>
                </c:pt>
                <c:pt idx="14">
                  <c:v>Neon</c:v>
                </c:pt>
              </c:strCache>
            </c:strRef>
          </c:cat>
          <c:val>
            <c:numRef>
              <c:f>Sheet1!$C$2:$C$16</c:f>
              <c:numCache>
                <c:formatCode>0%</c:formatCode>
                <c:ptCount val="15"/>
                <c:pt idx="0">
                  <c:v>7.0000000000000007E-2</c:v>
                </c:pt>
                <c:pt idx="1">
                  <c:v>0.39</c:v>
                </c:pt>
                <c:pt idx="2">
                  <c:v>0.28999999999999998</c:v>
                </c:pt>
                <c:pt idx="3">
                  <c:v>7.0000000000000007E-2</c:v>
                </c:pt>
                <c:pt idx="4">
                  <c:v>0.11</c:v>
                </c:pt>
                <c:pt idx="5">
                  <c:v>0.11</c:v>
                </c:pt>
                <c:pt idx="6">
                  <c:v>0.16</c:v>
                </c:pt>
                <c:pt idx="7">
                  <c:v>0.12</c:v>
                </c:pt>
                <c:pt idx="8">
                  <c:v>0.14000000000000001</c:v>
                </c:pt>
                <c:pt idx="9">
                  <c:v>0.16</c:v>
                </c:pt>
                <c:pt idx="10">
                  <c:v>7.0000000000000007E-2</c:v>
                </c:pt>
                <c:pt idx="11">
                  <c:v>7.0000000000000007E-2</c:v>
                </c:pt>
                <c:pt idx="12">
                  <c:v>0.09</c:v>
                </c:pt>
                <c:pt idx="13">
                  <c:v>0.05</c:v>
                </c:pt>
                <c:pt idx="14">
                  <c:v>0.04</c:v>
                </c:pt>
              </c:numCache>
            </c:numRef>
          </c:val>
          <c:extLst>
            <c:ext xmlns:c16="http://schemas.microsoft.com/office/drawing/2014/chart" uri="{C3380CC4-5D6E-409C-BE32-E72D297353CC}">
              <c16:uniqueId val="{00000001-6928-47CD-AEEC-EB0EF1CFFD3E}"/>
            </c:ext>
          </c:extLst>
        </c:ser>
        <c:ser>
          <c:idx val="2"/>
          <c:order val="2"/>
          <c:tx>
            <c:strRef>
              <c:f>Sheet1!$D$1</c:f>
              <c:strCache>
                <c:ptCount val="1"/>
                <c:pt idx="0">
                  <c:v>Column1</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Television</c:v>
                </c:pt>
                <c:pt idx="1">
                  <c:v>Smartphone*</c:v>
                </c:pt>
                <c:pt idx="2">
                  <c:v>Computer or laptop</c:v>
                </c:pt>
                <c:pt idx="3">
                  <c:v>Netflix</c:v>
                </c:pt>
                <c:pt idx="4">
                  <c:v>Tablet</c:v>
                </c:pt>
                <c:pt idx="5">
                  <c:v>Games console</c:v>
                </c:pt>
                <c:pt idx="6">
                  <c:v>Radio</c:v>
                </c:pt>
                <c:pt idx="7">
                  <c:v>Smart TV </c:v>
                </c:pt>
                <c:pt idx="8">
                  <c:v>DVD or Blu-ray player</c:v>
                </c:pt>
                <c:pt idx="9">
                  <c:v>Streaming devices</c:v>
                </c:pt>
                <c:pt idx="10">
                  <c:v>SKY TV</c:v>
                </c:pt>
                <c:pt idx="11">
                  <c:v>Personal video recorder</c:v>
                </c:pt>
                <c:pt idx="12">
                  <c:v>Lightbox</c:v>
                </c:pt>
                <c:pt idx="13">
                  <c:v>Amazon Prime</c:v>
                </c:pt>
                <c:pt idx="14">
                  <c:v>Neon</c:v>
                </c:pt>
              </c:strCache>
            </c:strRef>
          </c:cat>
          <c:val>
            <c:numRef>
              <c:f>Sheet1!$D$2:$D$16</c:f>
              <c:numCache>
                <c:formatCode>0%</c:formatCode>
                <c:ptCount val="15"/>
                <c:pt idx="0">
                  <c:v>0.94</c:v>
                </c:pt>
                <c:pt idx="1">
                  <c:v>0.93</c:v>
                </c:pt>
                <c:pt idx="2">
                  <c:v>0.89</c:v>
                </c:pt>
                <c:pt idx="3">
                  <c:v>0.74</c:v>
                </c:pt>
                <c:pt idx="4">
                  <c:v>0.7</c:v>
                </c:pt>
                <c:pt idx="5">
                  <c:v>0.61</c:v>
                </c:pt>
                <c:pt idx="6">
                  <c:v>0.55000000000000004</c:v>
                </c:pt>
                <c:pt idx="7">
                  <c:v>0.54</c:v>
                </c:pt>
                <c:pt idx="8">
                  <c:v>0.46</c:v>
                </c:pt>
                <c:pt idx="9">
                  <c:v>0.43</c:v>
                </c:pt>
                <c:pt idx="10">
                  <c:v>0.32</c:v>
                </c:pt>
                <c:pt idx="11">
                  <c:v>0.24</c:v>
                </c:pt>
                <c:pt idx="12">
                  <c:v>0.22</c:v>
                </c:pt>
                <c:pt idx="13">
                  <c:v>0.1</c:v>
                </c:pt>
                <c:pt idx="14">
                  <c:v>0.09</c:v>
                </c:pt>
              </c:numCache>
            </c:numRef>
          </c:val>
          <c:extLst>
            <c:ext xmlns:c16="http://schemas.microsoft.com/office/drawing/2014/chart" uri="{C3380CC4-5D6E-409C-BE32-E72D297353CC}">
              <c16:uniqueId val="{00000001-64EF-4EB5-B177-C44C5A8DC23A}"/>
            </c:ext>
          </c:extLst>
        </c:ser>
        <c:dLbls>
          <c:showLegendKey val="0"/>
          <c:showVal val="0"/>
          <c:showCatName val="0"/>
          <c:showSerName val="0"/>
          <c:showPercent val="0"/>
          <c:showBubbleSize val="0"/>
        </c:dLbls>
        <c:gapWidth val="50"/>
        <c:overlap val="100"/>
        <c:axId val="843927823"/>
        <c:axId val="843907071"/>
      </c:barChart>
      <c:catAx>
        <c:axId val="84392782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3907071"/>
        <c:crosses val="autoZero"/>
        <c:auto val="1"/>
        <c:lblAlgn val="ctr"/>
        <c:lblOffset val="100"/>
        <c:noMultiLvlLbl val="0"/>
      </c:catAx>
      <c:valAx>
        <c:axId val="843907071"/>
        <c:scaling>
          <c:orientation val="minMax"/>
          <c:max val="1"/>
        </c:scaling>
        <c:delete val="1"/>
        <c:axPos val="t"/>
        <c:numFmt formatCode="0%" sourceLinked="1"/>
        <c:majorTickMark val="out"/>
        <c:minorTickMark val="none"/>
        <c:tickLblPos val="nextTo"/>
        <c:crossAx val="843927823"/>
        <c:crosses val="autoZero"/>
        <c:crossBetween val="between"/>
      </c:valAx>
      <c:spPr>
        <a:noFill/>
        <a:ln>
          <a:noFill/>
        </a:ln>
        <a:effectLst/>
      </c:spPr>
    </c:plotArea>
    <c:legend>
      <c:legendPos val="b"/>
      <c:legendEntry>
        <c:idx val="2"/>
        <c:delete val="1"/>
      </c:legendEntry>
      <c:layout>
        <c:manualLayout>
          <c:xMode val="edge"/>
          <c:yMode val="edge"/>
          <c:x val="0.23900461905330417"/>
          <c:y val="0.93558432391496937"/>
          <c:w val="0.52199064321877831"/>
          <c:h val="4.910071855690491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198708772735967"/>
          <c:y val="3.8430424792364755E-2"/>
          <c:w val="0.45521920269173011"/>
          <c:h val="0.90826978722352425"/>
        </c:manualLayout>
      </c:layout>
      <c:barChart>
        <c:barDir val="bar"/>
        <c:grouping val="clustered"/>
        <c:varyColors val="0"/>
        <c:ser>
          <c:idx val="0"/>
          <c:order val="0"/>
          <c:tx>
            <c:strRef>
              <c:f>Sheet1!$B$1</c:f>
              <c:strCache>
                <c:ptCount val="1"/>
                <c:pt idx="0">
                  <c:v>Column1</c:v>
                </c:pt>
              </c:strCache>
            </c:strRef>
          </c:tx>
          <c:spPr>
            <a:solidFill>
              <a:srgbClr val="0DB091"/>
            </a:solidFill>
            <a:ln>
              <a:noFill/>
            </a:ln>
            <a:effectLst/>
          </c:spPr>
          <c:invertIfNegative val="0"/>
          <c:dPt>
            <c:idx val="0"/>
            <c:invertIfNegative val="0"/>
            <c:bubble3D val="0"/>
            <c:spPr>
              <a:solidFill>
                <a:srgbClr val="0DB091"/>
              </a:solidFill>
              <a:ln>
                <a:noFill/>
              </a:ln>
              <a:effectLst/>
            </c:spPr>
            <c:extLst>
              <c:ext xmlns:c16="http://schemas.microsoft.com/office/drawing/2014/chart" uri="{C3380CC4-5D6E-409C-BE32-E72D297353CC}">
                <c16:uniqueId val="{00000006-6928-47CD-AEEC-EB0EF1CFFD3E}"/>
              </c:ext>
            </c:extLst>
          </c:dPt>
          <c:dPt>
            <c:idx val="1"/>
            <c:invertIfNegative val="0"/>
            <c:bubble3D val="0"/>
            <c:spPr>
              <a:solidFill>
                <a:srgbClr val="0DB091"/>
              </a:solidFill>
              <a:ln>
                <a:noFill/>
              </a:ln>
              <a:effectLst/>
            </c:spPr>
            <c:extLst>
              <c:ext xmlns:c16="http://schemas.microsoft.com/office/drawing/2014/chart" uri="{C3380CC4-5D6E-409C-BE32-E72D297353CC}">
                <c16:uniqueId val="{00000005-6928-47CD-AEEC-EB0EF1CFFD3E}"/>
              </c:ext>
            </c:extLst>
          </c:dPt>
          <c:dPt>
            <c:idx val="2"/>
            <c:invertIfNegative val="0"/>
            <c:bubble3D val="0"/>
            <c:spPr>
              <a:solidFill>
                <a:srgbClr val="0DB091"/>
              </a:solidFill>
              <a:ln>
                <a:noFill/>
              </a:ln>
              <a:effectLst/>
            </c:spPr>
            <c:extLst>
              <c:ext xmlns:c16="http://schemas.microsoft.com/office/drawing/2014/chart" uri="{C3380CC4-5D6E-409C-BE32-E72D297353CC}">
                <c16:uniqueId val="{00000004-6928-47CD-AEEC-EB0EF1CFFD3E}"/>
              </c:ext>
            </c:extLst>
          </c:dPt>
          <c:dPt>
            <c:idx val="6"/>
            <c:invertIfNegative val="0"/>
            <c:bubble3D val="0"/>
            <c:spPr>
              <a:solidFill>
                <a:schemeClr val="accent3"/>
              </a:solidFill>
              <a:ln>
                <a:noFill/>
              </a:ln>
              <a:effectLst/>
            </c:spPr>
            <c:extLst>
              <c:ext xmlns:c16="http://schemas.microsoft.com/office/drawing/2014/chart" uri="{C3380CC4-5D6E-409C-BE32-E72D297353CC}">
                <c16:uniqueId val="{00000005-E1DB-4C8A-9F59-A49E5BEEB8B4}"/>
              </c:ext>
            </c:extLst>
          </c:dPt>
          <c:dPt>
            <c:idx val="7"/>
            <c:invertIfNegative val="0"/>
            <c:bubble3D val="0"/>
            <c:spPr>
              <a:solidFill>
                <a:schemeClr val="accent3"/>
              </a:solidFill>
              <a:ln>
                <a:noFill/>
              </a:ln>
              <a:effectLst/>
            </c:spPr>
            <c:extLst>
              <c:ext xmlns:c16="http://schemas.microsoft.com/office/drawing/2014/chart" uri="{C3380CC4-5D6E-409C-BE32-E72D297353CC}">
                <c16:uniqueId val="{00000006-E1DB-4C8A-9F59-A49E5BEEB8B4}"/>
              </c:ext>
            </c:extLst>
          </c:dPt>
          <c:dPt>
            <c:idx val="8"/>
            <c:invertIfNegative val="0"/>
            <c:bubble3D val="0"/>
            <c:spPr>
              <a:solidFill>
                <a:schemeClr val="accent3"/>
              </a:solidFill>
              <a:ln>
                <a:noFill/>
              </a:ln>
              <a:effectLst/>
            </c:spPr>
            <c:extLst>
              <c:ext xmlns:c16="http://schemas.microsoft.com/office/drawing/2014/chart" uri="{C3380CC4-5D6E-409C-BE32-E72D297353CC}">
                <c16:uniqueId val="{00000008-E1DB-4C8A-9F59-A49E5BEEB8B4}"/>
              </c:ext>
            </c:extLst>
          </c:dPt>
          <c:dPt>
            <c:idx val="9"/>
            <c:invertIfNegative val="0"/>
            <c:bubble3D val="0"/>
            <c:spPr>
              <a:solidFill>
                <a:srgbClr val="1363A8"/>
              </a:solidFill>
              <a:ln>
                <a:noFill/>
              </a:ln>
              <a:effectLst/>
            </c:spPr>
            <c:extLst>
              <c:ext xmlns:c16="http://schemas.microsoft.com/office/drawing/2014/chart" uri="{C3380CC4-5D6E-409C-BE32-E72D297353CC}">
                <c16:uniqueId val="{00000007-E1DB-4C8A-9F59-A49E5BEEB8B4}"/>
              </c:ext>
            </c:extLst>
          </c:dPt>
          <c:dPt>
            <c:idx val="10"/>
            <c:invertIfNegative val="0"/>
            <c:bubble3D val="0"/>
            <c:spPr>
              <a:solidFill>
                <a:srgbClr val="E4C051"/>
              </a:solidFill>
              <a:ln>
                <a:noFill/>
              </a:ln>
              <a:effectLst/>
            </c:spPr>
            <c:extLst>
              <c:ext xmlns:c16="http://schemas.microsoft.com/office/drawing/2014/chart" uri="{C3380CC4-5D6E-409C-BE32-E72D297353CC}">
                <c16:uniqueId val="{00000009-E1DB-4C8A-9F59-A49E5BEEB8B4}"/>
              </c:ext>
            </c:extLst>
          </c:dPt>
          <c:dPt>
            <c:idx val="11"/>
            <c:invertIfNegative val="0"/>
            <c:bubble3D val="0"/>
            <c:spPr>
              <a:solidFill>
                <a:srgbClr val="E4C051"/>
              </a:solidFill>
              <a:ln>
                <a:noFill/>
              </a:ln>
              <a:effectLst/>
            </c:spPr>
            <c:extLst>
              <c:ext xmlns:c16="http://schemas.microsoft.com/office/drawing/2014/chart" uri="{C3380CC4-5D6E-409C-BE32-E72D297353CC}">
                <c16:uniqueId val="{00000000-E1DB-4C8A-9F59-A49E5BEEB8B4}"/>
              </c:ext>
            </c:extLst>
          </c:dPt>
          <c:dPt>
            <c:idx val="12"/>
            <c:invertIfNegative val="0"/>
            <c:bubble3D val="0"/>
            <c:spPr>
              <a:solidFill>
                <a:srgbClr val="E4C051"/>
              </a:solidFill>
              <a:ln>
                <a:noFill/>
              </a:ln>
              <a:effectLst/>
            </c:spPr>
            <c:extLst>
              <c:ext xmlns:c16="http://schemas.microsoft.com/office/drawing/2014/chart" uri="{C3380CC4-5D6E-409C-BE32-E72D297353CC}">
                <c16:uniqueId val="{00000001-E1DB-4C8A-9F59-A49E5BEEB8B4}"/>
              </c:ext>
            </c:extLst>
          </c:dPt>
          <c:dPt>
            <c:idx val="13"/>
            <c:invertIfNegative val="0"/>
            <c:bubble3D val="0"/>
            <c:spPr>
              <a:solidFill>
                <a:srgbClr val="E4C051"/>
              </a:solidFill>
              <a:ln>
                <a:noFill/>
              </a:ln>
              <a:effectLst/>
            </c:spPr>
            <c:extLst>
              <c:ext xmlns:c16="http://schemas.microsoft.com/office/drawing/2014/chart" uri="{C3380CC4-5D6E-409C-BE32-E72D297353CC}">
                <c16:uniqueId val="{00000002-E1DB-4C8A-9F59-A49E5BEEB8B4}"/>
              </c:ext>
            </c:extLst>
          </c:dPt>
          <c:dPt>
            <c:idx val="14"/>
            <c:invertIfNegative val="0"/>
            <c:bubble3D val="0"/>
            <c:spPr>
              <a:solidFill>
                <a:srgbClr val="E4C051"/>
              </a:solidFill>
              <a:ln>
                <a:noFill/>
              </a:ln>
              <a:effectLst/>
            </c:spPr>
            <c:extLst>
              <c:ext xmlns:c16="http://schemas.microsoft.com/office/drawing/2014/chart" uri="{C3380CC4-5D6E-409C-BE32-E72D297353CC}">
                <c16:uniqueId val="{00000003-E1DB-4C8A-9F59-A49E5BEEB8B4}"/>
              </c:ext>
            </c:extLst>
          </c:dPt>
          <c:dPt>
            <c:idx val="15"/>
            <c:invertIfNegative val="0"/>
            <c:bubble3D val="0"/>
            <c:spPr>
              <a:solidFill>
                <a:srgbClr val="E4C051"/>
              </a:solidFill>
              <a:ln>
                <a:noFill/>
              </a:ln>
              <a:effectLst/>
            </c:spPr>
            <c:extLst>
              <c:ext xmlns:c16="http://schemas.microsoft.com/office/drawing/2014/chart" uri="{C3380CC4-5D6E-409C-BE32-E72D297353CC}">
                <c16:uniqueId val="{00000004-E1DB-4C8A-9F59-A49E5BEEB8B4}"/>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6-6928-47CD-AEEC-EB0EF1CFFD3E}"/>
                </c:ext>
              </c:extLst>
            </c:dLbl>
            <c:dLbl>
              <c:idx val="1"/>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6928-47CD-AEEC-EB0EF1CFFD3E}"/>
                </c:ext>
              </c:extLst>
            </c:dLbl>
            <c:dLbl>
              <c:idx val="2"/>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4-6928-47CD-AEEC-EB0EF1CFFD3E}"/>
                </c:ext>
              </c:extLst>
            </c:dLbl>
            <c:dLbl>
              <c:idx val="3"/>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1A-6286-4F12-9926-0DF08F00F016}"/>
                </c:ext>
              </c:extLst>
            </c:dLbl>
            <c:dLbl>
              <c:idx val="4"/>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1B-6286-4F12-9926-0DF08F00F016}"/>
                </c:ext>
              </c:extLst>
            </c:dLbl>
            <c:dLbl>
              <c:idx val="6"/>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3">
                          <a:lumMod val="7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E1DB-4C8A-9F59-A49E5BEEB8B4}"/>
                </c:ext>
              </c:extLst>
            </c:dLbl>
            <c:dLbl>
              <c:idx val="7"/>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3">
                          <a:lumMod val="7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6-E1DB-4C8A-9F59-A49E5BEEB8B4}"/>
                </c:ext>
              </c:extLst>
            </c:dLbl>
            <c:dLbl>
              <c:idx val="8"/>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3">
                          <a:lumMod val="7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8-E1DB-4C8A-9F59-A49E5BEEB8B4}"/>
                </c:ext>
              </c:extLst>
            </c:dLbl>
            <c:dLbl>
              <c:idx val="1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lumMod val="7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9-E1DB-4C8A-9F59-A49E5BEEB8B4}"/>
                </c:ext>
              </c:extLst>
            </c:dLbl>
            <c:dLbl>
              <c:idx val="11"/>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lumMod val="7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E1DB-4C8A-9F59-A49E5BEEB8B4}"/>
                </c:ext>
              </c:extLst>
            </c:dLbl>
            <c:dLbl>
              <c:idx val="12"/>
              <c:spPr>
                <a:noFill/>
                <a:ln>
                  <a:noFill/>
                </a:ln>
                <a:effectLst/>
              </c:spPr>
              <c:txPr>
                <a:bodyPr rot="0" spcFirstLastPara="1" vertOverflow="ellipsis" vert="horz" wrap="square" lIns="38100" tIns="19050" rIns="38100" bIns="19050" anchor="ctr" anchorCtr="0">
                  <a:spAutoFit/>
                </a:bodyPr>
                <a:lstStyle/>
                <a:p>
                  <a:pPr algn="ctr" rtl="0">
                    <a:defRPr lang="en-NZ" sz="1197" b="1" i="0" u="none" strike="noStrike" kern="1200" baseline="0">
                      <a:solidFill>
                        <a:srgbClr val="EBC743">
                          <a:lumMod val="75000"/>
                        </a:srgb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E1DB-4C8A-9F59-A49E5BEEB8B4}"/>
                </c:ext>
              </c:extLst>
            </c:dLbl>
            <c:dLbl>
              <c:idx val="13"/>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lumMod val="7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2-E1DB-4C8A-9F59-A49E5BEEB8B4}"/>
                </c:ext>
              </c:extLst>
            </c:dLbl>
            <c:dLbl>
              <c:idx val="14"/>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lumMod val="7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E1DB-4C8A-9F59-A49E5BEEB8B4}"/>
                </c:ext>
              </c:extLst>
            </c:dLbl>
            <c:dLbl>
              <c:idx val="15"/>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lumMod val="7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4-E1DB-4C8A-9F59-A49E5BEEB8B4}"/>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Watch TV on a NZ website or service</c:v>
                </c:pt>
                <c:pt idx="1">
                  <c:v>Watch TV through a Sky decoder or MySky</c:v>
                </c:pt>
                <c:pt idx="2">
                  <c:v>Watch TV on an overseas website or service</c:v>
                </c:pt>
                <c:pt idx="3">
                  <c:v>Watch live or recorded free-to-air TV</c:v>
                </c:pt>
                <c:pt idx="4">
                  <c:v>Watch TV on demand</c:v>
                </c:pt>
                <c:pt idx="6">
                  <c:v>Watch a video using an overseas site</c:v>
                </c:pt>
                <c:pt idx="7">
                  <c:v>Use websites or apps</c:v>
                </c:pt>
                <c:pt idx="8">
                  <c:v>Watch a video using a NZ site</c:v>
                </c:pt>
                <c:pt idx="10">
                  <c:v>Listen to music using a website or streaming service </c:v>
                </c:pt>
                <c:pt idx="11">
                  <c:v>Listen to a NZ radio station broadcast on radio</c:v>
                </c:pt>
                <c:pt idx="12">
                  <c:v>Listen to music including CDs or on iPod</c:v>
                </c:pt>
                <c:pt idx="13">
                  <c:v>Listen to a NZ radio station online</c:v>
                </c:pt>
                <c:pt idx="14">
                  <c:v>Listen to a podcast or audiobook</c:v>
                </c:pt>
                <c:pt idx="15">
                  <c:v>Listen to an overseas radio station online</c:v>
                </c:pt>
              </c:strCache>
            </c:strRef>
          </c:cat>
          <c:val>
            <c:numRef>
              <c:f>Sheet1!$B$2:$B$17</c:f>
              <c:numCache>
                <c:formatCode>0%</c:formatCode>
                <c:ptCount val="16"/>
                <c:pt idx="0">
                  <c:v>0.47</c:v>
                </c:pt>
                <c:pt idx="1">
                  <c:v>0.46</c:v>
                </c:pt>
                <c:pt idx="2">
                  <c:v>0.44</c:v>
                </c:pt>
                <c:pt idx="3">
                  <c:v>0.35</c:v>
                </c:pt>
                <c:pt idx="4">
                  <c:v>0.24</c:v>
                </c:pt>
                <c:pt idx="6">
                  <c:v>0.73</c:v>
                </c:pt>
                <c:pt idx="7">
                  <c:v>0.66</c:v>
                </c:pt>
                <c:pt idx="8">
                  <c:v>0.11</c:v>
                </c:pt>
                <c:pt idx="10">
                  <c:v>0.51</c:v>
                </c:pt>
                <c:pt idx="11">
                  <c:v>0.27</c:v>
                </c:pt>
                <c:pt idx="12">
                  <c:v>0.14000000000000001</c:v>
                </c:pt>
                <c:pt idx="13">
                  <c:v>0.1</c:v>
                </c:pt>
                <c:pt idx="14">
                  <c:v>0.08</c:v>
                </c:pt>
                <c:pt idx="15">
                  <c:v>0.05</c:v>
                </c:pt>
              </c:numCache>
            </c:numRef>
          </c:val>
          <c:extLst>
            <c:ext xmlns:c16="http://schemas.microsoft.com/office/drawing/2014/chart" uri="{C3380CC4-5D6E-409C-BE32-E72D297353CC}">
              <c16:uniqueId val="{00000000-6928-47CD-AEEC-EB0EF1CFFD3E}"/>
            </c:ext>
          </c:extLst>
        </c:ser>
        <c:dLbls>
          <c:showLegendKey val="0"/>
          <c:showVal val="0"/>
          <c:showCatName val="0"/>
          <c:showSerName val="0"/>
          <c:showPercent val="0"/>
          <c:showBubbleSize val="0"/>
        </c:dLbls>
        <c:gapWidth val="60"/>
        <c:axId val="843927823"/>
        <c:axId val="843907071"/>
      </c:barChart>
      <c:catAx>
        <c:axId val="84392782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843907071"/>
        <c:crosses val="autoZero"/>
        <c:auto val="1"/>
        <c:lblAlgn val="ctr"/>
        <c:lblOffset val="100"/>
        <c:noMultiLvlLbl val="0"/>
      </c:catAx>
      <c:valAx>
        <c:axId val="843907071"/>
        <c:scaling>
          <c:orientation val="minMax"/>
          <c:max val="1"/>
        </c:scaling>
        <c:delete val="1"/>
        <c:axPos val="t"/>
        <c:numFmt formatCode="0%" sourceLinked="1"/>
        <c:majorTickMark val="out"/>
        <c:minorTickMark val="none"/>
        <c:tickLblPos val="nextTo"/>
        <c:crossAx val="843927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688738457438816"/>
          <c:y val="3.8430424792364755E-2"/>
          <c:w val="0.51500837359648133"/>
          <c:h val="0.82557529639843374"/>
        </c:manualLayout>
      </c:layout>
      <c:barChart>
        <c:barDir val="bar"/>
        <c:grouping val="clustered"/>
        <c:varyColors val="0"/>
        <c:ser>
          <c:idx val="0"/>
          <c:order val="0"/>
          <c:tx>
            <c:strRef>
              <c:f>Sheet1!$B$1</c:f>
              <c:strCache>
                <c:ptCount val="1"/>
                <c:pt idx="0">
                  <c:v>Column3</c:v>
                </c:pt>
              </c:strCache>
            </c:strRef>
          </c:tx>
          <c:spPr>
            <a:solidFill>
              <a:schemeClr val="accent1">
                <a:lumMod val="60000"/>
                <a:lumOff val="40000"/>
              </a:schemeClr>
            </a:solidFill>
            <a:ln>
              <a:noFill/>
            </a:ln>
            <a:effectLst/>
          </c:spPr>
          <c:invertIfNegative val="0"/>
          <c:dPt>
            <c:idx val="0"/>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1-74E9-4BD8-988E-717ACAEC194A}"/>
              </c:ext>
            </c:extLst>
          </c:dPt>
          <c:dPt>
            <c:idx val="1"/>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3-74E9-4BD8-988E-717ACAEC194A}"/>
              </c:ext>
            </c:extLst>
          </c:dPt>
          <c:dPt>
            <c:idx val="2"/>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5-74E9-4BD8-988E-717ACAEC194A}"/>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FCBA7"/>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Turn the show off / stop watching</c:v>
                </c:pt>
                <c:pt idx="1">
                  <c:v>Watch something else instead</c:v>
                </c:pt>
                <c:pt idx="2">
                  <c:v>Tell an adult</c:v>
                </c:pt>
                <c:pt idx="3">
                  <c:v>Close or cover their eyes</c:v>
                </c:pt>
                <c:pt idx="4">
                  <c:v>Look the other way</c:v>
                </c:pt>
                <c:pt idx="5">
                  <c:v>Leave the room</c:v>
                </c:pt>
                <c:pt idx="6">
                  <c:v>Do something else (e.g. play a game or talk to a friend)</c:v>
                </c:pt>
                <c:pt idx="7">
                  <c:v>Feel scared</c:v>
                </c:pt>
                <c:pt idx="8">
                  <c:v>Feel sad</c:v>
                </c:pt>
                <c:pt idx="9">
                  <c:v>Keep watching</c:v>
                </c:pt>
                <c:pt idx="10">
                  <c:v>Talk to their friends</c:v>
                </c:pt>
              </c:strCache>
            </c:strRef>
          </c:cat>
          <c:val>
            <c:numRef>
              <c:f>Sheet1!$B$2:$B$12</c:f>
              <c:numCache>
                <c:formatCode>0%</c:formatCode>
                <c:ptCount val="11"/>
                <c:pt idx="0">
                  <c:v>0.51</c:v>
                </c:pt>
                <c:pt idx="1">
                  <c:v>0.51</c:v>
                </c:pt>
                <c:pt idx="2">
                  <c:v>0.45</c:v>
                </c:pt>
                <c:pt idx="3">
                  <c:v>0.31</c:v>
                </c:pt>
                <c:pt idx="4">
                  <c:v>0.33</c:v>
                </c:pt>
                <c:pt idx="5">
                  <c:v>0.32</c:v>
                </c:pt>
                <c:pt idx="6">
                  <c:v>0.27</c:v>
                </c:pt>
                <c:pt idx="7">
                  <c:v>0.15</c:v>
                </c:pt>
                <c:pt idx="8">
                  <c:v>0.16</c:v>
                </c:pt>
                <c:pt idx="9">
                  <c:v>0.05</c:v>
                </c:pt>
                <c:pt idx="10">
                  <c:v>0.05</c:v>
                </c:pt>
              </c:numCache>
            </c:numRef>
          </c:val>
          <c:extLst>
            <c:ext xmlns:c16="http://schemas.microsoft.com/office/drawing/2014/chart" uri="{C3380CC4-5D6E-409C-BE32-E72D297353CC}">
              <c16:uniqueId val="{00000006-74E9-4BD8-988E-717ACAEC194A}"/>
            </c:ext>
          </c:extLst>
        </c:ser>
        <c:dLbls>
          <c:showLegendKey val="0"/>
          <c:showVal val="0"/>
          <c:showCatName val="0"/>
          <c:showSerName val="0"/>
          <c:showPercent val="0"/>
          <c:showBubbleSize val="0"/>
        </c:dLbls>
        <c:gapWidth val="100"/>
        <c:axId val="843927823"/>
        <c:axId val="843907071"/>
      </c:barChart>
      <c:catAx>
        <c:axId val="843927823"/>
        <c:scaling>
          <c:orientation val="maxMin"/>
        </c:scaling>
        <c:delete val="1"/>
        <c:axPos val="l"/>
        <c:numFmt formatCode="General" sourceLinked="1"/>
        <c:majorTickMark val="none"/>
        <c:minorTickMark val="none"/>
        <c:tickLblPos val="nextTo"/>
        <c:crossAx val="843907071"/>
        <c:crosses val="autoZero"/>
        <c:auto val="1"/>
        <c:lblAlgn val="ctr"/>
        <c:lblOffset val="100"/>
        <c:noMultiLvlLbl val="0"/>
      </c:catAx>
      <c:valAx>
        <c:axId val="843907071"/>
        <c:scaling>
          <c:orientation val="minMax"/>
        </c:scaling>
        <c:delete val="1"/>
        <c:axPos val="t"/>
        <c:numFmt formatCode="0%" sourceLinked="1"/>
        <c:majorTickMark val="none"/>
        <c:minorTickMark val="none"/>
        <c:tickLblPos val="nextTo"/>
        <c:crossAx val="843927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0656142909784283"/>
          <c:w val="0.96480376947196056"/>
          <c:h val="0.64093283516815891"/>
        </c:manualLayout>
      </c:layout>
      <c:barChart>
        <c:barDir val="bar"/>
        <c:grouping val="percentStacked"/>
        <c:varyColors val="0"/>
        <c:ser>
          <c:idx val="4"/>
          <c:order val="0"/>
          <c:tx>
            <c:strRef>
              <c:f>Sheet1!$B$1</c:f>
              <c:strCache>
                <c:ptCount val="1"/>
                <c:pt idx="0">
                  <c:v>Much  better</c:v>
                </c:pt>
              </c:strCache>
            </c:strRef>
          </c:tx>
          <c:spPr>
            <a:solidFill>
              <a:schemeClr val="accent1">
                <a:lumMod val="75000"/>
              </a:schemeClr>
            </a:solidFill>
            <a:ln>
              <a:noFill/>
            </a:ln>
            <a:effectLst/>
          </c:spPr>
          <c:invertIfNegative val="0"/>
          <c:dPt>
            <c:idx val="0"/>
            <c:invertIfNegative val="0"/>
            <c:bubble3D val="0"/>
            <c:spPr>
              <a:solidFill>
                <a:schemeClr val="accent1">
                  <a:lumMod val="75000"/>
                </a:schemeClr>
              </a:solidFill>
              <a:ln>
                <a:noFill/>
              </a:ln>
              <a:effectLst/>
            </c:spPr>
            <c:extLst>
              <c:ext xmlns:c16="http://schemas.microsoft.com/office/drawing/2014/chart" uri="{C3380CC4-5D6E-409C-BE32-E72D297353CC}">
                <c16:uniqueId val="{00000005-5F4B-48E2-A517-486CB24D7498}"/>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Caregiver</c:v>
                </c:pt>
                <c:pt idx="2">
                  <c:v>Child</c:v>
                </c:pt>
              </c:strCache>
            </c:strRef>
          </c:cat>
          <c:val>
            <c:numRef>
              <c:f>Sheet1!$B$2:$B$4</c:f>
              <c:numCache>
                <c:formatCode>General</c:formatCode>
                <c:ptCount val="3"/>
                <c:pt idx="0" formatCode="0%">
                  <c:v>0.54</c:v>
                </c:pt>
                <c:pt idx="2" formatCode="0%">
                  <c:v>0.55000000000000004</c:v>
                </c:pt>
              </c:numCache>
            </c:numRef>
          </c:val>
          <c:extLst>
            <c:ext xmlns:c16="http://schemas.microsoft.com/office/drawing/2014/chart" uri="{C3380CC4-5D6E-409C-BE32-E72D297353CC}">
              <c16:uniqueId val="{00000004-5F4B-48E2-A517-486CB24D7498}"/>
            </c:ext>
          </c:extLst>
        </c:ser>
        <c:ser>
          <c:idx val="3"/>
          <c:order val="1"/>
          <c:tx>
            <c:strRef>
              <c:f>Sheet1!$C$1</c:f>
              <c:strCache>
                <c:ptCount val="1"/>
                <c:pt idx="0">
                  <c:v>A little better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Caregiver</c:v>
                </c:pt>
                <c:pt idx="2">
                  <c:v>Child</c:v>
                </c:pt>
              </c:strCache>
            </c:strRef>
          </c:cat>
          <c:val>
            <c:numRef>
              <c:f>Sheet1!$C$2:$C$4</c:f>
              <c:numCache>
                <c:formatCode>General</c:formatCode>
                <c:ptCount val="3"/>
                <c:pt idx="0" formatCode="0%">
                  <c:v>0.38</c:v>
                </c:pt>
                <c:pt idx="2" formatCode="0%">
                  <c:v>0.37</c:v>
                </c:pt>
              </c:numCache>
            </c:numRef>
          </c:val>
          <c:extLst>
            <c:ext xmlns:c16="http://schemas.microsoft.com/office/drawing/2014/chart" uri="{C3380CC4-5D6E-409C-BE32-E72D297353CC}">
              <c16:uniqueId val="{00000003-5F4B-48E2-A517-486CB24D7498}"/>
            </c:ext>
          </c:extLst>
        </c:ser>
        <c:ser>
          <c:idx val="2"/>
          <c:order val="2"/>
          <c:tx>
            <c:strRef>
              <c:f>Sheet1!$D$1</c:f>
              <c:strCache>
                <c:ptCount val="1"/>
                <c:pt idx="0">
                  <c:v>It made no difference</c:v>
                </c:pt>
              </c:strCache>
            </c:strRef>
          </c:tx>
          <c:spPr>
            <a:solidFill>
              <a:srgbClr val="8CC56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Caregiver</c:v>
                </c:pt>
                <c:pt idx="2">
                  <c:v>Child</c:v>
                </c:pt>
              </c:strCache>
            </c:strRef>
          </c:cat>
          <c:val>
            <c:numRef>
              <c:f>Sheet1!$D$2:$D$4</c:f>
              <c:numCache>
                <c:formatCode>General</c:formatCode>
                <c:ptCount val="3"/>
                <c:pt idx="0" formatCode="0%">
                  <c:v>0.03</c:v>
                </c:pt>
                <c:pt idx="2" formatCode="0%">
                  <c:v>0.04</c:v>
                </c:pt>
              </c:numCache>
            </c:numRef>
          </c:val>
          <c:extLst>
            <c:ext xmlns:c16="http://schemas.microsoft.com/office/drawing/2014/chart" uri="{C3380CC4-5D6E-409C-BE32-E72D297353CC}">
              <c16:uniqueId val="{00000002-5F4B-48E2-A517-486CB24D7498}"/>
            </c:ext>
          </c:extLst>
        </c:ser>
        <c:ser>
          <c:idx val="1"/>
          <c:order val="3"/>
          <c:tx>
            <c:strRef>
              <c:f>Sheet1!$E$1</c:f>
              <c:strCache>
                <c:ptCount val="1"/>
                <c:pt idx="0">
                  <c:v>A little worse</c:v>
                </c:pt>
              </c:strCache>
            </c:strRef>
          </c:tx>
          <c:spPr>
            <a:solidFill>
              <a:srgbClr val="E28D5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2-28F6-4B36-9867-93498EC27B86}"/>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Caregiver</c:v>
                </c:pt>
                <c:pt idx="2">
                  <c:v>Child</c:v>
                </c:pt>
              </c:strCache>
            </c:strRef>
          </c:cat>
          <c:val>
            <c:numRef>
              <c:f>Sheet1!$E$2:$E$4</c:f>
              <c:numCache>
                <c:formatCode>General</c:formatCode>
                <c:ptCount val="3"/>
                <c:pt idx="0" formatCode="0%">
                  <c:v>0</c:v>
                </c:pt>
                <c:pt idx="2" formatCode="0%">
                  <c:v>0.01</c:v>
                </c:pt>
              </c:numCache>
            </c:numRef>
          </c:val>
          <c:extLst>
            <c:ext xmlns:c16="http://schemas.microsoft.com/office/drawing/2014/chart" uri="{C3380CC4-5D6E-409C-BE32-E72D297353CC}">
              <c16:uniqueId val="{00000001-5F4B-48E2-A517-486CB24D7498}"/>
            </c:ext>
          </c:extLst>
        </c:ser>
        <c:ser>
          <c:idx val="0"/>
          <c:order val="4"/>
          <c:tx>
            <c:strRef>
              <c:f>Sheet1!$F$1</c:f>
              <c:strCache>
                <c:ptCount val="1"/>
                <c:pt idx="0">
                  <c:v>Much worse</c:v>
                </c:pt>
              </c:strCache>
            </c:strRef>
          </c:tx>
          <c:spPr>
            <a:solidFill>
              <a:srgbClr val="E0555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3-415E-4CFD-A2CA-EB69A0E12EA0}"/>
                </c:ext>
              </c:extLst>
            </c:dLbl>
            <c:dLbl>
              <c:idx val="2"/>
              <c:delete val="1"/>
              <c:extLst>
                <c:ext xmlns:c15="http://schemas.microsoft.com/office/drawing/2012/chart" uri="{CE6537A1-D6FC-4f65-9D91-7224C49458BB}"/>
                <c:ext xmlns:c16="http://schemas.microsoft.com/office/drawing/2014/chart" uri="{C3380CC4-5D6E-409C-BE32-E72D297353CC}">
                  <c16:uniqueId val="{00000002-415E-4CFD-A2CA-EB69A0E12EA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Caregiver</c:v>
                </c:pt>
                <c:pt idx="2">
                  <c:v>Child</c:v>
                </c:pt>
              </c:strCache>
            </c:strRef>
          </c:cat>
          <c:val>
            <c:numRef>
              <c:f>Sheet1!$F$2:$F$4</c:f>
              <c:numCache>
                <c:formatCode>General</c:formatCode>
                <c:ptCount val="3"/>
                <c:pt idx="0" formatCode="0%">
                  <c:v>0</c:v>
                </c:pt>
                <c:pt idx="2" formatCode="0%">
                  <c:v>0</c:v>
                </c:pt>
              </c:numCache>
            </c:numRef>
          </c:val>
          <c:extLst>
            <c:ext xmlns:c16="http://schemas.microsoft.com/office/drawing/2014/chart" uri="{C3380CC4-5D6E-409C-BE32-E72D297353CC}">
              <c16:uniqueId val="{00000000-5F4B-48E2-A517-486CB24D7498}"/>
            </c:ext>
          </c:extLst>
        </c:ser>
        <c:ser>
          <c:idx val="5"/>
          <c:order val="5"/>
          <c:tx>
            <c:strRef>
              <c:f>Sheet1!$G$1</c:f>
              <c:strCache>
                <c:ptCount val="1"/>
                <c:pt idx="0">
                  <c:v>Not sure / Can't remember</c:v>
                </c:pt>
              </c:strCache>
            </c:strRef>
          </c:tx>
          <c:spPr>
            <a:solidFill>
              <a:schemeClr val="bg1">
                <a:lumMod val="75000"/>
              </a:schemeClr>
            </a:solidFill>
            <a:ln>
              <a:noFill/>
            </a:ln>
            <a:effectLst/>
          </c:spPr>
          <c:invertIfNegative val="0"/>
          <c:dLbls>
            <c:dLbl>
              <c:idx val="0"/>
              <c:layout>
                <c:manualLayout>
                  <c:x val="4.4012614266208193E-2"/>
                  <c:y val="-1.3138663139437697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15E-4CFD-A2CA-EB69A0E12EA0}"/>
                </c:ext>
              </c:extLst>
            </c:dLbl>
            <c:dLbl>
              <c:idx val="2"/>
              <c:layout>
                <c:manualLayout>
                  <c:x val="2.8592595015935713E-2"/>
                  <c:y val="-3.2846657848594242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60D-4B21-AFF6-8991DFFB37B7}"/>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50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Sheet1!$A$2:$A$4</c:f>
              <c:strCache>
                <c:ptCount val="3"/>
                <c:pt idx="0">
                  <c:v>Caregiver</c:v>
                </c:pt>
                <c:pt idx="2">
                  <c:v>Child</c:v>
                </c:pt>
              </c:strCache>
            </c:strRef>
          </c:cat>
          <c:val>
            <c:numRef>
              <c:f>Sheet1!$G$2:$G$4</c:f>
              <c:numCache>
                <c:formatCode>General</c:formatCode>
                <c:ptCount val="3"/>
                <c:pt idx="0" formatCode="0%">
                  <c:v>0.04</c:v>
                </c:pt>
                <c:pt idx="2" formatCode="0%">
                  <c:v>0.02</c:v>
                </c:pt>
              </c:numCache>
            </c:numRef>
          </c:val>
          <c:extLst>
            <c:ext xmlns:c16="http://schemas.microsoft.com/office/drawing/2014/chart" uri="{C3380CC4-5D6E-409C-BE32-E72D297353CC}">
              <c16:uniqueId val="{00000000-415E-4CFD-A2CA-EB69A0E12EA0}"/>
            </c:ext>
          </c:extLst>
        </c:ser>
        <c:dLbls>
          <c:showLegendKey val="0"/>
          <c:showVal val="0"/>
          <c:showCatName val="0"/>
          <c:showSerName val="0"/>
          <c:showPercent val="0"/>
          <c:showBubbleSize val="0"/>
        </c:dLbls>
        <c:gapWidth val="0"/>
        <c:overlap val="100"/>
        <c:axId val="773221328"/>
        <c:axId val="773225264"/>
      </c:barChart>
      <c:catAx>
        <c:axId val="773221328"/>
        <c:scaling>
          <c:orientation val="minMax"/>
        </c:scaling>
        <c:delete val="1"/>
        <c:axPos val="l"/>
        <c:numFmt formatCode="General" sourceLinked="1"/>
        <c:majorTickMark val="out"/>
        <c:minorTickMark val="none"/>
        <c:tickLblPos val="nextTo"/>
        <c:crossAx val="773225264"/>
        <c:crosses val="autoZero"/>
        <c:auto val="1"/>
        <c:lblAlgn val="ctr"/>
        <c:lblOffset val="100"/>
        <c:noMultiLvlLbl val="0"/>
      </c:catAx>
      <c:valAx>
        <c:axId val="773225264"/>
        <c:scaling>
          <c:orientation val="minMax"/>
        </c:scaling>
        <c:delete val="1"/>
        <c:axPos val="b"/>
        <c:numFmt formatCode="0%" sourceLinked="1"/>
        <c:majorTickMark val="out"/>
        <c:minorTickMark val="none"/>
        <c:tickLblPos val="nextTo"/>
        <c:crossAx val="773221328"/>
        <c:crosses val="autoZero"/>
        <c:crossBetween val="between"/>
      </c:valAx>
      <c:spPr>
        <a:noFill/>
        <a:ln>
          <a:noFill/>
        </a:ln>
        <a:effectLst/>
      </c:spPr>
    </c:plotArea>
    <c:legend>
      <c:legendPos val="b"/>
      <c:layout>
        <c:manualLayout>
          <c:xMode val="edge"/>
          <c:yMode val="edge"/>
          <c:x val="0"/>
          <c:y val="0.88458599754077505"/>
          <c:w val="0.99934440597068375"/>
          <c:h val="6.892996626042616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5172361821807214"/>
          <c:y val="4.6193928469618409E-2"/>
          <c:w val="0.35273180652904995"/>
          <c:h val="0.9169328018847529"/>
        </c:manualLayout>
      </c:layout>
      <c:barChart>
        <c:barDir val="bar"/>
        <c:grouping val="clustered"/>
        <c:varyColors val="0"/>
        <c:ser>
          <c:idx val="0"/>
          <c:order val="0"/>
          <c:tx>
            <c:strRef>
              <c:f>Sheet1!$B$1</c:f>
              <c:strCache>
                <c:ptCount val="1"/>
                <c:pt idx="0">
                  <c:v>Series 1</c:v>
                </c:pt>
              </c:strCache>
            </c:strRef>
          </c:tx>
          <c:spPr>
            <a:solidFill>
              <a:srgbClr val="1363A8"/>
            </a:solidFill>
            <a:ln>
              <a:noFill/>
            </a:ln>
            <a:effectLst/>
          </c:spPr>
          <c:invertIfNegative val="0"/>
          <c:dPt>
            <c:idx val="3"/>
            <c:invertIfNegative val="0"/>
            <c:bubble3D val="0"/>
            <c:spPr>
              <a:solidFill>
                <a:srgbClr val="1363A8"/>
              </a:solidFill>
              <a:ln>
                <a:noFill/>
              </a:ln>
              <a:effectLst/>
            </c:spPr>
            <c:extLst>
              <c:ext xmlns:c16="http://schemas.microsoft.com/office/drawing/2014/chart" uri="{C3380CC4-5D6E-409C-BE32-E72D297353CC}">
                <c16:uniqueId val="{00000001-E553-4291-97F6-DD3EA2AFDFCF}"/>
              </c:ext>
            </c:extLst>
          </c:dPt>
          <c:dPt>
            <c:idx val="4"/>
            <c:invertIfNegative val="0"/>
            <c:bubble3D val="0"/>
            <c:spPr>
              <a:solidFill>
                <a:srgbClr val="1363A8"/>
              </a:solidFill>
              <a:ln>
                <a:noFill/>
              </a:ln>
              <a:effectLst/>
            </c:spPr>
            <c:extLst>
              <c:ext xmlns:c16="http://schemas.microsoft.com/office/drawing/2014/chart" uri="{C3380CC4-5D6E-409C-BE32-E72D297353CC}">
                <c16:uniqueId val="{00000003-E553-4291-97F6-DD3EA2AFDFCF}"/>
              </c:ext>
            </c:extLst>
          </c:dPt>
          <c:dPt>
            <c:idx val="5"/>
            <c:invertIfNegative val="0"/>
            <c:bubble3D val="0"/>
            <c:spPr>
              <a:solidFill>
                <a:srgbClr val="1363A8"/>
              </a:solidFill>
              <a:ln>
                <a:noFill/>
              </a:ln>
              <a:effectLst/>
            </c:spPr>
            <c:extLst>
              <c:ext xmlns:c16="http://schemas.microsoft.com/office/drawing/2014/chart" uri="{C3380CC4-5D6E-409C-BE32-E72D297353CC}">
                <c16:uniqueId val="{00000005-E553-4291-97F6-DD3EA2AFDFCF}"/>
              </c:ext>
            </c:extLst>
          </c:dPt>
          <c:dPt>
            <c:idx val="9"/>
            <c:invertIfNegative val="0"/>
            <c:bubble3D val="0"/>
            <c:spPr>
              <a:solidFill>
                <a:srgbClr val="1363A8"/>
              </a:solidFill>
              <a:ln>
                <a:noFill/>
              </a:ln>
              <a:effectLst/>
            </c:spPr>
            <c:extLst>
              <c:ext xmlns:c16="http://schemas.microsoft.com/office/drawing/2014/chart" uri="{C3380CC4-5D6E-409C-BE32-E72D297353CC}">
                <c16:uniqueId val="{00000007-84B1-4704-9B0C-128D70B59042}"/>
              </c:ext>
            </c:extLst>
          </c:dPt>
          <c:dPt>
            <c:idx val="10"/>
            <c:invertIfNegative val="0"/>
            <c:bubble3D val="0"/>
            <c:spPr>
              <a:solidFill>
                <a:srgbClr val="1363A8"/>
              </a:solidFill>
              <a:ln>
                <a:noFill/>
              </a:ln>
              <a:effectLst/>
            </c:spPr>
            <c:extLst>
              <c:ext xmlns:c16="http://schemas.microsoft.com/office/drawing/2014/chart" uri="{C3380CC4-5D6E-409C-BE32-E72D297353CC}">
                <c16:uniqueId val="{00000009-84B1-4704-9B0C-128D70B59042}"/>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Animal torture</c:v>
                </c:pt>
                <c:pt idx="1">
                  <c:v>People having sex</c:v>
                </c:pt>
                <c:pt idx="2">
                  <c:v>Dead animals</c:v>
                </c:pt>
                <c:pt idx="3">
                  <c:v>Men or women’s private parts</c:v>
                </c:pt>
                <c:pt idx="4">
                  <c:v>Torture</c:v>
                </c:pt>
                <c:pt idx="5">
                  <c:v>People talking about sex</c:v>
                </c:pt>
                <c:pt idx="6">
                  <c:v>Bullying</c:v>
                </c:pt>
                <c:pt idx="7">
                  <c:v>Hunting animals</c:v>
                </c:pt>
                <c:pt idx="8">
                  <c:v>Someone speaking badly about another culture or race</c:v>
                </c:pt>
                <c:pt idx="9">
                  <c:v>Blood and gore</c:v>
                </c:pt>
                <c:pt idx="10">
                  <c:v>Killing</c:v>
                </c:pt>
                <c:pt idx="11">
                  <c:v>Dead people</c:v>
                </c:pt>
                <c:pt idx="12">
                  <c:v>Naked body parts in documentary / medical show / art</c:v>
                </c:pt>
                <c:pt idx="13">
                  <c:v>Swearing or bad language</c:v>
                </c:pt>
                <c:pt idx="14">
                  <c:v>Someone speaking badly about gay / gender diverse people</c:v>
                </c:pt>
                <c:pt idx="15">
                  <c:v>People talking about private parts</c:v>
                </c:pt>
                <c:pt idx="16">
                  <c:v>Bums</c:v>
                </c:pt>
                <c:pt idx="17">
                  <c:v>People in emotional pain or distress</c:v>
                </c:pt>
              </c:strCache>
            </c:strRef>
          </c:cat>
          <c:val>
            <c:numRef>
              <c:f>Sheet1!$B$2:$B$19</c:f>
              <c:numCache>
                <c:formatCode>0%</c:formatCode>
                <c:ptCount val="18"/>
                <c:pt idx="0">
                  <c:v>0.33</c:v>
                </c:pt>
                <c:pt idx="1">
                  <c:v>0.28999999999999998</c:v>
                </c:pt>
                <c:pt idx="2">
                  <c:v>0.27</c:v>
                </c:pt>
                <c:pt idx="3">
                  <c:v>0.26</c:v>
                </c:pt>
                <c:pt idx="4">
                  <c:v>0.26</c:v>
                </c:pt>
                <c:pt idx="5">
                  <c:v>0.25</c:v>
                </c:pt>
                <c:pt idx="6">
                  <c:v>0.25</c:v>
                </c:pt>
                <c:pt idx="7">
                  <c:v>0.23</c:v>
                </c:pt>
                <c:pt idx="8">
                  <c:v>0.23</c:v>
                </c:pt>
                <c:pt idx="9">
                  <c:v>0.22</c:v>
                </c:pt>
                <c:pt idx="10">
                  <c:v>0.22</c:v>
                </c:pt>
                <c:pt idx="11">
                  <c:v>0.22</c:v>
                </c:pt>
                <c:pt idx="12">
                  <c:v>0.21</c:v>
                </c:pt>
                <c:pt idx="13">
                  <c:v>0.21</c:v>
                </c:pt>
                <c:pt idx="14">
                  <c:v>0.21</c:v>
                </c:pt>
                <c:pt idx="15">
                  <c:v>0.2</c:v>
                </c:pt>
                <c:pt idx="16">
                  <c:v>0.2</c:v>
                </c:pt>
                <c:pt idx="17">
                  <c:v>0.2</c:v>
                </c:pt>
              </c:numCache>
            </c:numRef>
          </c:val>
          <c:extLst>
            <c:ext xmlns:c16="http://schemas.microsoft.com/office/drawing/2014/chart" uri="{C3380CC4-5D6E-409C-BE32-E72D297353CC}">
              <c16:uniqueId val="{00000000-6928-47CD-AEEC-EB0EF1CFFD3E}"/>
            </c:ext>
          </c:extLst>
        </c:ser>
        <c:dLbls>
          <c:showLegendKey val="0"/>
          <c:showVal val="0"/>
          <c:showCatName val="0"/>
          <c:showSerName val="0"/>
          <c:showPercent val="0"/>
          <c:showBubbleSize val="0"/>
        </c:dLbls>
        <c:gapWidth val="100"/>
        <c:axId val="843927823"/>
        <c:axId val="843907071"/>
      </c:barChart>
      <c:catAx>
        <c:axId val="843927823"/>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843907071"/>
        <c:crosses val="autoZero"/>
        <c:auto val="1"/>
        <c:lblAlgn val="ctr"/>
        <c:lblOffset val="100"/>
        <c:noMultiLvlLbl val="0"/>
      </c:catAx>
      <c:valAx>
        <c:axId val="843907071"/>
        <c:scaling>
          <c:orientation val="minMax"/>
        </c:scaling>
        <c:delete val="1"/>
        <c:axPos val="t"/>
        <c:numFmt formatCode="0%" sourceLinked="1"/>
        <c:majorTickMark val="out"/>
        <c:minorTickMark val="none"/>
        <c:tickLblPos val="nextTo"/>
        <c:crossAx val="843927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5172361821807214"/>
          <c:y val="4.6193928469618409E-2"/>
          <c:w val="0.35273180652904995"/>
          <c:h val="0.9169328018847529"/>
        </c:manualLayout>
      </c:layout>
      <c:barChart>
        <c:barDir val="bar"/>
        <c:grouping val="clustered"/>
        <c:varyColors val="0"/>
        <c:ser>
          <c:idx val="0"/>
          <c:order val="0"/>
          <c:tx>
            <c:strRef>
              <c:f>Sheet1!$B$1</c:f>
              <c:strCache>
                <c:ptCount val="1"/>
                <c:pt idx="0">
                  <c:v>Series 1</c:v>
                </c:pt>
              </c:strCache>
            </c:strRef>
          </c:tx>
          <c:spPr>
            <a:solidFill>
              <a:srgbClr val="1363A8"/>
            </a:solidFill>
            <a:ln>
              <a:noFill/>
            </a:ln>
            <a:effectLst/>
          </c:spPr>
          <c:invertIfNegative val="0"/>
          <c:dPt>
            <c:idx val="3"/>
            <c:invertIfNegative val="0"/>
            <c:bubble3D val="0"/>
            <c:spPr>
              <a:solidFill>
                <a:srgbClr val="1363A8"/>
              </a:solidFill>
              <a:ln>
                <a:noFill/>
              </a:ln>
              <a:effectLst/>
            </c:spPr>
            <c:extLst>
              <c:ext xmlns:c16="http://schemas.microsoft.com/office/drawing/2014/chart" uri="{C3380CC4-5D6E-409C-BE32-E72D297353CC}">
                <c16:uniqueId val="{00000001-F883-4BD8-8C35-6E7D7356C5AE}"/>
              </c:ext>
            </c:extLst>
          </c:dPt>
          <c:dPt>
            <c:idx val="4"/>
            <c:invertIfNegative val="0"/>
            <c:bubble3D val="0"/>
            <c:spPr>
              <a:solidFill>
                <a:srgbClr val="1363A8"/>
              </a:solidFill>
              <a:ln>
                <a:noFill/>
              </a:ln>
              <a:effectLst/>
            </c:spPr>
            <c:extLst>
              <c:ext xmlns:c16="http://schemas.microsoft.com/office/drawing/2014/chart" uri="{C3380CC4-5D6E-409C-BE32-E72D297353CC}">
                <c16:uniqueId val="{00000003-F883-4BD8-8C35-6E7D7356C5AE}"/>
              </c:ext>
            </c:extLst>
          </c:dPt>
          <c:dPt>
            <c:idx val="5"/>
            <c:invertIfNegative val="0"/>
            <c:bubble3D val="0"/>
            <c:spPr>
              <a:solidFill>
                <a:srgbClr val="1363A8"/>
              </a:solidFill>
              <a:ln>
                <a:noFill/>
              </a:ln>
              <a:effectLst/>
            </c:spPr>
            <c:extLst>
              <c:ext xmlns:c16="http://schemas.microsoft.com/office/drawing/2014/chart" uri="{C3380CC4-5D6E-409C-BE32-E72D297353CC}">
                <c16:uniqueId val="{00000005-F883-4BD8-8C35-6E7D7356C5AE}"/>
              </c:ext>
            </c:extLst>
          </c:dPt>
          <c:dPt>
            <c:idx val="9"/>
            <c:invertIfNegative val="0"/>
            <c:bubble3D val="0"/>
            <c:spPr>
              <a:solidFill>
                <a:srgbClr val="1363A8"/>
              </a:solidFill>
              <a:ln>
                <a:noFill/>
              </a:ln>
              <a:effectLst/>
            </c:spPr>
            <c:extLst>
              <c:ext xmlns:c16="http://schemas.microsoft.com/office/drawing/2014/chart" uri="{C3380CC4-5D6E-409C-BE32-E72D297353CC}">
                <c16:uniqueId val="{00000007-84B1-4704-9B0C-128D70B59042}"/>
              </c:ext>
            </c:extLst>
          </c:dPt>
          <c:dPt>
            <c:idx val="10"/>
            <c:invertIfNegative val="0"/>
            <c:bubble3D val="0"/>
            <c:spPr>
              <a:solidFill>
                <a:srgbClr val="1363A8"/>
              </a:solidFill>
              <a:ln>
                <a:noFill/>
              </a:ln>
              <a:effectLst/>
            </c:spPr>
            <c:extLst>
              <c:ext xmlns:c16="http://schemas.microsoft.com/office/drawing/2014/chart" uri="{C3380CC4-5D6E-409C-BE32-E72D297353CC}">
                <c16:uniqueId val="{00000009-84B1-4704-9B0C-128D70B59042}"/>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Sheet1!$A$20:$A$37</c:f>
              <c:strCache>
                <c:ptCount val="18"/>
                <c:pt idx="0">
                  <c:v>Terrorism</c:v>
                </c:pt>
                <c:pt idx="1">
                  <c:v>Pop-up advertising on websites</c:v>
                </c:pt>
                <c:pt idx="2">
                  <c:v>Drug taking</c:v>
                </c:pt>
                <c:pt idx="3">
                  <c:v>Someone speaking badly about men or women</c:v>
                </c:pt>
                <c:pt idx="4">
                  <c:v>Adults fighting or arguing</c:v>
                </c:pt>
                <c:pt idx="5">
                  <c:v>Fighting, hitting and kicking</c:v>
                </c:pt>
                <c:pt idx="6">
                  <c:v>Shooting</c:v>
                </c:pt>
                <c:pt idx="7">
                  <c:v>Kissing</c:v>
                </c:pt>
                <c:pt idx="8">
                  <c:v>Verbal abuse</c:v>
                </c:pt>
                <c:pt idx="9">
                  <c:v>Spam/junk email</c:v>
                </c:pt>
                <c:pt idx="10">
                  <c:v>Vaping advertising</c:v>
                </c:pt>
                <c:pt idx="11">
                  <c:v>Drink driving</c:v>
                </c:pt>
                <c:pt idx="12">
                  <c:v>Someone speaking inappropriately about a religion or a god</c:v>
                </c:pt>
                <c:pt idx="13">
                  <c:v>War</c:v>
                </c:pt>
                <c:pt idx="14">
                  <c:v>Alcohol advertising</c:v>
                </c:pt>
                <c:pt idx="15">
                  <c:v>Stealing</c:v>
                </c:pt>
                <c:pt idx="16">
                  <c:v>Natural disasters</c:v>
                </c:pt>
                <c:pt idx="17">
                  <c:v>Junk food advertising</c:v>
                </c:pt>
              </c:strCache>
            </c:strRef>
          </c:cat>
          <c:val>
            <c:numRef>
              <c:f>Sheet1!$B$20:$B$37</c:f>
              <c:numCache>
                <c:formatCode>0%</c:formatCode>
                <c:ptCount val="18"/>
                <c:pt idx="0">
                  <c:v>0.19</c:v>
                </c:pt>
                <c:pt idx="1">
                  <c:v>0.19</c:v>
                </c:pt>
                <c:pt idx="2">
                  <c:v>0.19</c:v>
                </c:pt>
                <c:pt idx="3">
                  <c:v>0.18</c:v>
                </c:pt>
                <c:pt idx="4">
                  <c:v>0.18</c:v>
                </c:pt>
                <c:pt idx="5">
                  <c:v>0.17</c:v>
                </c:pt>
                <c:pt idx="6">
                  <c:v>0.17</c:v>
                </c:pt>
                <c:pt idx="7">
                  <c:v>0.16</c:v>
                </c:pt>
                <c:pt idx="8">
                  <c:v>0.16</c:v>
                </c:pt>
                <c:pt idx="9">
                  <c:v>0.16</c:v>
                </c:pt>
                <c:pt idx="10">
                  <c:v>0.15</c:v>
                </c:pt>
                <c:pt idx="11">
                  <c:v>0.15</c:v>
                </c:pt>
                <c:pt idx="12">
                  <c:v>0.14000000000000001</c:v>
                </c:pt>
                <c:pt idx="13">
                  <c:v>0.14000000000000001</c:v>
                </c:pt>
                <c:pt idx="14">
                  <c:v>0.13</c:v>
                </c:pt>
                <c:pt idx="15">
                  <c:v>0.12</c:v>
                </c:pt>
                <c:pt idx="16">
                  <c:v>0.09</c:v>
                </c:pt>
                <c:pt idx="17">
                  <c:v>0.06</c:v>
                </c:pt>
              </c:numCache>
            </c:numRef>
          </c:val>
          <c:extLst>
            <c:ext xmlns:c16="http://schemas.microsoft.com/office/drawing/2014/chart" uri="{C3380CC4-5D6E-409C-BE32-E72D297353CC}">
              <c16:uniqueId val="{00000000-6928-47CD-AEEC-EB0EF1CFFD3E}"/>
            </c:ext>
          </c:extLst>
        </c:ser>
        <c:dLbls>
          <c:showLegendKey val="0"/>
          <c:showVal val="0"/>
          <c:showCatName val="0"/>
          <c:showSerName val="0"/>
          <c:showPercent val="0"/>
          <c:showBubbleSize val="0"/>
        </c:dLbls>
        <c:gapWidth val="100"/>
        <c:axId val="843927823"/>
        <c:axId val="843907071"/>
      </c:barChart>
      <c:catAx>
        <c:axId val="843927823"/>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843907071"/>
        <c:crosses val="autoZero"/>
        <c:auto val="1"/>
        <c:lblAlgn val="ctr"/>
        <c:lblOffset val="100"/>
        <c:noMultiLvlLbl val="0"/>
      </c:catAx>
      <c:valAx>
        <c:axId val="843907071"/>
        <c:scaling>
          <c:orientation val="minMax"/>
          <c:max val="0.35000000000000003"/>
        </c:scaling>
        <c:delete val="1"/>
        <c:axPos val="t"/>
        <c:numFmt formatCode="0%" sourceLinked="1"/>
        <c:majorTickMark val="out"/>
        <c:minorTickMark val="none"/>
        <c:tickLblPos val="nextTo"/>
        <c:crossAx val="843927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459780606613112"/>
          <c:y val="3.8430424792364755E-2"/>
          <c:w val="0.50147280963413754"/>
          <c:h val="0.92469634811966994"/>
        </c:manualLayout>
      </c:layout>
      <c:barChart>
        <c:barDir val="bar"/>
        <c:grouping val="clustered"/>
        <c:varyColors val="0"/>
        <c:ser>
          <c:idx val="0"/>
          <c:order val="0"/>
          <c:tx>
            <c:strRef>
              <c:f>Sheet1!$B$1</c:f>
              <c:strCache>
                <c:ptCount val="1"/>
                <c:pt idx="0">
                  <c:v>Series 1</c:v>
                </c:pt>
              </c:strCache>
            </c:strRef>
          </c:tx>
          <c:spPr>
            <a:solidFill>
              <a:srgbClr val="1363A8"/>
            </a:solidFill>
            <a:ln>
              <a:noFill/>
            </a:ln>
            <a:effectLst/>
          </c:spPr>
          <c:invertIfNegative val="0"/>
          <c:dPt>
            <c:idx val="0"/>
            <c:invertIfNegative val="0"/>
            <c:bubble3D val="0"/>
            <c:spPr>
              <a:solidFill>
                <a:srgbClr val="1363A8"/>
              </a:solidFill>
              <a:ln>
                <a:noFill/>
              </a:ln>
              <a:effectLst/>
            </c:spPr>
            <c:extLst>
              <c:ext xmlns:c16="http://schemas.microsoft.com/office/drawing/2014/chart" uri="{C3380CC4-5D6E-409C-BE32-E72D297353CC}">
                <c16:uniqueId val="{00000006-6928-47CD-AEEC-EB0EF1CFFD3E}"/>
              </c:ext>
            </c:extLst>
          </c:dPt>
          <c:dPt>
            <c:idx val="1"/>
            <c:invertIfNegative val="0"/>
            <c:bubble3D val="0"/>
            <c:spPr>
              <a:solidFill>
                <a:srgbClr val="1363A8"/>
              </a:solidFill>
              <a:ln>
                <a:noFill/>
              </a:ln>
              <a:effectLst/>
            </c:spPr>
            <c:extLst>
              <c:ext xmlns:c16="http://schemas.microsoft.com/office/drawing/2014/chart" uri="{C3380CC4-5D6E-409C-BE32-E72D297353CC}">
                <c16:uniqueId val="{00000005-6928-47CD-AEEC-EB0EF1CFFD3E}"/>
              </c:ext>
            </c:extLst>
          </c:dPt>
          <c:dPt>
            <c:idx val="2"/>
            <c:invertIfNegative val="0"/>
            <c:bubble3D val="0"/>
            <c:spPr>
              <a:solidFill>
                <a:srgbClr val="1363A8"/>
              </a:solidFill>
              <a:ln>
                <a:noFill/>
              </a:ln>
              <a:effectLst/>
            </c:spPr>
            <c:extLst>
              <c:ext xmlns:c16="http://schemas.microsoft.com/office/drawing/2014/chart" uri="{C3380CC4-5D6E-409C-BE32-E72D297353CC}">
                <c16:uniqueId val="{00000004-6928-47CD-AEEC-EB0EF1CFFD3E}"/>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Went to a different website</c:v>
                </c:pt>
                <c:pt idx="1">
                  <c:v>Closed the browser / chat window / console</c:v>
                </c:pt>
                <c:pt idx="2">
                  <c:v>Told an adult</c:v>
                </c:pt>
                <c:pt idx="3">
                  <c:v>Blocked it</c:v>
                </c:pt>
                <c:pt idx="4">
                  <c:v>Walked away</c:v>
                </c:pt>
                <c:pt idx="5">
                  <c:v>Shut my eyes</c:v>
                </c:pt>
                <c:pt idx="6">
                  <c:v>Nothing</c:v>
                </c:pt>
                <c:pt idx="7">
                  <c:v>Reported it</c:v>
                </c:pt>
                <c:pt idx="8">
                  <c:v>Talked to friends</c:v>
                </c:pt>
                <c:pt idx="9">
                  <c:v>Refreshed the page</c:v>
                </c:pt>
                <c:pt idx="10">
                  <c:v>Other</c:v>
                </c:pt>
                <c:pt idx="11">
                  <c:v>Don’t know</c:v>
                </c:pt>
              </c:strCache>
            </c:strRef>
          </c:cat>
          <c:val>
            <c:numRef>
              <c:f>Sheet1!$B$2:$B$13</c:f>
              <c:numCache>
                <c:formatCode>0%</c:formatCode>
                <c:ptCount val="12"/>
                <c:pt idx="0">
                  <c:v>0.41</c:v>
                </c:pt>
                <c:pt idx="1">
                  <c:v>0.36</c:v>
                </c:pt>
                <c:pt idx="2">
                  <c:v>0.33</c:v>
                </c:pt>
                <c:pt idx="3">
                  <c:v>0.2</c:v>
                </c:pt>
                <c:pt idx="4">
                  <c:v>0.15</c:v>
                </c:pt>
                <c:pt idx="5">
                  <c:v>0.15</c:v>
                </c:pt>
                <c:pt idx="6">
                  <c:v>0.12</c:v>
                </c:pt>
                <c:pt idx="7">
                  <c:v>0.11</c:v>
                </c:pt>
                <c:pt idx="8">
                  <c:v>0.1</c:v>
                </c:pt>
                <c:pt idx="9">
                  <c:v>0.09</c:v>
                </c:pt>
                <c:pt idx="10">
                  <c:v>0.02</c:v>
                </c:pt>
                <c:pt idx="11">
                  <c:v>0.02</c:v>
                </c:pt>
              </c:numCache>
            </c:numRef>
          </c:val>
          <c:extLst>
            <c:ext xmlns:c16="http://schemas.microsoft.com/office/drawing/2014/chart" uri="{C3380CC4-5D6E-409C-BE32-E72D297353CC}">
              <c16:uniqueId val="{00000000-6928-47CD-AEEC-EB0EF1CFFD3E}"/>
            </c:ext>
          </c:extLst>
        </c:ser>
        <c:dLbls>
          <c:showLegendKey val="0"/>
          <c:showVal val="0"/>
          <c:showCatName val="0"/>
          <c:showSerName val="0"/>
          <c:showPercent val="0"/>
          <c:showBubbleSize val="0"/>
        </c:dLbls>
        <c:gapWidth val="100"/>
        <c:axId val="843927823"/>
        <c:axId val="843907071"/>
      </c:barChart>
      <c:catAx>
        <c:axId val="843927823"/>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3907071"/>
        <c:crosses val="autoZero"/>
        <c:auto val="1"/>
        <c:lblAlgn val="ctr"/>
        <c:lblOffset val="100"/>
        <c:noMultiLvlLbl val="0"/>
      </c:catAx>
      <c:valAx>
        <c:axId val="843907071"/>
        <c:scaling>
          <c:orientation val="minMax"/>
        </c:scaling>
        <c:delete val="1"/>
        <c:axPos val="t"/>
        <c:numFmt formatCode="0%" sourceLinked="1"/>
        <c:majorTickMark val="none"/>
        <c:minorTickMark val="none"/>
        <c:tickLblPos val="nextTo"/>
        <c:crossAx val="843927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8931049718893315"/>
          <c:w val="1"/>
          <c:h val="0.30051808500973143"/>
        </c:manualLayout>
      </c:layout>
      <c:barChart>
        <c:barDir val="bar"/>
        <c:grouping val="percentStacked"/>
        <c:varyColors val="0"/>
        <c:ser>
          <c:idx val="4"/>
          <c:order val="0"/>
          <c:tx>
            <c:strRef>
              <c:f>Sheet1!$B$1</c:f>
              <c:strCache>
                <c:ptCount val="1"/>
                <c:pt idx="0">
                  <c:v>Much  better</c:v>
                </c:pt>
              </c:strCache>
            </c:strRef>
          </c:tx>
          <c:spPr>
            <a:solidFill>
              <a:schemeClr val="accent3">
                <a:lumMod val="75000"/>
              </a:schemeClr>
            </a:solidFill>
            <a:ln>
              <a:noFill/>
            </a:ln>
            <a:effectLst/>
          </c:spPr>
          <c:invertIfNegative val="0"/>
          <c:dPt>
            <c:idx val="0"/>
            <c:invertIfNegative val="0"/>
            <c:bubble3D val="0"/>
            <c:spPr>
              <a:solidFill>
                <a:schemeClr val="accent3">
                  <a:lumMod val="75000"/>
                </a:schemeClr>
              </a:solidFill>
              <a:ln>
                <a:noFill/>
              </a:ln>
              <a:effectLst/>
            </c:spPr>
            <c:extLst>
              <c:ext xmlns:c16="http://schemas.microsoft.com/office/drawing/2014/chart" uri="{C3380CC4-5D6E-409C-BE32-E72D297353CC}">
                <c16:uniqueId val="{00000005-5F4B-48E2-A517-486CB24D7498}"/>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Child</c:v>
                </c:pt>
              </c:strCache>
            </c:strRef>
          </c:cat>
          <c:val>
            <c:numRef>
              <c:f>Sheet1!$B$2</c:f>
              <c:numCache>
                <c:formatCode>0%</c:formatCode>
                <c:ptCount val="1"/>
                <c:pt idx="0">
                  <c:v>0.54</c:v>
                </c:pt>
              </c:numCache>
            </c:numRef>
          </c:val>
          <c:extLst>
            <c:ext xmlns:c16="http://schemas.microsoft.com/office/drawing/2014/chart" uri="{C3380CC4-5D6E-409C-BE32-E72D297353CC}">
              <c16:uniqueId val="{00000004-5F4B-48E2-A517-486CB24D7498}"/>
            </c:ext>
          </c:extLst>
        </c:ser>
        <c:ser>
          <c:idx val="3"/>
          <c:order val="1"/>
          <c:tx>
            <c:strRef>
              <c:f>Sheet1!$C$1</c:f>
              <c:strCache>
                <c:ptCount val="1"/>
                <c:pt idx="0">
                  <c:v>A little better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Child</c:v>
                </c:pt>
              </c:strCache>
            </c:strRef>
          </c:cat>
          <c:val>
            <c:numRef>
              <c:f>Sheet1!$C$2</c:f>
              <c:numCache>
                <c:formatCode>0%</c:formatCode>
                <c:ptCount val="1"/>
                <c:pt idx="0">
                  <c:v>0.35</c:v>
                </c:pt>
              </c:numCache>
            </c:numRef>
          </c:val>
          <c:extLst>
            <c:ext xmlns:c16="http://schemas.microsoft.com/office/drawing/2014/chart" uri="{C3380CC4-5D6E-409C-BE32-E72D297353CC}">
              <c16:uniqueId val="{00000003-5F4B-48E2-A517-486CB24D7498}"/>
            </c:ext>
          </c:extLst>
        </c:ser>
        <c:ser>
          <c:idx val="2"/>
          <c:order val="2"/>
          <c:tx>
            <c:strRef>
              <c:f>Sheet1!$D$1</c:f>
              <c:strCache>
                <c:ptCount val="1"/>
                <c:pt idx="0">
                  <c:v>It made no difference</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Child</c:v>
                </c:pt>
              </c:strCache>
            </c:strRef>
          </c:cat>
          <c:val>
            <c:numRef>
              <c:f>Sheet1!$D$2</c:f>
              <c:numCache>
                <c:formatCode>0%</c:formatCode>
                <c:ptCount val="1"/>
                <c:pt idx="0">
                  <c:v>0.08</c:v>
                </c:pt>
              </c:numCache>
            </c:numRef>
          </c:val>
          <c:extLst>
            <c:ext xmlns:c16="http://schemas.microsoft.com/office/drawing/2014/chart" uri="{C3380CC4-5D6E-409C-BE32-E72D297353CC}">
              <c16:uniqueId val="{00000002-5F4B-48E2-A517-486CB24D7498}"/>
            </c:ext>
          </c:extLst>
        </c:ser>
        <c:ser>
          <c:idx val="1"/>
          <c:order val="3"/>
          <c:tx>
            <c:strRef>
              <c:f>Sheet1!$E$1</c:f>
              <c:strCache>
                <c:ptCount val="1"/>
                <c:pt idx="0">
                  <c:v>A little worse</c:v>
                </c:pt>
              </c:strCache>
            </c:strRef>
          </c:tx>
          <c:spPr>
            <a:solidFill>
              <a:srgbClr val="E05550">
                <a:alpha val="62000"/>
              </a:srgbClr>
            </a:solidFill>
            <a:ln>
              <a:noFill/>
            </a:ln>
            <a:effectLst/>
          </c:spPr>
          <c:invertIfNegative val="0"/>
          <c:cat>
            <c:strRef>
              <c:f>Sheet1!$A$2</c:f>
              <c:strCache>
                <c:ptCount val="1"/>
                <c:pt idx="0">
                  <c:v>Child</c:v>
                </c:pt>
              </c:strCache>
            </c:strRef>
          </c:cat>
          <c:val>
            <c:numRef>
              <c:f>Sheet1!$E$2</c:f>
              <c:numCache>
                <c:formatCode>0%</c:formatCode>
                <c:ptCount val="1"/>
                <c:pt idx="0">
                  <c:v>0</c:v>
                </c:pt>
              </c:numCache>
            </c:numRef>
          </c:val>
          <c:extLst>
            <c:ext xmlns:c16="http://schemas.microsoft.com/office/drawing/2014/chart" uri="{C3380CC4-5D6E-409C-BE32-E72D297353CC}">
              <c16:uniqueId val="{00000001-5F4B-48E2-A517-486CB24D7498}"/>
            </c:ext>
          </c:extLst>
        </c:ser>
        <c:ser>
          <c:idx val="0"/>
          <c:order val="4"/>
          <c:tx>
            <c:strRef>
              <c:f>Sheet1!$F$1</c:f>
              <c:strCache>
                <c:ptCount val="1"/>
                <c:pt idx="0">
                  <c:v>Much worse</c:v>
                </c:pt>
              </c:strCache>
            </c:strRef>
          </c:tx>
          <c:spPr>
            <a:solidFill>
              <a:srgbClr val="E0555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3-415E-4CFD-A2CA-EB69A0E12EA0}"/>
                </c:ext>
              </c:extLst>
            </c:dLbl>
            <c:dLbl>
              <c:idx val="2"/>
              <c:delete val="1"/>
              <c:extLst>
                <c:ext xmlns:c15="http://schemas.microsoft.com/office/drawing/2012/chart" uri="{CE6537A1-D6FC-4f65-9D91-7224C49458BB}"/>
                <c:ext xmlns:c16="http://schemas.microsoft.com/office/drawing/2014/chart" uri="{C3380CC4-5D6E-409C-BE32-E72D297353CC}">
                  <c16:uniqueId val="{00000002-415E-4CFD-A2CA-EB69A0E12EA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Child</c:v>
                </c:pt>
              </c:strCache>
            </c:strRef>
          </c:cat>
          <c:val>
            <c:numRef>
              <c:f>Sheet1!$F$2</c:f>
              <c:numCache>
                <c:formatCode>0%</c:formatCode>
                <c:ptCount val="1"/>
                <c:pt idx="0">
                  <c:v>0</c:v>
                </c:pt>
              </c:numCache>
            </c:numRef>
          </c:val>
          <c:extLst>
            <c:ext xmlns:c16="http://schemas.microsoft.com/office/drawing/2014/chart" uri="{C3380CC4-5D6E-409C-BE32-E72D297353CC}">
              <c16:uniqueId val="{00000000-5F4B-48E2-A517-486CB24D7498}"/>
            </c:ext>
          </c:extLst>
        </c:ser>
        <c:ser>
          <c:idx val="5"/>
          <c:order val="5"/>
          <c:tx>
            <c:strRef>
              <c:f>Sheet1!$G$1</c:f>
              <c:strCache>
                <c:ptCount val="1"/>
                <c:pt idx="0">
                  <c:v>Not sure / can't remember</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Child</c:v>
                </c:pt>
              </c:strCache>
            </c:strRef>
          </c:cat>
          <c:val>
            <c:numRef>
              <c:f>Sheet1!$G$2</c:f>
              <c:numCache>
                <c:formatCode>0%</c:formatCode>
                <c:ptCount val="1"/>
                <c:pt idx="0">
                  <c:v>0.03</c:v>
                </c:pt>
              </c:numCache>
            </c:numRef>
          </c:val>
          <c:extLst>
            <c:ext xmlns:c16="http://schemas.microsoft.com/office/drawing/2014/chart" uri="{C3380CC4-5D6E-409C-BE32-E72D297353CC}">
              <c16:uniqueId val="{00000000-415E-4CFD-A2CA-EB69A0E12EA0}"/>
            </c:ext>
          </c:extLst>
        </c:ser>
        <c:dLbls>
          <c:showLegendKey val="0"/>
          <c:showVal val="0"/>
          <c:showCatName val="0"/>
          <c:showSerName val="0"/>
          <c:showPercent val="0"/>
          <c:showBubbleSize val="0"/>
        </c:dLbls>
        <c:gapWidth val="0"/>
        <c:overlap val="100"/>
        <c:axId val="773221328"/>
        <c:axId val="773225264"/>
      </c:barChart>
      <c:catAx>
        <c:axId val="773221328"/>
        <c:scaling>
          <c:orientation val="minMax"/>
        </c:scaling>
        <c:delete val="1"/>
        <c:axPos val="l"/>
        <c:numFmt formatCode="General" sourceLinked="1"/>
        <c:majorTickMark val="out"/>
        <c:minorTickMark val="none"/>
        <c:tickLblPos val="nextTo"/>
        <c:crossAx val="773225264"/>
        <c:crosses val="autoZero"/>
        <c:auto val="1"/>
        <c:lblAlgn val="ctr"/>
        <c:lblOffset val="100"/>
        <c:noMultiLvlLbl val="0"/>
      </c:catAx>
      <c:valAx>
        <c:axId val="773225264"/>
        <c:scaling>
          <c:orientation val="minMax"/>
        </c:scaling>
        <c:delete val="1"/>
        <c:axPos val="b"/>
        <c:numFmt formatCode="0%" sourceLinked="1"/>
        <c:majorTickMark val="out"/>
        <c:minorTickMark val="none"/>
        <c:tickLblPos val="nextTo"/>
        <c:crossAx val="773221328"/>
        <c:crosses val="autoZero"/>
        <c:crossBetween val="between"/>
      </c:valAx>
      <c:spPr>
        <a:noFill/>
        <a:ln>
          <a:noFill/>
        </a:ln>
        <a:effectLst/>
      </c:spPr>
    </c:plotArea>
    <c:legend>
      <c:legendPos val="b"/>
      <c:layout>
        <c:manualLayout>
          <c:xMode val="edge"/>
          <c:yMode val="edge"/>
          <c:x val="9.4720302819290816E-5"/>
          <c:y val="0.85591949226427566"/>
          <c:w val="0.99990527969718068"/>
          <c:h val="6.892996626042616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5172361821807214"/>
          <c:y val="4.6193928469618409E-2"/>
          <c:w val="0.35273180652904995"/>
          <c:h val="0.9169328018847529"/>
        </c:manualLayout>
      </c:layout>
      <c:barChart>
        <c:barDir val="bar"/>
        <c:grouping val="clustered"/>
        <c:varyColors val="0"/>
        <c:ser>
          <c:idx val="0"/>
          <c:order val="0"/>
          <c:tx>
            <c:strRef>
              <c:f>Sheet1!$B$1</c:f>
              <c:strCache>
                <c:ptCount val="1"/>
                <c:pt idx="0">
                  <c:v>Series 1</c:v>
                </c:pt>
              </c:strCache>
            </c:strRef>
          </c:tx>
          <c:spPr>
            <a:solidFill>
              <a:srgbClr val="E4C051"/>
            </a:solidFill>
            <a:ln>
              <a:noFill/>
            </a:ln>
            <a:effectLst/>
          </c:spPr>
          <c:invertIfNegative val="0"/>
          <c:dPt>
            <c:idx val="1"/>
            <c:invertIfNegative val="0"/>
            <c:bubble3D val="0"/>
            <c:spPr>
              <a:solidFill>
                <a:srgbClr val="E4C051"/>
              </a:solidFill>
              <a:ln>
                <a:noFill/>
              </a:ln>
              <a:effectLst/>
            </c:spPr>
            <c:extLst>
              <c:ext xmlns:c16="http://schemas.microsoft.com/office/drawing/2014/chart" uri="{C3380CC4-5D6E-409C-BE32-E72D297353CC}">
                <c16:uniqueId val="{00000005-6928-47CD-AEEC-EB0EF1CFFD3E}"/>
              </c:ext>
            </c:extLst>
          </c:dPt>
          <c:dPt>
            <c:idx val="2"/>
            <c:invertIfNegative val="0"/>
            <c:bubble3D val="0"/>
            <c:spPr>
              <a:solidFill>
                <a:srgbClr val="E4C051"/>
              </a:solidFill>
              <a:ln>
                <a:noFill/>
              </a:ln>
              <a:effectLst/>
            </c:spPr>
            <c:extLst>
              <c:ext xmlns:c16="http://schemas.microsoft.com/office/drawing/2014/chart" uri="{C3380CC4-5D6E-409C-BE32-E72D297353CC}">
                <c16:uniqueId val="{00000004-6928-47CD-AEEC-EB0EF1CFFD3E}"/>
              </c:ext>
            </c:extLst>
          </c:dPt>
          <c:dPt>
            <c:idx val="3"/>
            <c:invertIfNegative val="0"/>
            <c:bubble3D val="0"/>
            <c:spPr>
              <a:solidFill>
                <a:srgbClr val="E4C051"/>
              </a:solidFill>
              <a:ln>
                <a:noFill/>
              </a:ln>
              <a:effectLst/>
            </c:spPr>
            <c:extLst>
              <c:ext xmlns:c16="http://schemas.microsoft.com/office/drawing/2014/chart" uri="{C3380CC4-5D6E-409C-BE32-E72D297353CC}">
                <c16:uniqueId val="{00000005-6146-414F-AA26-598296AC6B28}"/>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People talking about sex</c:v>
                </c:pt>
                <c:pt idx="1">
                  <c:v>Songs with swearing or bad language</c:v>
                </c:pt>
                <c:pt idx="2">
                  <c:v>Someone speaking badly about another culture or race</c:v>
                </c:pt>
                <c:pt idx="3">
                  <c:v>Someone speaking badly about men or women</c:v>
                </c:pt>
                <c:pt idx="4">
                  <c:v>Someone speaking badly about gay / gender diverse people</c:v>
                </c:pt>
                <c:pt idx="5">
                  <c:v>Radio people swearing or using bad language</c:v>
                </c:pt>
                <c:pt idx="6">
                  <c:v>Someone talking about terrorism</c:v>
                </c:pt>
                <c:pt idx="7">
                  <c:v>Someone speaking inappropriately about a religion or a god</c:v>
                </c:pt>
                <c:pt idx="8">
                  <c:v>Someone talking about death</c:v>
                </c:pt>
                <c:pt idx="9">
                  <c:v>People talking about drugs</c:v>
                </c:pt>
                <c:pt idx="10">
                  <c:v>People in emotional pain or distress</c:v>
                </c:pt>
                <c:pt idx="11">
                  <c:v>Adults fighting or arguing</c:v>
                </c:pt>
                <c:pt idx="12">
                  <c:v>Someone talking about war</c:v>
                </c:pt>
                <c:pt idx="13">
                  <c:v>Scary music or noises</c:v>
                </c:pt>
                <c:pt idx="14">
                  <c:v>Someone talking about natural disasters</c:v>
                </c:pt>
              </c:strCache>
            </c:strRef>
          </c:cat>
          <c:val>
            <c:numRef>
              <c:f>Sheet1!$B$2:$B$16</c:f>
              <c:numCache>
                <c:formatCode>0%</c:formatCode>
                <c:ptCount val="15"/>
                <c:pt idx="0">
                  <c:v>0.21</c:v>
                </c:pt>
                <c:pt idx="1">
                  <c:v>0.2</c:v>
                </c:pt>
                <c:pt idx="2">
                  <c:v>0.19</c:v>
                </c:pt>
                <c:pt idx="3">
                  <c:v>0.17</c:v>
                </c:pt>
                <c:pt idx="4">
                  <c:v>0.17</c:v>
                </c:pt>
                <c:pt idx="5">
                  <c:v>0.17</c:v>
                </c:pt>
                <c:pt idx="6">
                  <c:v>0.15</c:v>
                </c:pt>
                <c:pt idx="7">
                  <c:v>0.13</c:v>
                </c:pt>
                <c:pt idx="8">
                  <c:v>0.13</c:v>
                </c:pt>
                <c:pt idx="9">
                  <c:v>0.13</c:v>
                </c:pt>
                <c:pt idx="10">
                  <c:v>0.13</c:v>
                </c:pt>
                <c:pt idx="11">
                  <c:v>0.11</c:v>
                </c:pt>
                <c:pt idx="12">
                  <c:v>0.1</c:v>
                </c:pt>
                <c:pt idx="13">
                  <c:v>0.08</c:v>
                </c:pt>
                <c:pt idx="14">
                  <c:v>7.0000000000000007E-2</c:v>
                </c:pt>
              </c:numCache>
            </c:numRef>
          </c:val>
          <c:extLst>
            <c:ext xmlns:c16="http://schemas.microsoft.com/office/drawing/2014/chart" uri="{C3380CC4-5D6E-409C-BE32-E72D297353CC}">
              <c16:uniqueId val="{00000000-6928-47CD-AEEC-EB0EF1CFFD3E}"/>
            </c:ext>
          </c:extLst>
        </c:ser>
        <c:dLbls>
          <c:showLegendKey val="0"/>
          <c:showVal val="0"/>
          <c:showCatName val="0"/>
          <c:showSerName val="0"/>
          <c:showPercent val="0"/>
          <c:showBubbleSize val="0"/>
        </c:dLbls>
        <c:gapWidth val="100"/>
        <c:axId val="843927823"/>
        <c:axId val="843907071"/>
      </c:barChart>
      <c:catAx>
        <c:axId val="843927823"/>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843907071"/>
        <c:crosses val="autoZero"/>
        <c:auto val="1"/>
        <c:lblAlgn val="ctr"/>
        <c:lblOffset val="100"/>
        <c:noMultiLvlLbl val="0"/>
      </c:catAx>
      <c:valAx>
        <c:axId val="843907071"/>
        <c:scaling>
          <c:orientation val="minMax"/>
        </c:scaling>
        <c:delete val="1"/>
        <c:axPos val="t"/>
        <c:numFmt formatCode="0%" sourceLinked="1"/>
        <c:majorTickMark val="none"/>
        <c:minorTickMark val="none"/>
        <c:tickLblPos val="nextTo"/>
        <c:crossAx val="843927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459780606613112"/>
          <c:y val="3.8430424792364755E-2"/>
          <c:w val="0.50147280963413754"/>
          <c:h val="0.92469634811966994"/>
        </c:manualLayout>
      </c:layout>
      <c:barChart>
        <c:barDir val="bar"/>
        <c:grouping val="clustered"/>
        <c:varyColors val="0"/>
        <c:ser>
          <c:idx val="0"/>
          <c:order val="0"/>
          <c:tx>
            <c:strRef>
              <c:f>Sheet1!$B$1</c:f>
              <c:strCache>
                <c:ptCount val="1"/>
                <c:pt idx="0">
                  <c:v>Series 1</c:v>
                </c:pt>
              </c:strCache>
            </c:strRef>
          </c:tx>
          <c:spPr>
            <a:solidFill>
              <a:srgbClr val="E4C051"/>
            </a:solidFill>
            <a:ln>
              <a:noFill/>
            </a:ln>
            <a:effectLst/>
          </c:spPr>
          <c:invertIfNegative val="0"/>
          <c:dPt>
            <c:idx val="0"/>
            <c:invertIfNegative val="0"/>
            <c:bubble3D val="0"/>
            <c:spPr>
              <a:solidFill>
                <a:srgbClr val="E4C051"/>
              </a:solidFill>
              <a:ln>
                <a:noFill/>
              </a:ln>
              <a:effectLst/>
            </c:spPr>
            <c:extLst>
              <c:ext xmlns:c16="http://schemas.microsoft.com/office/drawing/2014/chart" uri="{C3380CC4-5D6E-409C-BE32-E72D297353CC}">
                <c16:uniqueId val="{00000006-6928-47CD-AEEC-EB0EF1CFFD3E}"/>
              </c:ext>
            </c:extLst>
          </c:dPt>
          <c:dPt>
            <c:idx val="1"/>
            <c:invertIfNegative val="0"/>
            <c:bubble3D val="0"/>
            <c:spPr>
              <a:solidFill>
                <a:srgbClr val="E4C051"/>
              </a:solidFill>
              <a:ln>
                <a:noFill/>
              </a:ln>
              <a:effectLst/>
            </c:spPr>
            <c:extLst>
              <c:ext xmlns:c16="http://schemas.microsoft.com/office/drawing/2014/chart" uri="{C3380CC4-5D6E-409C-BE32-E72D297353CC}">
                <c16:uniqueId val="{00000005-6928-47CD-AEEC-EB0EF1CFFD3E}"/>
              </c:ext>
            </c:extLst>
          </c:dPt>
          <c:dPt>
            <c:idx val="2"/>
            <c:invertIfNegative val="0"/>
            <c:bubble3D val="0"/>
            <c:spPr>
              <a:solidFill>
                <a:srgbClr val="E4C051"/>
              </a:solidFill>
              <a:ln>
                <a:noFill/>
              </a:ln>
              <a:effectLst/>
            </c:spPr>
            <c:extLst>
              <c:ext xmlns:c16="http://schemas.microsoft.com/office/drawing/2014/chart" uri="{C3380CC4-5D6E-409C-BE32-E72D297353CC}">
                <c16:uniqueId val="{00000004-6928-47CD-AEEC-EB0EF1CFFD3E}"/>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2">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Listened to something else instead</c:v>
                </c:pt>
                <c:pt idx="1">
                  <c:v>Stopped listening</c:v>
                </c:pt>
                <c:pt idx="2">
                  <c:v>Told an adult</c:v>
                </c:pt>
                <c:pt idx="3">
                  <c:v>Nothing / kept listening</c:v>
                </c:pt>
                <c:pt idx="4">
                  <c:v>Talked to friends</c:v>
                </c:pt>
                <c:pt idx="5">
                  <c:v>Other</c:v>
                </c:pt>
                <c:pt idx="6">
                  <c:v>Don’t know / Can’t remember</c:v>
                </c:pt>
              </c:strCache>
            </c:strRef>
          </c:cat>
          <c:val>
            <c:numRef>
              <c:f>Sheet1!$B$2:$B$8</c:f>
              <c:numCache>
                <c:formatCode>0%</c:formatCode>
                <c:ptCount val="7"/>
                <c:pt idx="0">
                  <c:v>0.44</c:v>
                </c:pt>
                <c:pt idx="1">
                  <c:v>0.37</c:v>
                </c:pt>
                <c:pt idx="2">
                  <c:v>0.28999999999999998</c:v>
                </c:pt>
                <c:pt idx="3">
                  <c:v>0.23</c:v>
                </c:pt>
                <c:pt idx="4">
                  <c:v>0.12</c:v>
                </c:pt>
                <c:pt idx="5">
                  <c:v>0.02</c:v>
                </c:pt>
                <c:pt idx="6">
                  <c:v>0.03</c:v>
                </c:pt>
              </c:numCache>
            </c:numRef>
          </c:val>
          <c:extLst>
            <c:ext xmlns:c16="http://schemas.microsoft.com/office/drawing/2014/chart" uri="{C3380CC4-5D6E-409C-BE32-E72D297353CC}">
              <c16:uniqueId val="{00000000-6928-47CD-AEEC-EB0EF1CFFD3E}"/>
            </c:ext>
          </c:extLst>
        </c:ser>
        <c:dLbls>
          <c:showLegendKey val="0"/>
          <c:showVal val="0"/>
          <c:showCatName val="0"/>
          <c:showSerName val="0"/>
          <c:showPercent val="0"/>
          <c:showBubbleSize val="0"/>
        </c:dLbls>
        <c:gapWidth val="120"/>
        <c:axId val="843927823"/>
        <c:axId val="843907071"/>
      </c:barChart>
      <c:catAx>
        <c:axId val="843927823"/>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843907071"/>
        <c:crosses val="autoZero"/>
        <c:auto val="1"/>
        <c:lblAlgn val="ctr"/>
        <c:lblOffset val="100"/>
        <c:noMultiLvlLbl val="0"/>
      </c:catAx>
      <c:valAx>
        <c:axId val="843907071"/>
        <c:scaling>
          <c:orientation val="minMax"/>
        </c:scaling>
        <c:delete val="1"/>
        <c:axPos val="t"/>
        <c:numFmt formatCode="0%" sourceLinked="1"/>
        <c:majorTickMark val="none"/>
        <c:minorTickMark val="none"/>
        <c:tickLblPos val="nextTo"/>
        <c:crossAx val="843927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8931049718893315"/>
          <c:w val="0.96280551184758145"/>
          <c:h val="0.30051808500973143"/>
        </c:manualLayout>
      </c:layout>
      <c:barChart>
        <c:barDir val="bar"/>
        <c:grouping val="percentStacked"/>
        <c:varyColors val="0"/>
        <c:ser>
          <c:idx val="4"/>
          <c:order val="0"/>
          <c:tx>
            <c:strRef>
              <c:f>Sheet1!$B$1</c:f>
              <c:strCache>
                <c:ptCount val="1"/>
                <c:pt idx="0">
                  <c:v>Much  better</c:v>
                </c:pt>
              </c:strCache>
            </c:strRef>
          </c:tx>
          <c:spPr>
            <a:solidFill>
              <a:srgbClr val="E4C051"/>
            </a:solidFill>
            <a:ln>
              <a:noFill/>
            </a:ln>
            <a:effectLst/>
          </c:spPr>
          <c:invertIfNegative val="0"/>
          <c:dPt>
            <c:idx val="0"/>
            <c:invertIfNegative val="0"/>
            <c:bubble3D val="0"/>
            <c:spPr>
              <a:solidFill>
                <a:schemeClr val="accent2">
                  <a:lumMod val="75000"/>
                </a:schemeClr>
              </a:solidFill>
              <a:ln>
                <a:noFill/>
              </a:ln>
              <a:effectLst/>
            </c:spPr>
            <c:extLst>
              <c:ext xmlns:c16="http://schemas.microsoft.com/office/drawing/2014/chart" uri="{C3380CC4-5D6E-409C-BE32-E72D297353CC}">
                <c16:uniqueId val="{00000005-5F4B-48E2-A517-486CB24D7498}"/>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Child</c:v>
                </c:pt>
              </c:strCache>
            </c:strRef>
          </c:cat>
          <c:val>
            <c:numRef>
              <c:f>Sheet1!$B$2</c:f>
              <c:numCache>
                <c:formatCode>0%</c:formatCode>
                <c:ptCount val="1"/>
                <c:pt idx="0">
                  <c:v>0.56999999999999995</c:v>
                </c:pt>
              </c:numCache>
            </c:numRef>
          </c:val>
          <c:extLst>
            <c:ext xmlns:c16="http://schemas.microsoft.com/office/drawing/2014/chart" uri="{C3380CC4-5D6E-409C-BE32-E72D297353CC}">
              <c16:uniqueId val="{00000004-5F4B-48E2-A517-486CB24D7498}"/>
            </c:ext>
          </c:extLst>
        </c:ser>
        <c:ser>
          <c:idx val="3"/>
          <c:order val="1"/>
          <c:tx>
            <c:strRef>
              <c:f>Sheet1!$C$1</c:f>
              <c:strCache>
                <c:ptCount val="1"/>
                <c:pt idx="0">
                  <c:v>A little better</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3-42A1-448A-958D-31C749613DF5}"/>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Child</c:v>
                </c:pt>
              </c:strCache>
            </c:strRef>
          </c:cat>
          <c:val>
            <c:numRef>
              <c:f>Sheet1!$C$2</c:f>
              <c:numCache>
                <c:formatCode>0%</c:formatCode>
                <c:ptCount val="1"/>
                <c:pt idx="0">
                  <c:v>0.34</c:v>
                </c:pt>
              </c:numCache>
            </c:numRef>
          </c:val>
          <c:extLst>
            <c:ext xmlns:c16="http://schemas.microsoft.com/office/drawing/2014/chart" uri="{C3380CC4-5D6E-409C-BE32-E72D297353CC}">
              <c16:uniqueId val="{00000003-5F4B-48E2-A517-486CB24D7498}"/>
            </c:ext>
          </c:extLst>
        </c:ser>
        <c:ser>
          <c:idx val="2"/>
          <c:order val="2"/>
          <c:tx>
            <c:strRef>
              <c:f>Sheet1!$D$1</c:f>
              <c:strCache>
                <c:ptCount val="1"/>
                <c:pt idx="0">
                  <c:v>It made no difference</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Child</c:v>
                </c:pt>
              </c:strCache>
            </c:strRef>
          </c:cat>
          <c:val>
            <c:numRef>
              <c:f>Sheet1!$D$2</c:f>
              <c:numCache>
                <c:formatCode>0%</c:formatCode>
                <c:ptCount val="1"/>
                <c:pt idx="0">
                  <c:v>0.05</c:v>
                </c:pt>
              </c:numCache>
            </c:numRef>
          </c:val>
          <c:extLst>
            <c:ext xmlns:c16="http://schemas.microsoft.com/office/drawing/2014/chart" uri="{C3380CC4-5D6E-409C-BE32-E72D297353CC}">
              <c16:uniqueId val="{00000002-5F4B-48E2-A517-486CB24D7498}"/>
            </c:ext>
          </c:extLst>
        </c:ser>
        <c:ser>
          <c:idx val="1"/>
          <c:order val="3"/>
          <c:tx>
            <c:strRef>
              <c:f>Sheet1!$E$1</c:f>
              <c:strCache>
                <c:ptCount val="1"/>
                <c:pt idx="0">
                  <c:v>A little worse</c:v>
                </c:pt>
              </c:strCache>
            </c:strRef>
          </c:tx>
          <c:spPr>
            <a:solidFill>
              <a:srgbClr val="E28D50"/>
            </a:solidFill>
            <a:ln>
              <a:noFill/>
            </a:ln>
            <a:effectLst/>
          </c:spPr>
          <c:invertIfNegative val="0"/>
          <c:cat>
            <c:strRef>
              <c:f>Sheet1!$A$2</c:f>
              <c:strCache>
                <c:ptCount val="1"/>
                <c:pt idx="0">
                  <c:v>Child</c:v>
                </c:pt>
              </c:strCache>
            </c:strRef>
          </c:cat>
          <c:val>
            <c:numRef>
              <c:f>Sheet1!$E$2</c:f>
              <c:numCache>
                <c:formatCode>0%</c:formatCode>
                <c:ptCount val="1"/>
                <c:pt idx="0">
                  <c:v>0</c:v>
                </c:pt>
              </c:numCache>
            </c:numRef>
          </c:val>
          <c:extLst>
            <c:ext xmlns:c16="http://schemas.microsoft.com/office/drawing/2014/chart" uri="{C3380CC4-5D6E-409C-BE32-E72D297353CC}">
              <c16:uniqueId val="{00000001-5F4B-48E2-A517-486CB24D7498}"/>
            </c:ext>
          </c:extLst>
        </c:ser>
        <c:ser>
          <c:idx val="0"/>
          <c:order val="4"/>
          <c:tx>
            <c:strRef>
              <c:f>Sheet1!$F$1</c:f>
              <c:strCache>
                <c:ptCount val="1"/>
                <c:pt idx="0">
                  <c:v>Much worse</c:v>
                </c:pt>
              </c:strCache>
            </c:strRef>
          </c:tx>
          <c:spPr>
            <a:solidFill>
              <a:srgbClr val="E0555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3-415E-4CFD-A2CA-EB69A0E12EA0}"/>
                </c:ext>
              </c:extLst>
            </c:dLbl>
            <c:dLbl>
              <c:idx val="2"/>
              <c:delete val="1"/>
              <c:extLst>
                <c:ext xmlns:c15="http://schemas.microsoft.com/office/drawing/2012/chart" uri="{CE6537A1-D6FC-4f65-9D91-7224C49458BB}"/>
                <c:ext xmlns:c16="http://schemas.microsoft.com/office/drawing/2014/chart" uri="{C3380CC4-5D6E-409C-BE32-E72D297353CC}">
                  <c16:uniqueId val="{00000002-415E-4CFD-A2CA-EB69A0E12EA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Child</c:v>
                </c:pt>
              </c:strCache>
            </c:strRef>
          </c:cat>
          <c:val>
            <c:numRef>
              <c:f>Sheet1!$F$2</c:f>
              <c:numCache>
                <c:formatCode>0%</c:formatCode>
                <c:ptCount val="1"/>
                <c:pt idx="0">
                  <c:v>0</c:v>
                </c:pt>
              </c:numCache>
            </c:numRef>
          </c:val>
          <c:extLst>
            <c:ext xmlns:c16="http://schemas.microsoft.com/office/drawing/2014/chart" uri="{C3380CC4-5D6E-409C-BE32-E72D297353CC}">
              <c16:uniqueId val="{00000000-5F4B-48E2-A517-486CB24D7498}"/>
            </c:ext>
          </c:extLst>
        </c:ser>
        <c:ser>
          <c:idx val="5"/>
          <c:order val="5"/>
          <c:tx>
            <c:strRef>
              <c:f>Sheet1!$G$1</c:f>
              <c:strCache>
                <c:ptCount val="1"/>
                <c:pt idx="0">
                  <c:v>Not sure / can't remember</c:v>
                </c:pt>
              </c:strCache>
            </c:strRef>
          </c:tx>
          <c:spPr>
            <a:solidFill>
              <a:schemeClr val="bg1">
                <a:lumMod val="75000"/>
              </a:schemeClr>
            </a:solidFill>
            <a:ln>
              <a:noFill/>
            </a:ln>
            <a:effectLst/>
          </c:spPr>
          <c:invertIfNegative val="0"/>
          <c:dLbls>
            <c:dLbl>
              <c:idx val="0"/>
              <c:layout>
                <c:manualLayout>
                  <c:x val="2.516097727957706E-2"/>
                  <c:y val="-6.569331569718848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2A1-448A-958D-31C749613DF5}"/>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50000"/>
                        <a:lumOff val="50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Child</c:v>
                </c:pt>
              </c:strCache>
            </c:strRef>
          </c:cat>
          <c:val>
            <c:numRef>
              <c:f>Sheet1!$G$2</c:f>
              <c:numCache>
                <c:formatCode>0%</c:formatCode>
                <c:ptCount val="1"/>
                <c:pt idx="0">
                  <c:v>0.03</c:v>
                </c:pt>
              </c:numCache>
            </c:numRef>
          </c:val>
          <c:extLst>
            <c:ext xmlns:c16="http://schemas.microsoft.com/office/drawing/2014/chart" uri="{C3380CC4-5D6E-409C-BE32-E72D297353CC}">
              <c16:uniqueId val="{00000000-415E-4CFD-A2CA-EB69A0E12EA0}"/>
            </c:ext>
          </c:extLst>
        </c:ser>
        <c:dLbls>
          <c:showLegendKey val="0"/>
          <c:showVal val="0"/>
          <c:showCatName val="0"/>
          <c:showSerName val="0"/>
          <c:showPercent val="0"/>
          <c:showBubbleSize val="0"/>
        </c:dLbls>
        <c:gapWidth val="0"/>
        <c:overlap val="100"/>
        <c:axId val="773221328"/>
        <c:axId val="773225264"/>
      </c:barChart>
      <c:catAx>
        <c:axId val="773221328"/>
        <c:scaling>
          <c:orientation val="minMax"/>
        </c:scaling>
        <c:delete val="1"/>
        <c:axPos val="l"/>
        <c:numFmt formatCode="General" sourceLinked="1"/>
        <c:majorTickMark val="out"/>
        <c:minorTickMark val="none"/>
        <c:tickLblPos val="nextTo"/>
        <c:crossAx val="773225264"/>
        <c:crosses val="autoZero"/>
        <c:auto val="1"/>
        <c:lblAlgn val="ctr"/>
        <c:lblOffset val="100"/>
        <c:noMultiLvlLbl val="0"/>
      </c:catAx>
      <c:valAx>
        <c:axId val="773225264"/>
        <c:scaling>
          <c:orientation val="minMax"/>
        </c:scaling>
        <c:delete val="1"/>
        <c:axPos val="b"/>
        <c:numFmt formatCode="0%" sourceLinked="1"/>
        <c:majorTickMark val="out"/>
        <c:minorTickMark val="none"/>
        <c:tickLblPos val="nextTo"/>
        <c:crossAx val="773221328"/>
        <c:crosses val="autoZero"/>
        <c:crossBetween val="between"/>
      </c:valAx>
      <c:spPr>
        <a:noFill/>
        <a:ln>
          <a:noFill/>
        </a:ln>
        <a:effectLst/>
      </c:spPr>
    </c:plotArea>
    <c:legend>
      <c:legendPos val="b"/>
      <c:layout>
        <c:manualLayout>
          <c:xMode val="edge"/>
          <c:yMode val="edge"/>
          <c:x val="0"/>
          <c:y val="0.85591949226427566"/>
          <c:w val="0.99944673414218854"/>
          <c:h val="6.892996626042616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5172361821807214"/>
          <c:y val="7.5893212967024698E-2"/>
          <c:w val="0.35273180652904995"/>
          <c:h val="0.90343834789680177"/>
        </c:manualLayout>
      </c:layout>
      <c:barChart>
        <c:barDir val="bar"/>
        <c:grouping val="clustered"/>
        <c:varyColors val="0"/>
        <c:ser>
          <c:idx val="0"/>
          <c:order val="0"/>
          <c:tx>
            <c:strRef>
              <c:f>Sheet1!$B$1</c:f>
              <c:strCache>
                <c:ptCount val="1"/>
                <c:pt idx="0">
                  <c:v>Series 1</c:v>
                </c:pt>
              </c:strCache>
            </c:strRef>
          </c:tx>
          <c:spPr>
            <a:solidFill>
              <a:srgbClr val="69CEBB"/>
            </a:solidFill>
            <a:ln>
              <a:noFill/>
            </a:ln>
            <a:effectLst/>
          </c:spPr>
          <c:invertIfNegative val="0"/>
          <c:dPt>
            <c:idx val="1"/>
            <c:invertIfNegative val="0"/>
            <c:bubble3D val="0"/>
            <c:spPr>
              <a:solidFill>
                <a:srgbClr val="69CEBB"/>
              </a:solidFill>
              <a:ln>
                <a:noFill/>
              </a:ln>
              <a:effectLst/>
            </c:spPr>
            <c:extLst>
              <c:ext xmlns:c16="http://schemas.microsoft.com/office/drawing/2014/chart" uri="{C3380CC4-5D6E-409C-BE32-E72D297353CC}">
                <c16:uniqueId val="{00000005-6928-47CD-AEEC-EB0EF1CFFD3E}"/>
              </c:ext>
            </c:extLst>
          </c:dPt>
          <c:dPt>
            <c:idx val="2"/>
            <c:invertIfNegative val="0"/>
            <c:bubble3D val="0"/>
            <c:spPr>
              <a:solidFill>
                <a:srgbClr val="69CEBB"/>
              </a:solidFill>
              <a:ln>
                <a:noFill/>
              </a:ln>
              <a:effectLst/>
            </c:spPr>
            <c:extLst>
              <c:ext xmlns:c16="http://schemas.microsoft.com/office/drawing/2014/chart" uri="{C3380CC4-5D6E-409C-BE32-E72D297353CC}">
                <c16:uniqueId val="{00000004-6928-47CD-AEEC-EB0EF1CFFD3E}"/>
              </c:ext>
            </c:extLst>
          </c:dPt>
          <c:dPt>
            <c:idx val="4"/>
            <c:invertIfNegative val="0"/>
            <c:bubble3D val="0"/>
            <c:spPr>
              <a:solidFill>
                <a:srgbClr val="69CEBB"/>
              </a:solidFill>
              <a:ln>
                <a:noFill/>
              </a:ln>
              <a:effectLst/>
            </c:spPr>
            <c:extLst>
              <c:ext xmlns:c16="http://schemas.microsoft.com/office/drawing/2014/chart" uri="{C3380CC4-5D6E-409C-BE32-E72D297353CC}">
                <c16:uniqueId val="{00000005-5488-4E2C-A5E1-DB20180BAB5A}"/>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People having sex</c:v>
                </c:pt>
                <c:pt idx="1">
                  <c:v>Violent or abusive behaviour</c:v>
                </c:pt>
                <c:pt idx="2">
                  <c:v>Torture</c:v>
                </c:pt>
                <c:pt idx="3">
                  <c:v>Animal torture</c:v>
                </c:pt>
                <c:pt idx="4">
                  <c:v>Killing</c:v>
                </c:pt>
                <c:pt idx="5">
                  <c:v>Drug taking</c:v>
                </c:pt>
                <c:pt idx="6">
                  <c:v>Men’s private parts</c:v>
                </c:pt>
                <c:pt idx="7">
                  <c:v>People speaking in a racist way</c:v>
                </c:pt>
                <c:pt idx="8">
                  <c:v>Women’s private parts</c:v>
                </c:pt>
                <c:pt idx="9">
                  <c:v>Implied sex</c:v>
                </c:pt>
                <c:pt idx="10">
                  <c:v>People speaking badly about gay / gender diverse people</c:v>
                </c:pt>
                <c:pt idx="11">
                  <c:v>Blood and gore</c:v>
                </c:pt>
                <c:pt idx="12">
                  <c:v>Verbal abuse</c:v>
                </c:pt>
                <c:pt idx="13">
                  <c:v>Terrorism</c:v>
                </c:pt>
                <c:pt idx="14">
                  <c:v>Breasts</c:v>
                </c:pt>
                <c:pt idx="15">
                  <c:v>Swearing or bad language</c:v>
                </c:pt>
                <c:pt idx="16">
                  <c:v>People talking about sex</c:v>
                </c:pt>
                <c:pt idx="17">
                  <c:v>Someone speaking badly about another culture</c:v>
                </c:pt>
                <c:pt idx="18">
                  <c:v>Someone speaking badly about women</c:v>
                </c:pt>
                <c:pt idx="19">
                  <c:v>Shooting</c:v>
                </c:pt>
                <c:pt idx="20">
                  <c:v>Vaping advertising</c:v>
                </c:pt>
              </c:strCache>
            </c:strRef>
          </c:cat>
          <c:val>
            <c:numRef>
              <c:f>Sheet1!$B$2:$B$22</c:f>
              <c:numCache>
                <c:formatCode>0%</c:formatCode>
                <c:ptCount val="21"/>
                <c:pt idx="0">
                  <c:v>0.81</c:v>
                </c:pt>
                <c:pt idx="1">
                  <c:v>0.79</c:v>
                </c:pt>
                <c:pt idx="2">
                  <c:v>0.76</c:v>
                </c:pt>
                <c:pt idx="3">
                  <c:v>0.74</c:v>
                </c:pt>
                <c:pt idx="4">
                  <c:v>0.72</c:v>
                </c:pt>
                <c:pt idx="5">
                  <c:v>0.71</c:v>
                </c:pt>
                <c:pt idx="6">
                  <c:v>0.68</c:v>
                </c:pt>
                <c:pt idx="7">
                  <c:v>0.67</c:v>
                </c:pt>
                <c:pt idx="8">
                  <c:v>0.66</c:v>
                </c:pt>
                <c:pt idx="9">
                  <c:v>0.61</c:v>
                </c:pt>
                <c:pt idx="10">
                  <c:v>0.59</c:v>
                </c:pt>
                <c:pt idx="11">
                  <c:v>0.57999999999999996</c:v>
                </c:pt>
                <c:pt idx="12">
                  <c:v>0.57999999999999996</c:v>
                </c:pt>
                <c:pt idx="13">
                  <c:v>0.57999999999999996</c:v>
                </c:pt>
                <c:pt idx="14">
                  <c:v>0.56999999999999995</c:v>
                </c:pt>
                <c:pt idx="15">
                  <c:v>0.56000000000000005</c:v>
                </c:pt>
                <c:pt idx="16">
                  <c:v>0.55000000000000004</c:v>
                </c:pt>
                <c:pt idx="17">
                  <c:v>0.54</c:v>
                </c:pt>
                <c:pt idx="18">
                  <c:v>0.54</c:v>
                </c:pt>
                <c:pt idx="19">
                  <c:v>0.52</c:v>
                </c:pt>
                <c:pt idx="20">
                  <c:v>0.51</c:v>
                </c:pt>
              </c:numCache>
            </c:numRef>
          </c:val>
          <c:extLst>
            <c:ext xmlns:c16="http://schemas.microsoft.com/office/drawing/2014/chart" uri="{C3380CC4-5D6E-409C-BE32-E72D297353CC}">
              <c16:uniqueId val="{00000000-6928-47CD-AEEC-EB0EF1CFFD3E}"/>
            </c:ext>
          </c:extLst>
        </c:ser>
        <c:dLbls>
          <c:showLegendKey val="0"/>
          <c:showVal val="0"/>
          <c:showCatName val="0"/>
          <c:showSerName val="0"/>
          <c:showPercent val="0"/>
          <c:showBubbleSize val="0"/>
        </c:dLbls>
        <c:gapWidth val="100"/>
        <c:axId val="843927823"/>
        <c:axId val="843907071"/>
      </c:barChart>
      <c:catAx>
        <c:axId val="843927823"/>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843907071"/>
        <c:crosses val="autoZero"/>
        <c:auto val="1"/>
        <c:lblAlgn val="ctr"/>
        <c:lblOffset val="100"/>
        <c:noMultiLvlLbl val="0"/>
      </c:catAx>
      <c:valAx>
        <c:axId val="843907071"/>
        <c:scaling>
          <c:orientation val="minMax"/>
        </c:scaling>
        <c:delete val="1"/>
        <c:axPos val="t"/>
        <c:numFmt formatCode="0%" sourceLinked="1"/>
        <c:majorTickMark val="none"/>
        <c:minorTickMark val="none"/>
        <c:tickLblPos val="nextTo"/>
        <c:crossAx val="843927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59325734817861E-2"/>
          <c:y val="3.7034781279512187E-2"/>
          <c:w val="0.96081348530364274"/>
          <c:h val="0.71225402499888557"/>
        </c:manualLayout>
      </c:layout>
      <c:lineChart>
        <c:grouping val="standard"/>
        <c:varyColors val="0"/>
        <c:ser>
          <c:idx val="0"/>
          <c:order val="0"/>
          <c:tx>
            <c:strRef>
              <c:f>Sheet1!$A$6</c:f>
              <c:strCache>
                <c:ptCount val="1"/>
                <c:pt idx="0">
                  <c:v>Watch show on NZ website or service</c:v>
                </c:pt>
              </c:strCache>
            </c:strRef>
          </c:tx>
          <c:spPr>
            <a:ln w="28575" cap="rnd">
              <a:solidFill>
                <a:srgbClr val="0DB091"/>
              </a:solidFill>
              <a:round/>
            </a:ln>
            <a:effectLst/>
          </c:spPr>
          <c:marker>
            <c:symbol val="none"/>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Before 6am</c:v>
                </c:pt>
                <c:pt idx="1">
                  <c:v>6am to 9am</c:v>
                </c:pt>
                <c:pt idx="2">
                  <c:v>9am to 3pm</c:v>
                </c:pt>
                <c:pt idx="3">
                  <c:v>3pm to 6pm</c:v>
                </c:pt>
                <c:pt idx="4">
                  <c:v>6pm to 8.30pm</c:v>
                </c:pt>
                <c:pt idx="5">
                  <c:v>8.30pm to 10.30pm</c:v>
                </c:pt>
                <c:pt idx="6">
                  <c:v>After 10.30pm</c:v>
                </c:pt>
              </c:strCache>
            </c:strRef>
          </c:cat>
          <c:val>
            <c:numRef>
              <c:f>Sheet1!$B$6:$H$6</c:f>
              <c:numCache>
                <c:formatCode>0%</c:formatCode>
                <c:ptCount val="7"/>
                <c:pt idx="0">
                  <c:v>0.02</c:v>
                </c:pt>
                <c:pt idx="1">
                  <c:v>0.14000000000000001</c:v>
                </c:pt>
                <c:pt idx="2">
                  <c:v>0.09</c:v>
                </c:pt>
                <c:pt idx="3">
                  <c:v>0.4</c:v>
                </c:pt>
                <c:pt idx="4">
                  <c:v>0.52</c:v>
                </c:pt>
                <c:pt idx="5">
                  <c:v>0.15</c:v>
                </c:pt>
                <c:pt idx="6">
                  <c:v>0.03</c:v>
                </c:pt>
              </c:numCache>
            </c:numRef>
          </c:val>
          <c:smooth val="0"/>
          <c:extLst>
            <c:ext xmlns:c16="http://schemas.microsoft.com/office/drawing/2014/chart" uri="{C3380CC4-5D6E-409C-BE32-E72D297353CC}">
              <c16:uniqueId val="{00000007-2CB1-4B4E-B3B1-68C01913B781}"/>
            </c:ext>
          </c:extLst>
        </c:ser>
        <c:dLbls>
          <c:showLegendKey val="0"/>
          <c:showVal val="0"/>
          <c:showCatName val="0"/>
          <c:showSerName val="0"/>
          <c:showPercent val="0"/>
          <c:showBubbleSize val="0"/>
        </c:dLbls>
        <c:smooth val="0"/>
        <c:axId val="1380665360"/>
        <c:axId val="1380658144"/>
      </c:lineChart>
      <c:catAx>
        <c:axId val="1380665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80658144"/>
        <c:crosses val="autoZero"/>
        <c:auto val="1"/>
        <c:lblAlgn val="ctr"/>
        <c:lblOffset val="100"/>
        <c:noMultiLvlLbl val="0"/>
      </c:catAx>
      <c:valAx>
        <c:axId val="1380658144"/>
        <c:scaling>
          <c:orientation val="minMax"/>
          <c:max val="0.70000000000000007"/>
        </c:scaling>
        <c:delete val="1"/>
        <c:axPos val="l"/>
        <c:numFmt formatCode="0%" sourceLinked="1"/>
        <c:majorTickMark val="out"/>
        <c:minorTickMark val="none"/>
        <c:tickLblPos val="nextTo"/>
        <c:crossAx val="13806653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85000"/>
        </a:schemeClr>
      </a:solidFill>
    </a:ln>
    <a:effectLst/>
  </c:spPr>
  <c:txPr>
    <a:bodyPr/>
    <a:lstStyle/>
    <a:p>
      <a:pPr>
        <a:defRPr/>
      </a:pPr>
      <a:endParaRPr lang="en-US"/>
    </a:p>
  </c:txPr>
  <c:externalData r:id="rId3">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5172361821807214"/>
          <c:y val="7.5893212967024698E-2"/>
          <c:w val="0.35273180652904995"/>
          <c:h val="0.90343834789680177"/>
        </c:manualLayout>
      </c:layout>
      <c:barChart>
        <c:barDir val="bar"/>
        <c:grouping val="clustered"/>
        <c:varyColors val="0"/>
        <c:ser>
          <c:idx val="0"/>
          <c:order val="0"/>
          <c:tx>
            <c:strRef>
              <c:f>Sheet1!$B$1</c:f>
              <c:strCache>
                <c:ptCount val="1"/>
                <c:pt idx="0">
                  <c:v>Series 1</c:v>
                </c:pt>
              </c:strCache>
            </c:strRef>
          </c:tx>
          <c:spPr>
            <a:solidFill>
              <a:srgbClr val="69CEBB"/>
            </a:solidFill>
            <a:ln>
              <a:noFill/>
            </a:ln>
            <a:effectLst/>
          </c:spPr>
          <c:invertIfNegative val="0"/>
          <c:dPt>
            <c:idx val="1"/>
            <c:invertIfNegative val="0"/>
            <c:bubble3D val="0"/>
            <c:spPr>
              <a:solidFill>
                <a:srgbClr val="69CEBB"/>
              </a:solidFill>
              <a:ln>
                <a:noFill/>
              </a:ln>
              <a:effectLst/>
            </c:spPr>
            <c:extLst>
              <c:ext xmlns:c16="http://schemas.microsoft.com/office/drawing/2014/chart" uri="{C3380CC4-5D6E-409C-BE32-E72D297353CC}">
                <c16:uniqueId val="{00000005-6928-47CD-AEEC-EB0EF1CFFD3E}"/>
              </c:ext>
            </c:extLst>
          </c:dPt>
          <c:dPt>
            <c:idx val="2"/>
            <c:invertIfNegative val="0"/>
            <c:bubble3D val="0"/>
            <c:spPr>
              <a:solidFill>
                <a:srgbClr val="69CEBB"/>
              </a:solidFill>
              <a:ln>
                <a:noFill/>
              </a:ln>
              <a:effectLst/>
            </c:spPr>
            <c:extLst>
              <c:ext xmlns:c16="http://schemas.microsoft.com/office/drawing/2014/chart" uri="{C3380CC4-5D6E-409C-BE32-E72D297353CC}">
                <c16:uniqueId val="{00000004-6928-47CD-AEEC-EB0EF1CFFD3E}"/>
              </c:ext>
            </c:extLst>
          </c:dPt>
          <c:dPt>
            <c:idx val="4"/>
            <c:invertIfNegative val="0"/>
            <c:bubble3D val="0"/>
            <c:spPr>
              <a:solidFill>
                <a:srgbClr val="69CEBB"/>
              </a:solidFill>
              <a:ln>
                <a:noFill/>
              </a:ln>
              <a:effectLst/>
            </c:spPr>
            <c:extLst>
              <c:ext xmlns:c16="http://schemas.microsoft.com/office/drawing/2014/chart" uri="{C3380CC4-5D6E-409C-BE32-E72D297353CC}">
                <c16:uniqueId val="{00000005-8C69-47C2-8CE9-6218FBBE0071}"/>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Sheet1!$A$23:$A$44</c:f>
              <c:strCache>
                <c:ptCount val="22"/>
                <c:pt idx="0">
                  <c:v>Adults fighting or arguing</c:v>
                </c:pt>
                <c:pt idx="1">
                  <c:v>Someone speaking badly about men</c:v>
                </c:pt>
                <c:pt idx="2">
                  <c:v>Drink driving</c:v>
                </c:pt>
                <c:pt idx="3">
                  <c:v>Stealing</c:v>
                </c:pt>
                <c:pt idx="4">
                  <c:v>Alcohol advertising</c:v>
                </c:pt>
                <c:pt idx="5">
                  <c:v>Bums</c:v>
                </c:pt>
                <c:pt idx="6">
                  <c:v>Fighting, hitting and kicking</c:v>
                </c:pt>
                <c:pt idx="7">
                  <c:v>People talking about private parts</c:v>
                </c:pt>
                <c:pt idx="8">
                  <c:v>Someone speaking badly about a religion or a god</c:v>
                </c:pt>
                <c:pt idx="9">
                  <c:v>Naked body parts in documentary / medical show / art</c:v>
                </c:pt>
                <c:pt idx="10">
                  <c:v>War</c:v>
                </c:pt>
                <c:pt idx="11">
                  <c:v>People in emotional pain or distress</c:v>
                </c:pt>
                <c:pt idx="12">
                  <c:v>Death</c:v>
                </c:pt>
                <c:pt idx="13">
                  <c:v>Same sex kissing</c:v>
                </c:pt>
                <c:pt idx="14">
                  <c:v>Innappropriate use of the name of a god or religious figure</c:v>
                </c:pt>
                <c:pt idx="15">
                  <c:v>Hunting animals</c:v>
                </c:pt>
                <c:pt idx="16">
                  <c:v>Dead animals</c:v>
                </c:pt>
                <c:pt idx="17">
                  <c:v>Junk food advertising</c:v>
                </c:pt>
                <c:pt idx="18">
                  <c:v>Scary music or noises</c:v>
                </c:pt>
                <c:pt idx="19">
                  <c:v>Kissing between a man and woman</c:v>
                </c:pt>
                <c:pt idx="20">
                  <c:v>Natural disasters</c:v>
                </c:pt>
                <c:pt idx="21">
                  <c:v>Loud noises in the programme</c:v>
                </c:pt>
              </c:strCache>
            </c:strRef>
          </c:cat>
          <c:val>
            <c:numRef>
              <c:f>Sheet1!$B$23:$B$44</c:f>
              <c:numCache>
                <c:formatCode>0%</c:formatCode>
                <c:ptCount val="22"/>
                <c:pt idx="0">
                  <c:v>0.49</c:v>
                </c:pt>
                <c:pt idx="1">
                  <c:v>0.48</c:v>
                </c:pt>
                <c:pt idx="2">
                  <c:v>0.48</c:v>
                </c:pt>
                <c:pt idx="3">
                  <c:v>0.46</c:v>
                </c:pt>
                <c:pt idx="4">
                  <c:v>0.44</c:v>
                </c:pt>
                <c:pt idx="5">
                  <c:v>0.43</c:v>
                </c:pt>
                <c:pt idx="6">
                  <c:v>0.4</c:v>
                </c:pt>
                <c:pt idx="7">
                  <c:v>0.39</c:v>
                </c:pt>
                <c:pt idx="8">
                  <c:v>0.39</c:v>
                </c:pt>
                <c:pt idx="9">
                  <c:v>0.38</c:v>
                </c:pt>
                <c:pt idx="10">
                  <c:v>0.37</c:v>
                </c:pt>
                <c:pt idx="11">
                  <c:v>0.37</c:v>
                </c:pt>
                <c:pt idx="12">
                  <c:v>0.35</c:v>
                </c:pt>
                <c:pt idx="13">
                  <c:v>0.34</c:v>
                </c:pt>
                <c:pt idx="14">
                  <c:v>0.33</c:v>
                </c:pt>
                <c:pt idx="15">
                  <c:v>0.3</c:v>
                </c:pt>
                <c:pt idx="16">
                  <c:v>0.3</c:v>
                </c:pt>
                <c:pt idx="17">
                  <c:v>0.27</c:v>
                </c:pt>
                <c:pt idx="18">
                  <c:v>0.24</c:v>
                </c:pt>
                <c:pt idx="19">
                  <c:v>0.21</c:v>
                </c:pt>
                <c:pt idx="20">
                  <c:v>0.1</c:v>
                </c:pt>
                <c:pt idx="21">
                  <c:v>0.1</c:v>
                </c:pt>
              </c:numCache>
            </c:numRef>
          </c:val>
          <c:extLst>
            <c:ext xmlns:c16="http://schemas.microsoft.com/office/drawing/2014/chart" uri="{C3380CC4-5D6E-409C-BE32-E72D297353CC}">
              <c16:uniqueId val="{00000000-6928-47CD-AEEC-EB0EF1CFFD3E}"/>
            </c:ext>
          </c:extLst>
        </c:ser>
        <c:dLbls>
          <c:showLegendKey val="0"/>
          <c:showVal val="0"/>
          <c:showCatName val="0"/>
          <c:showSerName val="0"/>
          <c:showPercent val="0"/>
          <c:showBubbleSize val="0"/>
        </c:dLbls>
        <c:gapWidth val="100"/>
        <c:axId val="843927823"/>
        <c:axId val="843907071"/>
      </c:barChart>
      <c:catAx>
        <c:axId val="843927823"/>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843907071"/>
        <c:crosses val="autoZero"/>
        <c:auto val="1"/>
        <c:lblAlgn val="ctr"/>
        <c:lblOffset val="100"/>
        <c:noMultiLvlLbl val="0"/>
      </c:catAx>
      <c:valAx>
        <c:axId val="843907071"/>
        <c:scaling>
          <c:orientation val="minMax"/>
        </c:scaling>
        <c:delete val="1"/>
        <c:axPos val="t"/>
        <c:numFmt formatCode="0%" sourceLinked="1"/>
        <c:majorTickMark val="none"/>
        <c:minorTickMark val="none"/>
        <c:tickLblPos val="nextTo"/>
        <c:crossAx val="843927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5172361821807214"/>
          <c:y val="6.8468406669697654E-2"/>
          <c:w val="0.35273180652904995"/>
          <c:h val="0.91392798171743761"/>
        </c:manualLayout>
      </c:layout>
      <c:barChart>
        <c:barDir val="bar"/>
        <c:grouping val="clustered"/>
        <c:varyColors val="0"/>
        <c:ser>
          <c:idx val="0"/>
          <c:order val="0"/>
          <c:tx>
            <c:strRef>
              <c:f>Sheet1!$B$1</c:f>
              <c:strCache>
                <c:ptCount val="1"/>
                <c:pt idx="0">
                  <c:v>Series 1</c:v>
                </c:pt>
              </c:strCache>
            </c:strRef>
          </c:tx>
          <c:spPr>
            <a:solidFill>
              <a:srgbClr val="E4C051"/>
            </a:solidFill>
            <a:ln>
              <a:noFill/>
            </a:ln>
            <a:effectLst/>
          </c:spPr>
          <c:invertIfNegative val="0"/>
          <c:dPt>
            <c:idx val="1"/>
            <c:invertIfNegative val="0"/>
            <c:bubble3D val="0"/>
            <c:spPr>
              <a:solidFill>
                <a:srgbClr val="E4C051"/>
              </a:solidFill>
              <a:ln>
                <a:noFill/>
              </a:ln>
              <a:effectLst/>
            </c:spPr>
            <c:extLst>
              <c:ext xmlns:c16="http://schemas.microsoft.com/office/drawing/2014/chart" uri="{C3380CC4-5D6E-409C-BE32-E72D297353CC}">
                <c16:uniqueId val="{00000005-6928-47CD-AEEC-EB0EF1CFFD3E}"/>
              </c:ext>
            </c:extLst>
          </c:dPt>
          <c:dPt>
            <c:idx val="2"/>
            <c:invertIfNegative val="0"/>
            <c:bubble3D val="0"/>
            <c:spPr>
              <a:solidFill>
                <a:srgbClr val="E4C051"/>
              </a:solidFill>
              <a:ln>
                <a:noFill/>
              </a:ln>
              <a:effectLst/>
            </c:spPr>
            <c:extLst>
              <c:ext xmlns:c16="http://schemas.microsoft.com/office/drawing/2014/chart" uri="{C3380CC4-5D6E-409C-BE32-E72D297353CC}">
                <c16:uniqueId val="{00000004-6928-47CD-AEEC-EB0EF1CFFD3E}"/>
              </c:ext>
            </c:extLst>
          </c:dPt>
          <c:dPt>
            <c:idx val="3"/>
            <c:invertIfNegative val="0"/>
            <c:bubble3D val="0"/>
            <c:spPr>
              <a:solidFill>
                <a:srgbClr val="E4C051"/>
              </a:solidFill>
              <a:ln>
                <a:noFill/>
              </a:ln>
              <a:effectLst/>
            </c:spPr>
            <c:extLst>
              <c:ext xmlns:c16="http://schemas.microsoft.com/office/drawing/2014/chart" uri="{C3380CC4-5D6E-409C-BE32-E72D297353CC}">
                <c16:uniqueId val="{00000005-A309-42E2-955C-9C1D8A55ECC7}"/>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Sexual connotations and suggestions</c:v>
                </c:pt>
                <c:pt idx="1">
                  <c:v>Sexist comments</c:v>
                </c:pt>
                <c:pt idx="2">
                  <c:v>Racist comments</c:v>
                </c:pt>
                <c:pt idx="3">
                  <c:v>Explicit or inappropriate music lyrics</c:v>
                </c:pt>
                <c:pt idx="4">
                  <c:v>People talking in an offensive way</c:v>
                </c:pt>
                <c:pt idx="5">
                  <c:v>Swearing and bad language</c:v>
                </c:pt>
                <c:pt idx="6">
                  <c:v>People talking about drugs</c:v>
                </c:pt>
                <c:pt idx="7">
                  <c:v>Terrorism</c:v>
                </c:pt>
                <c:pt idx="8">
                  <c:v>Violence</c:v>
                </c:pt>
                <c:pt idx="9">
                  <c:v>People in emotional pain or distress</c:v>
                </c:pt>
                <c:pt idx="10">
                  <c:v>War</c:v>
                </c:pt>
                <c:pt idx="11">
                  <c:v>Death</c:v>
                </c:pt>
                <c:pt idx="12">
                  <c:v>Scary music or noises</c:v>
                </c:pt>
                <c:pt idx="13">
                  <c:v>Reports of crimes and robberies</c:v>
                </c:pt>
                <c:pt idx="14">
                  <c:v>Ads</c:v>
                </c:pt>
                <c:pt idx="15">
                  <c:v>Natural disasters</c:v>
                </c:pt>
                <c:pt idx="16">
                  <c:v>News</c:v>
                </c:pt>
              </c:strCache>
            </c:strRef>
          </c:cat>
          <c:val>
            <c:numRef>
              <c:f>Sheet1!$B$2:$B$18</c:f>
              <c:numCache>
                <c:formatCode>0%</c:formatCode>
                <c:ptCount val="17"/>
                <c:pt idx="0">
                  <c:v>0.67</c:v>
                </c:pt>
                <c:pt idx="1">
                  <c:v>0.63</c:v>
                </c:pt>
                <c:pt idx="2">
                  <c:v>0.63</c:v>
                </c:pt>
                <c:pt idx="3">
                  <c:v>0.61</c:v>
                </c:pt>
                <c:pt idx="4">
                  <c:v>0.55000000000000004</c:v>
                </c:pt>
                <c:pt idx="5">
                  <c:v>0.53</c:v>
                </c:pt>
                <c:pt idx="6">
                  <c:v>0.52</c:v>
                </c:pt>
                <c:pt idx="7">
                  <c:v>0.43</c:v>
                </c:pt>
                <c:pt idx="8">
                  <c:v>0.43</c:v>
                </c:pt>
                <c:pt idx="9">
                  <c:v>0.34</c:v>
                </c:pt>
                <c:pt idx="10">
                  <c:v>0.26</c:v>
                </c:pt>
                <c:pt idx="11">
                  <c:v>0.25</c:v>
                </c:pt>
                <c:pt idx="12">
                  <c:v>0.21</c:v>
                </c:pt>
                <c:pt idx="13">
                  <c:v>0.19</c:v>
                </c:pt>
                <c:pt idx="14">
                  <c:v>0.12</c:v>
                </c:pt>
                <c:pt idx="15">
                  <c:v>0.08</c:v>
                </c:pt>
                <c:pt idx="16">
                  <c:v>0.08</c:v>
                </c:pt>
              </c:numCache>
            </c:numRef>
          </c:val>
          <c:extLst>
            <c:ext xmlns:c16="http://schemas.microsoft.com/office/drawing/2014/chart" uri="{C3380CC4-5D6E-409C-BE32-E72D297353CC}">
              <c16:uniqueId val="{00000000-6928-47CD-AEEC-EB0EF1CFFD3E}"/>
            </c:ext>
          </c:extLst>
        </c:ser>
        <c:dLbls>
          <c:showLegendKey val="0"/>
          <c:showVal val="0"/>
          <c:showCatName val="0"/>
          <c:showSerName val="0"/>
          <c:showPercent val="0"/>
          <c:showBubbleSize val="0"/>
        </c:dLbls>
        <c:gapWidth val="100"/>
        <c:axId val="843927823"/>
        <c:axId val="843907071"/>
      </c:barChart>
      <c:catAx>
        <c:axId val="843927823"/>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843907071"/>
        <c:crosses val="autoZero"/>
        <c:auto val="1"/>
        <c:lblAlgn val="ctr"/>
        <c:lblOffset val="100"/>
        <c:noMultiLvlLbl val="0"/>
      </c:catAx>
      <c:valAx>
        <c:axId val="843907071"/>
        <c:scaling>
          <c:orientation val="minMax"/>
        </c:scaling>
        <c:delete val="1"/>
        <c:axPos val="t"/>
        <c:numFmt formatCode="0%" sourceLinked="1"/>
        <c:majorTickMark val="none"/>
        <c:minorTickMark val="none"/>
        <c:tickLblPos val="nextTo"/>
        <c:crossAx val="843927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5172361821807214"/>
          <c:y val="2.0668439136173482E-2"/>
          <c:w val="0.35273180652904995"/>
          <c:h val="0.95158188323878234"/>
        </c:manualLayout>
      </c:layout>
      <c:barChart>
        <c:barDir val="bar"/>
        <c:grouping val="clustered"/>
        <c:varyColors val="0"/>
        <c:ser>
          <c:idx val="0"/>
          <c:order val="0"/>
          <c:tx>
            <c:strRef>
              <c:f>Sheet1!$B$1</c:f>
              <c:strCache>
                <c:ptCount val="1"/>
                <c:pt idx="0">
                  <c:v>Series 1</c:v>
                </c:pt>
              </c:strCache>
            </c:strRef>
          </c:tx>
          <c:spPr>
            <a:solidFill>
              <a:srgbClr val="1363A8"/>
            </a:solidFill>
            <a:ln>
              <a:noFill/>
            </a:ln>
            <a:effectLst/>
          </c:spPr>
          <c:invertIfNegative val="0"/>
          <c:dPt>
            <c:idx val="1"/>
            <c:invertIfNegative val="0"/>
            <c:bubble3D val="0"/>
            <c:spPr>
              <a:solidFill>
                <a:srgbClr val="1363A8"/>
              </a:solidFill>
              <a:ln>
                <a:noFill/>
              </a:ln>
              <a:effectLst/>
            </c:spPr>
            <c:extLst>
              <c:ext xmlns:c16="http://schemas.microsoft.com/office/drawing/2014/chart" uri="{C3380CC4-5D6E-409C-BE32-E72D297353CC}">
                <c16:uniqueId val="{00000005-6928-47CD-AEEC-EB0EF1CFFD3E}"/>
              </c:ext>
            </c:extLst>
          </c:dPt>
          <c:dPt>
            <c:idx val="2"/>
            <c:invertIfNegative val="0"/>
            <c:bubble3D val="0"/>
            <c:spPr>
              <a:solidFill>
                <a:srgbClr val="1363A8"/>
              </a:solidFill>
              <a:ln>
                <a:noFill/>
              </a:ln>
              <a:effectLst/>
            </c:spPr>
            <c:extLst>
              <c:ext xmlns:c16="http://schemas.microsoft.com/office/drawing/2014/chart" uri="{C3380CC4-5D6E-409C-BE32-E72D297353CC}">
                <c16:uniqueId val="{00000004-6928-47CD-AEEC-EB0EF1CFFD3E}"/>
              </c:ext>
            </c:extLst>
          </c:dPt>
          <c:dPt>
            <c:idx val="7"/>
            <c:invertIfNegative val="0"/>
            <c:bubble3D val="0"/>
            <c:spPr>
              <a:solidFill>
                <a:srgbClr val="1363A8"/>
              </a:solidFill>
              <a:ln>
                <a:noFill/>
              </a:ln>
              <a:effectLst/>
            </c:spPr>
            <c:extLst>
              <c:ext xmlns:c16="http://schemas.microsoft.com/office/drawing/2014/chart" uri="{C3380CC4-5D6E-409C-BE32-E72D297353CC}">
                <c16:uniqueId val="{00000005-80C8-4082-AE30-AE71E2411DC8}"/>
              </c:ext>
            </c:extLst>
          </c:dPt>
          <c:dPt>
            <c:idx val="15"/>
            <c:invertIfNegative val="0"/>
            <c:bubble3D val="0"/>
            <c:spPr>
              <a:solidFill>
                <a:srgbClr val="1363A8"/>
              </a:solidFill>
              <a:ln>
                <a:noFill/>
              </a:ln>
              <a:effectLst/>
            </c:spPr>
            <c:extLst>
              <c:ext xmlns:c16="http://schemas.microsoft.com/office/drawing/2014/chart" uri="{C3380CC4-5D6E-409C-BE32-E72D297353CC}">
                <c16:uniqueId val="{00000007-80C8-4082-AE30-AE71E2411DC8}"/>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Sexual material / pornography</c:v>
                </c:pt>
                <c:pt idx="1">
                  <c:v>Unintentional access to inappropriate content</c:v>
                </c:pt>
                <c:pt idx="2">
                  <c:v>Accessing adult sites</c:v>
                </c:pt>
                <c:pt idx="3">
                  <c:v>Paedophiles</c:v>
                </c:pt>
                <c:pt idx="4">
                  <c:v>Being bullied</c:v>
                </c:pt>
                <c:pt idx="5">
                  <c:v>Making contact with unknown people</c:v>
                </c:pt>
                <c:pt idx="6">
                  <c:v>Chatrooms / forums</c:v>
                </c:pt>
                <c:pt idx="7">
                  <c:v>Viruses</c:v>
                </c:pt>
                <c:pt idx="8">
                  <c:v>Racism</c:v>
                </c:pt>
                <c:pt idx="9">
                  <c:v>Extremism</c:v>
                </c:pt>
                <c:pt idx="10">
                  <c:v>Uploading pictures of themselves</c:v>
                </c:pt>
                <c:pt idx="11">
                  <c:v>Sexism</c:v>
                </c:pt>
                <c:pt idx="12">
                  <c:v>Violence</c:v>
                </c:pt>
                <c:pt idx="13">
                  <c:v>Violent games</c:v>
                </c:pt>
                <c:pt idx="14">
                  <c:v>Bullying others</c:v>
                </c:pt>
                <c:pt idx="15">
                  <c:v>Pop-up advertising on websites</c:v>
                </c:pt>
                <c:pt idx="16">
                  <c:v>Swearing</c:v>
                </c:pt>
                <c:pt idx="17">
                  <c:v>Spam / junk mail</c:v>
                </c:pt>
                <c:pt idx="18">
                  <c:v>Social media</c:v>
                </c:pt>
                <c:pt idx="19">
                  <c:v>YouTube</c:v>
                </c:pt>
              </c:strCache>
            </c:strRef>
          </c:cat>
          <c:val>
            <c:numRef>
              <c:f>Sheet1!$B$2:$B$21</c:f>
              <c:numCache>
                <c:formatCode>0%</c:formatCode>
                <c:ptCount val="20"/>
                <c:pt idx="0">
                  <c:v>0.8</c:v>
                </c:pt>
                <c:pt idx="1">
                  <c:v>0.75</c:v>
                </c:pt>
                <c:pt idx="2">
                  <c:v>0.75</c:v>
                </c:pt>
                <c:pt idx="3">
                  <c:v>0.73</c:v>
                </c:pt>
                <c:pt idx="4">
                  <c:v>0.71</c:v>
                </c:pt>
                <c:pt idx="5">
                  <c:v>0.7</c:v>
                </c:pt>
                <c:pt idx="6">
                  <c:v>0.63</c:v>
                </c:pt>
                <c:pt idx="7">
                  <c:v>0.62</c:v>
                </c:pt>
                <c:pt idx="8">
                  <c:v>0.6</c:v>
                </c:pt>
                <c:pt idx="9">
                  <c:v>0.6</c:v>
                </c:pt>
                <c:pt idx="10">
                  <c:v>0.6</c:v>
                </c:pt>
                <c:pt idx="11">
                  <c:v>0.59</c:v>
                </c:pt>
                <c:pt idx="12">
                  <c:v>0.59</c:v>
                </c:pt>
                <c:pt idx="13">
                  <c:v>0.53</c:v>
                </c:pt>
                <c:pt idx="14">
                  <c:v>0.48</c:v>
                </c:pt>
                <c:pt idx="15">
                  <c:v>0.46</c:v>
                </c:pt>
                <c:pt idx="16">
                  <c:v>0.46</c:v>
                </c:pt>
                <c:pt idx="17">
                  <c:v>0.42</c:v>
                </c:pt>
                <c:pt idx="18">
                  <c:v>0.4</c:v>
                </c:pt>
                <c:pt idx="19">
                  <c:v>0.15</c:v>
                </c:pt>
              </c:numCache>
            </c:numRef>
          </c:val>
          <c:extLst>
            <c:ext xmlns:c16="http://schemas.microsoft.com/office/drawing/2014/chart" uri="{C3380CC4-5D6E-409C-BE32-E72D297353CC}">
              <c16:uniqueId val="{00000000-6928-47CD-AEEC-EB0EF1CFFD3E}"/>
            </c:ext>
          </c:extLst>
        </c:ser>
        <c:dLbls>
          <c:showLegendKey val="0"/>
          <c:showVal val="0"/>
          <c:showCatName val="0"/>
          <c:showSerName val="0"/>
          <c:showPercent val="0"/>
          <c:showBubbleSize val="0"/>
        </c:dLbls>
        <c:gapWidth val="100"/>
        <c:axId val="843927823"/>
        <c:axId val="843907071"/>
      </c:barChart>
      <c:catAx>
        <c:axId val="843927823"/>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843907071"/>
        <c:crosses val="autoZero"/>
        <c:auto val="1"/>
        <c:lblAlgn val="ctr"/>
        <c:lblOffset val="100"/>
        <c:noMultiLvlLbl val="0"/>
      </c:catAx>
      <c:valAx>
        <c:axId val="843907071"/>
        <c:scaling>
          <c:orientation val="minMax"/>
        </c:scaling>
        <c:delete val="1"/>
        <c:axPos val="t"/>
        <c:numFmt formatCode="0%" sourceLinked="1"/>
        <c:majorTickMark val="none"/>
        <c:minorTickMark val="none"/>
        <c:tickLblPos val="nextTo"/>
        <c:crossAx val="843927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7.7738646885925203E-2"/>
          <c:w val="0.80290517256771488"/>
          <c:h val="0.75066648039846606"/>
        </c:manualLayout>
      </c:layout>
      <c:barChart>
        <c:barDir val="bar"/>
        <c:grouping val="percentStacked"/>
        <c:varyColors val="0"/>
        <c:ser>
          <c:idx val="4"/>
          <c:order val="0"/>
          <c:tx>
            <c:strRef>
              <c:f>Sheet1!$B$1</c:f>
              <c:strCache>
                <c:ptCount val="1"/>
                <c:pt idx="0">
                  <c:v>Always</c:v>
                </c:pt>
              </c:strCache>
            </c:strRef>
          </c:tx>
          <c:spPr>
            <a:solidFill>
              <a:srgbClr val="0DB091"/>
            </a:solidFill>
            <a:ln>
              <a:noFill/>
            </a:ln>
            <a:effectLst/>
          </c:spPr>
          <c:invertIfNegative val="0"/>
          <c:dPt>
            <c:idx val="0"/>
            <c:invertIfNegative val="0"/>
            <c:bubble3D val="0"/>
            <c:spPr>
              <a:solidFill>
                <a:srgbClr val="0DB091"/>
              </a:solidFill>
              <a:ln>
                <a:noFill/>
              </a:ln>
              <a:effectLst/>
            </c:spPr>
            <c:extLst>
              <c:ext xmlns:c16="http://schemas.microsoft.com/office/drawing/2014/chart" uri="{C3380CC4-5D6E-409C-BE32-E72D297353CC}">
                <c16:uniqueId val="{00000005-5F4B-48E2-A517-486CB24D7498}"/>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 (n=907)</c:v>
                </c:pt>
                <c:pt idx="1">
                  <c:v>6 to 8 years old (n=301)</c:v>
                </c:pt>
                <c:pt idx="2">
                  <c:v>9 to 11 years old (n=316)</c:v>
                </c:pt>
                <c:pt idx="3">
                  <c:v>12 to 14 years old (n=290)</c:v>
                </c:pt>
              </c:strCache>
            </c:strRef>
          </c:cat>
          <c:val>
            <c:numRef>
              <c:f>Sheet1!$B$2:$B$5</c:f>
              <c:numCache>
                <c:formatCode>0%</c:formatCode>
                <c:ptCount val="4"/>
                <c:pt idx="0">
                  <c:v>0.23</c:v>
                </c:pt>
                <c:pt idx="1">
                  <c:v>0.1</c:v>
                </c:pt>
                <c:pt idx="2">
                  <c:v>0.26</c:v>
                </c:pt>
                <c:pt idx="3">
                  <c:v>0.36</c:v>
                </c:pt>
              </c:numCache>
            </c:numRef>
          </c:val>
          <c:extLst>
            <c:ext xmlns:c16="http://schemas.microsoft.com/office/drawing/2014/chart" uri="{C3380CC4-5D6E-409C-BE32-E72D297353CC}">
              <c16:uniqueId val="{00000004-5F4B-48E2-A517-486CB24D7498}"/>
            </c:ext>
          </c:extLst>
        </c:ser>
        <c:ser>
          <c:idx val="3"/>
          <c:order val="1"/>
          <c:tx>
            <c:strRef>
              <c:f>Sheet1!$C$1</c:f>
              <c:strCache>
                <c:ptCount val="1"/>
                <c:pt idx="0">
                  <c:v>Most of the time</c:v>
                </c:pt>
              </c:strCache>
            </c:strRef>
          </c:tx>
          <c:spPr>
            <a:solidFill>
              <a:srgbClr val="8CC56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 (n=907)</c:v>
                </c:pt>
                <c:pt idx="1">
                  <c:v>6 to 8 years old (n=301)</c:v>
                </c:pt>
                <c:pt idx="2">
                  <c:v>9 to 11 years old (n=316)</c:v>
                </c:pt>
                <c:pt idx="3">
                  <c:v>12 to 14 years old (n=290)</c:v>
                </c:pt>
              </c:strCache>
            </c:strRef>
          </c:cat>
          <c:val>
            <c:numRef>
              <c:f>Sheet1!$C$2:$C$5</c:f>
              <c:numCache>
                <c:formatCode>0%</c:formatCode>
                <c:ptCount val="4"/>
                <c:pt idx="0">
                  <c:v>0.46</c:v>
                </c:pt>
                <c:pt idx="1">
                  <c:v>0.49</c:v>
                </c:pt>
                <c:pt idx="2">
                  <c:v>0.51</c:v>
                </c:pt>
                <c:pt idx="3">
                  <c:v>0.38</c:v>
                </c:pt>
              </c:numCache>
            </c:numRef>
          </c:val>
          <c:extLst>
            <c:ext xmlns:c16="http://schemas.microsoft.com/office/drawing/2014/chart" uri="{C3380CC4-5D6E-409C-BE32-E72D297353CC}">
              <c16:uniqueId val="{00000003-5F4B-48E2-A517-486CB24D7498}"/>
            </c:ext>
          </c:extLst>
        </c:ser>
        <c:ser>
          <c:idx val="2"/>
          <c:order val="2"/>
          <c:tx>
            <c:strRef>
              <c:f>Sheet1!$D$1</c:f>
              <c:strCache>
                <c:ptCount val="1"/>
                <c:pt idx="0">
                  <c:v>Sometimes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 (n=907)</c:v>
                </c:pt>
                <c:pt idx="1">
                  <c:v>6 to 8 years old (n=301)</c:v>
                </c:pt>
                <c:pt idx="2">
                  <c:v>9 to 11 years old (n=316)</c:v>
                </c:pt>
                <c:pt idx="3">
                  <c:v>12 to 14 years old (n=290)</c:v>
                </c:pt>
              </c:strCache>
            </c:strRef>
          </c:cat>
          <c:val>
            <c:numRef>
              <c:f>Sheet1!$D$2:$D$5</c:f>
              <c:numCache>
                <c:formatCode>0%</c:formatCode>
                <c:ptCount val="4"/>
                <c:pt idx="0">
                  <c:v>0.19</c:v>
                </c:pt>
                <c:pt idx="1">
                  <c:v>0.28999999999999998</c:v>
                </c:pt>
                <c:pt idx="2">
                  <c:v>0.16</c:v>
                </c:pt>
                <c:pt idx="3">
                  <c:v>0.12</c:v>
                </c:pt>
              </c:numCache>
            </c:numRef>
          </c:val>
          <c:extLst>
            <c:ext xmlns:c16="http://schemas.microsoft.com/office/drawing/2014/chart" uri="{C3380CC4-5D6E-409C-BE32-E72D297353CC}">
              <c16:uniqueId val="{00000002-5F4B-48E2-A517-486CB24D7498}"/>
            </c:ext>
          </c:extLst>
        </c:ser>
        <c:ser>
          <c:idx val="1"/>
          <c:order val="3"/>
          <c:tx>
            <c:strRef>
              <c:f>Sheet1!$E$1</c:f>
              <c:strCache>
                <c:ptCount val="1"/>
                <c:pt idx="0">
                  <c:v>Rarely / never</c:v>
                </c:pt>
              </c:strCache>
            </c:strRef>
          </c:tx>
          <c:spPr>
            <a:solidFill>
              <a:srgbClr val="E28D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 (n=907)</c:v>
                </c:pt>
                <c:pt idx="1">
                  <c:v>6 to 8 years old (n=301)</c:v>
                </c:pt>
                <c:pt idx="2">
                  <c:v>9 to 11 years old (n=316)</c:v>
                </c:pt>
                <c:pt idx="3">
                  <c:v>12 to 14 years old (n=290)</c:v>
                </c:pt>
              </c:strCache>
            </c:strRef>
          </c:cat>
          <c:val>
            <c:numRef>
              <c:f>Sheet1!$E$2:$E$5</c:f>
              <c:numCache>
                <c:formatCode>0%</c:formatCode>
                <c:ptCount val="4"/>
                <c:pt idx="0">
                  <c:v>0.08</c:v>
                </c:pt>
                <c:pt idx="1">
                  <c:v>9.0000000000000011E-2</c:v>
                </c:pt>
                <c:pt idx="2">
                  <c:v>0.06</c:v>
                </c:pt>
                <c:pt idx="3">
                  <c:v>0.1</c:v>
                </c:pt>
              </c:numCache>
            </c:numRef>
          </c:val>
          <c:extLst>
            <c:ext xmlns:c16="http://schemas.microsoft.com/office/drawing/2014/chart" uri="{C3380CC4-5D6E-409C-BE32-E72D297353CC}">
              <c16:uniqueId val="{00000001-5F4B-48E2-A517-486CB24D7498}"/>
            </c:ext>
          </c:extLst>
        </c:ser>
        <c:ser>
          <c:idx val="0"/>
          <c:order val="4"/>
          <c:tx>
            <c:strRef>
              <c:f>Sheet1!$F$1</c:f>
              <c:strCache>
                <c:ptCount val="1"/>
                <c:pt idx="0">
                  <c:v>Don’t know</c:v>
                </c:pt>
              </c:strCache>
            </c:strRef>
          </c:tx>
          <c:spPr>
            <a:solidFill>
              <a:schemeClr val="bg1">
                <a:lumMod val="75000"/>
              </a:schemeClr>
            </a:solidFill>
            <a:ln>
              <a:noFill/>
            </a:ln>
            <a:effectLst/>
          </c:spPr>
          <c:invertIfNegative val="0"/>
          <c:dLbls>
            <c:dLbl>
              <c:idx val="0"/>
              <c:layout>
                <c:manualLayout>
                  <c:x val="2.7624309392265192E-2"/>
                  <c:y val="2.9356235368431475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939-4355-BB70-EB426323DD6C}"/>
                </c:ext>
              </c:extLst>
            </c:dLbl>
            <c:dLbl>
              <c:idx val="1"/>
              <c:layout>
                <c:manualLayout>
                  <c:x val="3.2044198895027624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FEC-4AF9-AAEA-E24E6F699F31}"/>
                </c:ext>
              </c:extLst>
            </c:dLbl>
            <c:dLbl>
              <c:idx val="2"/>
              <c:layout>
                <c:manualLayout>
                  <c:x val="1.9889502762430938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939-4355-BB70-EB426323DD6C}"/>
                </c:ext>
              </c:extLst>
            </c:dLbl>
            <c:dLbl>
              <c:idx val="3"/>
              <c:layout>
                <c:manualLayout>
                  <c:x val="3.3149171270718231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FEC-4AF9-AAEA-E24E6F699F31}"/>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 (n=907)</c:v>
                </c:pt>
                <c:pt idx="1">
                  <c:v>6 to 8 years old (n=301)</c:v>
                </c:pt>
                <c:pt idx="2">
                  <c:v>9 to 11 years old (n=316)</c:v>
                </c:pt>
                <c:pt idx="3">
                  <c:v>12 to 14 years old (n=290)</c:v>
                </c:pt>
              </c:strCache>
            </c:strRef>
          </c:cat>
          <c:val>
            <c:numRef>
              <c:f>Sheet1!$F$2:$F$5</c:f>
              <c:numCache>
                <c:formatCode>0%</c:formatCode>
                <c:ptCount val="4"/>
                <c:pt idx="0">
                  <c:v>0.03</c:v>
                </c:pt>
                <c:pt idx="1">
                  <c:v>0.04</c:v>
                </c:pt>
                <c:pt idx="2">
                  <c:v>0.01</c:v>
                </c:pt>
                <c:pt idx="3">
                  <c:v>0.04</c:v>
                </c:pt>
              </c:numCache>
            </c:numRef>
          </c:val>
          <c:extLst>
            <c:ext xmlns:c16="http://schemas.microsoft.com/office/drawing/2014/chart" uri="{C3380CC4-5D6E-409C-BE32-E72D297353CC}">
              <c16:uniqueId val="{00000000-5F4B-48E2-A517-486CB24D7498}"/>
            </c:ext>
          </c:extLst>
        </c:ser>
        <c:dLbls>
          <c:showLegendKey val="0"/>
          <c:showVal val="0"/>
          <c:showCatName val="0"/>
          <c:showSerName val="0"/>
          <c:showPercent val="0"/>
          <c:showBubbleSize val="0"/>
        </c:dLbls>
        <c:gapWidth val="80"/>
        <c:overlap val="100"/>
        <c:axId val="773221328"/>
        <c:axId val="773225264"/>
      </c:barChart>
      <c:catAx>
        <c:axId val="77322132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73225264"/>
        <c:crosses val="autoZero"/>
        <c:auto val="1"/>
        <c:lblAlgn val="ctr"/>
        <c:lblOffset val="100"/>
        <c:noMultiLvlLbl val="0"/>
      </c:catAx>
      <c:valAx>
        <c:axId val="773225264"/>
        <c:scaling>
          <c:orientation val="minMax"/>
        </c:scaling>
        <c:delete val="1"/>
        <c:axPos val="t"/>
        <c:numFmt formatCode="0%" sourceLinked="1"/>
        <c:majorTickMark val="out"/>
        <c:minorTickMark val="none"/>
        <c:tickLblPos val="nextTo"/>
        <c:crossAx val="773221328"/>
        <c:crosses val="autoZero"/>
        <c:crossBetween val="between"/>
      </c:valAx>
      <c:spPr>
        <a:noFill/>
        <a:ln>
          <a:noFill/>
        </a:ln>
        <a:effectLst/>
      </c:spPr>
    </c:plotArea>
    <c:legend>
      <c:legendPos val="b"/>
      <c:layout>
        <c:manualLayout>
          <c:xMode val="edge"/>
          <c:yMode val="edge"/>
          <c:x val="0.12140991304658347"/>
          <c:y val="0.89876306483142054"/>
          <c:w val="0.75538761459165427"/>
          <c:h val="6.057406590353580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098061307779999"/>
          <c:y val="2.0668439136173482E-2"/>
          <c:w val="0.35925962231566927"/>
          <c:h val="0.95158188323878234"/>
        </c:manualLayout>
      </c:layout>
      <c:barChart>
        <c:barDir val="bar"/>
        <c:grouping val="clustered"/>
        <c:varyColors val="0"/>
        <c:ser>
          <c:idx val="0"/>
          <c:order val="0"/>
          <c:tx>
            <c:strRef>
              <c:f>Sheet1!$B$1</c:f>
              <c:strCache>
                <c:ptCount val="1"/>
                <c:pt idx="0">
                  <c:v>Series 1</c:v>
                </c:pt>
              </c:strCache>
            </c:strRef>
          </c:tx>
          <c:spPr>
            <a:solidFill>
              <a:srgbClr val="69CEBB"/>
            </a:solidFill>
            <a:ln>
              <a:noFill/>
            </a:ln>
            <a:effectLst/>
          </c:spPr>
          <c:invertIfNegative val="0"/>
          <c:dPt>
            <c:idx val="1"/>
            <c:invertIfNegative val="0"/>
            <c:bubble3D val="0"/>
            <c:spPr>
              <a:solidFill>
                <a:srgbClr val="69CEBB"/>
              </a:solidFill>
              <a:ln>
                <a:noFill/>
              </a:ln>
              <a:effectLst/>
            </c:spPr>
            <c:extLst>
              <c:ext xmlns:c16="http://schemas.microsoft.com/office/drawing/2014/chart" uri="{C3380CC4-5D6E-409C-BE32-E72D297353CC}">
                <c16:uniqueId val="{00000005-6928-47CD-AEEC-EB0EF1CFFD3E}"/>
              </c:ext>
            </c:extLst>
          </c:dPt>
          <c:dPt>
            <c:idx val="2"/>
            <c:invertIfNegative val="0"/>
            <c:bubble3D val="0"/>
            <c:spPr>
              <a:solidFill>
                <a:srgbClr val="69CEBB"/>
              </a:solidFill>
              <a:ln>
                <a:noFill/>
              </a:ln>
              <a:effectLst/>
            </c:spPr>
            <c:extLst>
              <c:ext xmlns:c16="http://schemas.microsoft.com/office/drawing/2014/chart" uri="{C3380CC4-5D6E-409C-BE32-E72D297353CC}">
                <c16:uniqueId val="{00000004-6928-47CD-AEEC-EB0EF1CFFD3E}"/>
              </c:ext>
            </c:extLst>
          </c:dPt>
          <c:dPt>
            <c:idx val="6"/>
            <c:invertIfNegative val="0"/>
            <c:bubble3D val="0"/>
            <c:spPr>
              <a:solidFill>
                <a:srgbClr val="69CEBB"/>
              </a:solidFill>
              <a:ln>
                <a:noFill/>
              </a:ln>
              <a:effectLst/>
            </c:spPr>
            <c:extLst>
              <c:ext xmlns:c16="http://schemas.microsoft.com/office/drawing/2014/chart" uri="{C3380CC4-5D6E-409C-BE32-E72D297353CC}">
                <c16:uniqueId val="{00000005-74B4-4110-BC9F-2C89E1B48B47}"/>
              </c:ext>
            </c:extLst>
          </c:dPt>
          <c:dPt>
            <c:idx val="9"/>
            <c:invertIfNegative val="0"/>
            <c:bubble3D val="0"/>
            <c:spPr>
              <a:solidFill>
                <a:srgbClr val="69CEBB"/>
              </a:solidFill>
              <a:ln>
                <a:noFill/>
              </a:ln>
              <a:effectLst/>
            </c:spPr>
            <c:extLst>
              <c:ext xmlns:c16="http://schemas.microsoft.com/office/drawing/2014/chart" uri="{C3380CC4-5D6E-409C-BE32-E72D297353CC}">
                <c16:uniqueId val="{00000007-74B4-4110-BC9F-2C89E1B48B47}"/>
              </c:ext>
            </c:extLst>
          </c:dPt>
          <c:dPt>
            <c:idx val="10"/>
            <c:invertIfNegative val="0"/>
            <c:bubble3D val="0"/>
            <c:spPr>
              <a:solidFill>
                <a:srgbClr val="69CEBB"/>
              </a:solidFill>
              <a:ln>
                <a:noFill/>
              </a:ln>
              <a:effectLst/>
            </c:spPr>
            <c:extLst>
              <c:ext xmlns:c16="http://schemas.microsoft.com/office/drawing/2014/chart" uri="{C3380CC4-5D6E-409C-BE32-E72D297353CC}">
                <c16:uniqueId val="{00000009-74B4-4110-BC9F-2C89E1B48B47}"/>
              </c:ext>
            </c:extLst>
          </c:dPt>
          <c:dPt>
            <c:idx val="11"/>
            <c:invertIfNegative val="0"/>
            <c:bubble3D val="0"/>
            <c:spPr>
              <a:solidFill>
                <a:srgbClr val="69CEBB"/>
              </a:solidFill>
              <a:ln>
                <a:noFill/>
              </a:ln>
              <a:effectLst/>
            </c:spPr>
            <c:extLst>
              <c:ext xmlns:c16="http://schemas.microsoft.com/office/drawing/2014/chart" uri="{C3380CC4-5D6E-409C-BE32-E72D297353CC}">
                <c16:uniqueId val="{0000000B-74B4-4110-BC9F-2C89E1B48B47}"/>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Learned inappropriate words</c:v>
                </c:pt>
                <c:pt idx="1">
                  <c:v>Shown differences in sleep behaviour </c:v>
                </c:pt>
                <c:pt idx="2">
                  <c:v>Copied aggressive behaviour</c:v>
                </c:pt>
                <c:pt idx="3">
                  <c:v>Engaged in behaviour inappropriate to their age group</c:v>
                </c:pt>
                <c:pt idx="4">
                  <c:v>Negatively changed their attitude towards, or treatment of, others</c:v>
                </c:pt>
                <c:pt idx="5">
                  <c:v>Become withdrawn or seriously upset </c:v>
                </c:pt>
              </c:strCache>
            </c:strRef>
          </c:cat>
          <c:val>
            <c:numRef>
              <c:f>Sheet1!$B$2:$B$7</c:f>
              <c:numCache>
                <c:formatCode>0%</c:formatCode>
                <c:ptCount val="6"/>
                <c:pt idx="0">
                  <c:v>0.32</c:v>
                </c:pt>
                <c:pt idx="1">
                  <c:v>0.2</c:v>
                </c:pt>
                <c:pt idx="2">
                  <c:v>0.19</c:v>
                </c:pt>
                <c:pt idx="3">
                  <c:v>0.15</c:v>
                </c:pt>
                <c:pt idx="4">
                  <c:v>0.11</c:v>
                </c:pt>
                <c:pt idx="5">
                  <c:v>0.1</c:v>
                </c:pt>
              </c:numCache>
            </c:numRef>
          </c:val>
          <c:extLst>
            <c:ext xmlns:c16="http://schemas.microsoft.com/office/drawing/2014/chart" uri="{C3380CC4-5D6E-409C-BE32-E72D297353CC}">
              <c16:uniqueId val="{00000000-6928-47CD-AEEC-EB0EF1CFFD3E}"/>
            </c:ext>
          </c:extLst>
        </c:ser>
        <c:dLbls>
          <c:showLegendKey val="0"/>
          <c:showVal val="0"/>
          <c:showCatName val="0"/>
          <c:showSerName val="0"/>
          <c:showPercent val="0"/>
          <c:showBubbleSize val="0"/>
        </c:dLbls>
        <c:gapWidth val="182"/>
        <c:axId val="843927823"/>
        <c:axId val="843907071"/>
      </c:barChart>
      <c:catAx>
        <c:axId val="843927823"/>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843907071"/>
        <c:crosses val="autoZero"/>
        <c:auto val="1"/>
        <c:lblAlgn val="ctr"/>
        <c:lblOffset val="100"/>
        <c:noMultiLvlLbl val="0"/>
      </c:catAx>
      <c:valAx>
        <c:axId val="843907071"/>
        <c:scaling>
          <c:orientation val="minMax"/>
        </c:scaling>
        <c:delete val="1"/>
        <c:axPos val="t"/>
        <c:numFmt formatCode="0%" sourceLinked="1"/>
        <c:majorTickMark val="none"/>
        <c:minorTickMark val="none"/>
        <c:tickLblPos val="nextTo"/>
        <c:crossAx val="843927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41584645669291"/>
          <c:y val="3.8430424792364755E-2"/>
          <c:w val="0.79583910681605996"/>
          <c:h val="0.78073980080734151"/>
        </c:manualLayout>
      </c:layout>
      <c:doughnutChart>
        <c:varyColors val="1"/>
        <c:ser>
          <c:idx val="0"/>
          <c:order val="0"/>
          <c:tx>
            <c:strRef>
              <c:f>Sheet1!$B$1</c:f>
              <c:strCache>
                <c:ptCount val="1"/>
                <c:pt idx="0">
                  <c:v>Series 1</c:v>
                </c:pt>
              </c:strCache>
            </c:strRef>
          </c:tx>
          <c:spPr>
            <a:solidFill>
              <a:schemeClr val="bg1">
                <a:lumMod val="65000"/>
              </a:schemeClr>
            </a:solidFill>
          </c:spPr>
          <c:dPt>
            <c:idx val="0"/>
            <c:bubble3D val="0"/>
            <c:spPr>
              <a:solidFill>
                <a:srgbClr val="0DB091"/>
              </a:solidFill>
              <a:ln>
                <a:noFill/>
              </a:ln>
              <a:effectLst/>
            </c:spPr>
            <c:extLst>
              <c:ext xmlns:c16="http://schemas.microsoft.com/office/drawing/2014/chart" uri="{C3380CC4-5D6E-409C-BE32-E72D297353CC}">
                <c16:uniqueId val="{00000001-10E8-4A29-BC3B-3CA7FB88271D}"/>
              </c:ext>
            </c:extLst>
          </c:dPt>
          <c:dPt>
            <c:idx val="1"/>
            <c:bubble3D val="0"/>
            <c:spPr>
              <a:solidFill>
                <a:srgbClr val="A6A6A6"/>
              </a:solidFill>
              <a:ln>
                <a:noFill/>
              </a:ln>
              <a:effectLst/>
            </c:spPr>
            <c:extLst>
              <c:ext xmlns:c16="http://schemas.microsoft.com/office/drawing/2014/chart" uri="{C3380CC4-5D6E-409C-BE32-E72D297353CC}">
                <c16:uniqueId val="{00000003-10E8-4A29-BC3B-3CA7FB88271D}"/>
              </c:ext>
            </c:extLst>
          </c:dPt>
          <c:dPt>
            <c:idx val="2"/>
            <c:bubble3D val="0"/>
            <c:spPr>
              <a:solidFill>
                <a:schemeClr val="bg1">
                  <a:lumMod val="65000"/>
                </a:schemeClr>
              </a:solidFill>
              <a:ln>
                <a:noFill/>
              </a:ln>
              <a:effectLst/>
            </c:spPr>
            <c:extLst>
              <c:ext xmlns:c16="http://schemas.microsoft.com/office/drawing/2014/chart" uri="{C3380CC4-5D6E-409C-BE32-E72D297353CC}">
                <c16:uniqueId val="{00000005-10E8-4A29-BC3B-3CA7FB88271D}"/>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10E8-4A29-BC3B-3CA7FB88271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Know watershed is 8.30pm</c:v>
                </c:pt>
                <c:pt idx="1">
                  <c:v>Don't know when watershed is</c:v>
                </c:pt>
              </c:strCache>
            </c:strRef>
          </c:cat>
          <c:val>
            <c:numRef>
              <c:f>Sheet1!$B$2:$B$3</c:f>
              <c:numCache>
                <c:formatCode>General</c:formatCode>
                <c:ptCount val="2"/>
              </c:numCache>
            </c:numRef>
          </c:val>
          <c:extLst>
            <c:ext xmlns:c16="http://schemas.microsoft.com/office/drawing/2014/chart" uri="{C3380CC4-5D6E-409C-BE32-E72D297353CC}">
              <c16:uniqueId val="{00000006-10E8-4A29-BC3B-3CA7FB88271D}"/>
            </c:ext>
          </c:extLst>
        </c:ser>
        <c:dLbls>
          <c:showLegendKey val="0"/>
          <c:showVal val="0"/>
          <c:showCatName val="0"/>
          <c:showSerName val="0"/>
          <c:showPercent val="0"/>
          <c:showBubbleSize val="0"/>
          <c:showLeaderLines val="1"/>
        </c:dLbls>
        <c:firstSliceAng val="0"/>
        <c:holeSize val="64"/>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41584645669291"/>
          <c:y val="3.8430424792364755E-2"/>
          <c:w val="0.79583910681605996"/>
          <c:h val="0.78073980080734151"/>
        </c:manualLayout>
      </c:layout>
      <c:doughnutChart>
        <c:varyColors val="1"/>
        <c:ser>
          <c:idx val="0"/>
          <c:order val="0"/>
          <c:tx>
            <c:strRef>
              <c:f>Sheet1!$B$1</c:f>
              <c:strCache>
                <c:ptCount val="1"/>
                <c:pt idx="0">
                  <c:v>Series 1</c:v>
                </c:pt>
              </c:strCache>
            </c:strRef>
          </c:tx>
          <c:spPr>
            <a:solidFill>
              <a:schemeClr val="bg1">
                <a:lumMod val="65000"/>
              </a:schemeClr>
            </a:solidFill>
          </c:spPr>
          <c:dPt>
            <c:idx val="0"/>
            <c:bubble3D val="0"/>
            <c:spPr>
              <a:solidFill>
                <a:schemeClr val="accent1"/>
              </a:solidFill>
              <a:ln>
                <a:noFill/>
              </a:ln>
              <a:effectLst/>
            </c:spPr>
            <c:extLst>
              <c:ext xmlns:c16="http://schemas.microsoft.com/office/drawing/2014/chart" uri="{C3380CC4-5D6E-409C-BE32-E72D297353CC}">
                <c16:uniqueId val="{00000001-FB7B-47D5-A3A2-2F779BFD7112}"/>
              </c:ext>
            </c:extLst>
          </c:dPt>
          <c:dPt>
            <c:idx val="1"/>
            <c:bubble3D val="0"/>
            <c:spPr>
              <a:solidFill>
                <a:schemeClr val="bg1">
                  <a:lumMod val="75000"/>
                </a:schemeClr>
              </a:solidFill>
              <a:ln>
                <a:noFill/>
              </a:ln>
              <a:effectLst/>
            </c:spPr>
            <c:extLst>
              <c:ext xmlns:c16="http://schemas.microsoft.com/office/drawing/2014/chart" uri="{C3380CC4-5D6E-409C-BE32-E72D297353CC}">
                <c16:uniqueId val="{00000003-FB7B-47D5-A3A2-2F779BFD7112}"/>
              </c:ext>
            </c:extLst>
          </c:dPt>
          <c:dPt>
            <c:idx val="2"/>
            <c:bubble3D val="0"/>
            <c:spPr>
              <a:solidFill>
                <a:schemeClr val="bg1">
                  <a:lumMod val="65000"/>
                </a:schemeClr>
              </a:solidFill>
              <a:ln>
                <a:noFill/>
              </a:ln>
              <a:effectLst/>
            </c:spPr>
            <c:extLst>
              <c:ext xmlns:c16="http://schemas.microsoft.com/office/drawing/2014/chart" uri="{C3380CC4-5D6E-409C-BE32-E72D297353CC}">
                <c16:uniqueId val="{00000005-FB7B-47D5-A3A2-2F779BFD7112}"/>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FB7B-47D5-A3A2-2F779BFD7112}"/>
                </c:ext>
              </c:extLst>
            </c:dLbl>
            <c:dLbl>
              <c:idx val="2"/>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FB7B-47D5-A3A2-2F779BFD7112}"/>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1"/>
                <c:pt idx="0">
                  <c:v>Category 1</c:v>
                </c:pt>
              </c:strCache>
            </c:strRef>
          </c:cat>
          <c:val>
            <c:numRef>
              <c:f>Sheet1!$B$2:$B$3</c:f>
              <c:numCache>
                <c:formatCode>0%</c:formatCode>
                <c:ptCount val="2"/>
                <c:pt idx="0">
                  <c:v>0.26</c:v>
                </c:pt>
                <c:pt idx="1">
                  <c:v>0.74</c:v>
                </c:pt>
              </c:numCache>
            </c:numRef>
          </c:val>
          <c:extLst>
            <c:ext xmlns:c16="http://schemas.microsoft.com/office/drawing/2014/chart" uri="{C3380CC4-5D6E-409C-BE32-E72D297353CC}">
              <c16:uniqueId val="{00000000-43F8-4F5B-87F7-984369EB17C6}"/>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41584645669291"/>
          <c:y val="3.8430424792364755E-2"/>
          <c:w val="0.79583910681605996"/>
          <c:h val="0.78073980080734151"/>
        </c:manualLayout>
      </c:layout>
      <c:doughnutChart>
        <c:varyColors val="1"/>
        <c:ser>
          <c:idx val="0"/>
          <c:order val="0"/>
          <c:tx>
            <c:strRef>
              <c:f>Sheet1!$B$1</c:f>
              <c:strCache>
                <c:ptCount val="1"/>
                <c:pt idx="0">
                  <c:v>Series 1</c:v>
                </c:pt>
              </c:strCache>
            </c:strRef>
          </c:tx>
          <c:spPr>
            <a:solidFill>
              <a:schemeClr val="bg1">
                <a:lumMod val="65000"/>
              </a:schemeClr>
            </a:solidFill>
          </c:spPr>
          <c:dPt>
            <c:idx val="0"/>
            <c:bubble3D val="0"/>
            <c:spPr>
              <a:solidFill>
                <a:schemeClr val="accent1"/>
              </a:solidFill>
              <a:ln>
                <a:noFill/>
              </a:ln>
              <a:effectLst/>
            </c:spPr>
            <c:extLst>
              <c:ext xmlns:c16="http://schemas.microsoft.com/office/drawing/2014/chart" uri="{C3380CC4-5D6E-409C-BE32-E72D297353CC}">
                <c16:uniqueId val="{00000001-FB7B-47D5-A3A2-2F779BFD7112}"/>
              </c:ext>
            </c:extLst>
          </c:dPt>
          <c:dPt>
            <c:idx val="1"/>
            <c:bubble3D val="0"/>
            <c:spPr>
              <a:solidFill>
                <a:schemeClr val="bg1">
                  <a:lumMod val="75000"/>
                </a:schemeClr>
              </a:solidFill>
              <a:ln>
                <a:noFill/>
              </a:ln>
              <a:effectLst/>
            </c:spPr>
            <c:extLst>
              <c:ext xmlns:c16="http://schemas.microsoft.com/office/drawing/2014/chart" uri="{C3380CC4-5D6E-409C-BE32-E72D297353CC}">
                <c16:uniqueId val="{00000003-FB7B-47D5-A3A2-2F779BFD7112}"/>
              </c:ext>
            </c:extLst>
          </c:dPt>
          <c:dPt>
            <c:idx val="2"/>
            <c:bubble3D val="0"/>
            <c:spPr>
              <a:solidFill>
                <a:schemeClr val="bg1">
                  <a:lumMod val="65000"/>
                </a:schemeClr>
              </a:solidFill>
              <a:ln>
                <a:noFill/>
              </a:ln>
              <a:effectLst/>
            </c:spPr>
            <c:extLst>
              <c:ext xmlns:c16="http://schemas.microsoft.com/office/drawing/2014/chart" uri="{C3380CC4-5D6E-409C-BE32-E72D297353CC}">
                <c16:uniqueId val="{00000005-FB7B-47D5-A3A2-2F779BFD7112}"/>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FB7B-47D5-A3A2-2F779BFD7112}"/>
                </c:ext>
              </c:extLst>
            </c:dLbl>
            <c:dLbl>
              <c:idx val="2"/>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FB7B-47D5-A3A2-2F779BFD7112}"/>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1"/>
                <c:pt idx="0">
                  <c:v>Category 1</c:v>
                </c:pt>
              </c:strCache>
            </c:strRef>
          </c:cat>
          <c:val>
            <c:numRef>
              <c:f>Sheet1!$B$2:$B$3</c:f>
              <c:numCache>
                <c:formatCode>0%</c:formatCode>
                <c:ptCount val="2"/>
                <c:pt idx="0">
                  <c:v>0.43</c:v>
                </c:pt>
                <c:pt idx="1">
                  <c:v>0.56999999999999995</c:v>
                </c:pt>
              </c:numCache>
            </c:numRef>
          </c:val>
          <c:extLst>
            <c:ext xmlns:c16="http://schemas.microsoft.com/office/drawing/2014/chart" uri="{C3380CC4-5D6E-409C-BE32-E72D297353CC}">
              <c16:uniqueId val="{00000000-43F8-4F5B-87F7-984369EB17C6}"/>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41584645669291"/>
          <c:y val="3.8430424792364755E-2"/>
          <c:w val="0.79583910681605996"/>
          <c:h val="0.78073980080734151"/>
        </c:manualLayout>
      </c:layout>
      <c:doughnutChart>
        <c:varyColors val="1"/>
        <c:ser>
          <c:idx val="0"/>
          <c:order val="0"/>
          <c:tx>
            <c:strRef>
              <c:f>Sheet1!$B$1</c:f>
              <c:strCache>
                <c:ptCount val="1"/>
                <c:pt idx="0">
                  <c:v>Series 1</c:v>
                </c:pt>
              </c:strCache>
            </c:strRef>
          </c:tx>
          <c:spPr>
            <a:solidFill>
              <a:schemeClr val="bg1">
                <a:lumMod val="65000"/>
              </a:schemeClr>
            </a:solidFill>
          </c:spPr>
          <c:dPt>
            <c:idx val="0"/>
            <c:bubble3D val="0"/>
            <c:spPr>
              <a:solidFill>
                <a:schemeClr val="accent1"/>
              </a:solidFill>
              <a:ln>
                <a:noFill/>
              </a:ln>
              <a:effectLst/>
            </c:spPr>
            <c:extLst>
              <c:ext xmlns:c16="http://schemas.microsoft.com/office/drawing/2014/chart" uri="{C3380CC4-5D6E-409C-BE32-E72D297353CC}">
                <c16:uniqueId val="{00000001-FB7B-47D5-A3A2-2F779BFD7112}"/>
              </c:ext>
            </c:extLst>
          </c:dPt>
          <c:dPt>
            <c:idx val="1"/>
            <c:bubble3D val="0"/>
            <c:spPr>
              <a:solidFill>
                <a:schemeClr val="bg1">
                  <a:lumMod val="75000"/>
                </a:schemeClr>
              </a:solidFill>
              <a:ln>
                <a:noFill/>
              </a:ln>
              <a:effectLst/>
            </c:spPr>
            <c:extLst>
              <c:ext xmlns:c16="http://schemas.microsoft.com/office/drawing/2014/chart" uri="{C3380CC4-5D6E-409C-BE32-E72D297353CC}">
                <c16:uniqueId val="{00000003-FB7B-47D5-A3A2-2F779BFD7112}"/>
              </c:ext>
            </c:extLst>
          </c:dPt>
          <c:dPt>
            <c:idx val="2"/>
            <c:bubble3D val="0"/>
            <c:spPr>
              <a:solidFill>
                <a:schemeClr val="bg1">
                  <a:lumMod val="65000"/>
                </a:schemeClr>
              </a:solidFill>
              <a:ln>
                <a:noFill/>
              </a:ln>
              <a:effectLst/>
            </c:spPr>
            <c:extLst>
              <c:ext xmlns:c16="http://schemas.microsoft.com/office/drawing/2014/chart" uri="{C3380CC4-5D6E-409C-BE32-E72D297353CC}">
                <c16:uniqueId val="{00000005-FB7B-47D5-A3A2-2F779BFD7112}"/>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FB7B-47D5-A3A2-2F779BFD7112}"/>
                </c:ext>
              </c:extLst>
            </c:dLbl>
            <c:dLbl>
              <c:idx val="2"/>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FB7B-47D5-A3A2-2F779BFD7112}"/>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1"/>
                <c:pt idx="0">
                  <c:v>Category 1</c:v>
                </c:pt>
              </c:strCache>
            </c:strRef>
          </c:cat>
          <c:val>
            <c:numRef>
              <c:f>Sheet1!$B$2:$B$3</c:f>
              <c:numCache>
                <c:formatCode>0%</c:formatCode>
                <c:ptCount val="2"/>
                <c:pt idx="0">
                  <c:v>0.46</c:v>
                </c:pt>
                <c:pt idx="1">
                  <c:v>0.54</c:v>
                </c:pt>
              </c:numCache>
            </c:numRef>
          </c:val>
          <c:extLst>
            <c:ext xmlns:c16="http://schemas.microsoft.com/office/drawing/2014/chart" uri="{C3380CC4-5D6E-409C-BE32-E72D297353CC}">
              <c16:uniqueId val="{00000000-43F8-4F5B-87F7-984369EB17C6}"/>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7.0728394455627008E-2"/>
          <c:w val="0.91114160177491621"/>
          <c:h val="0.75918216943371797"/>
        </c:manualLayout>
      </c:layout>
      <c:barChart>
        <c:barDir val="bar"/>
        <c:grouping val="percentStacked"/>
        <c:varyColors val="0"/>
        <c:ser>
          <c:idx val="0"/>
          <c:order val="0"/>
          <c:tx>
            <c:strRef>
              <c:f>Sheet1!$B$1</c:f>
              <c:strCache>
                <c:ptCount val="1"/>
                <c:pt idx="0">
                  <c:v>Frequently</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2014</c:v>
                </c:pt>
                <c:pt idx="2">
                  <c:v>2007</c:v>
                </c:pt>
              </c:numCache>
            </c:numRef>
          </c:cat>
          <c:val>
            <c:numRef>
              <c:f>Sheet1!$B$2:$B$4</c:f>
              <c:numCache>
                <c:formatCode>0%</c:formatCode>
                <c:ptCount val="3"/>
                <c:pt idx="0">
                  <c:v>0.42</c:v>
                </c:pt>
                <c:pt idx="1">
                  <c:v>0.5</c:v>
                </c:pt>
                <c:pt idx="2">
                  <c:v>0.45</c:v>
                </c:pt>
              </c:numCache>
            </c:numRef>
          </c:val>
          <c:extLst>
            <c:ext xmlns:c16="http://schemas.microsoft.com/office/drawing/2014/chart" uri="{C3380CC4-5D6E-409C-BE32-E72D297353CC}">
              <c16:uniqueId val="{00000000-5F4B-48E2-A517-486CB24D7498}"/>
            </c:ext>
          </c:extLst>
        </c:ser>
        <c:ser>
          <c:idx val="1"/>
          <c:order val="1"/>
          <c:tx>
            <c:strRef>
              <c:f>Sheet1!$C$1</c:f>
              <c:strCache>
                <c:ptCount val="1"/>
                <c:pt idx="0">
                  <c:v>Sometimes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2014</c:v>
                </c:pt>
                <c:pt idx="2">
                  <c:v>2007</c:v>
                </c:pt>
              </c:numCache>
            </c:numRef>
          </c:cat>
          <c:val>
            <c:numRef>
              <c:f>Sheet1!$C$2:$C$4</c:f>
              <c:numCache>
                <c:formatCode>0%</c:formatCode>
                <c:ptCount val="3"/>
                <c:pt idx="0">
                  <c:v>0.3</c:v>
                </c:pt>
                <c:pt idx="1">
                  <c:v>0.28000000000000003</c:v>
                </c:pt>
                <c:pt idx="2">
                  <c:v>0.28000000000000003</c:v>
                </c:pt>
              </c:numCache>
            </c:numRef>
          </c:val>
          <c:extLst>
            <c:ext xmlns:c16="http://schemas.microsoft.com/office/drawing/2014/chart" uri="{C3380CC4-5D6E-409C-BE32-E72D297353CC}">
              <c16:uniqueId val="{00000001-5F4B-48E2-A517-486CB24D7498}"/>
            </c:ext>
          </c:extLst>
        </c:ser>
        <c:ser>
          <c:idx val="2"/>
          <c:order val="2"/>
          <c:tx>
            <c:strRef>
              <c:f>Sheet1!$D$1</c:f>
              <c:strCache>
                <c:ptCount val="1"/>
                <c:pt idx="0">
                  <c:v>Rarely</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2014</c:v>
                </c:pt>
                <c:pt idx="2">
                  <c:v>2007</c:v>
                </c:pt>
              </c:numCache>
            </c:numRef>
          </c:cat>
          <c:val>
            <c:numRef>
              <c:f>Sheet1!$D$2:$D$4</c:f>
              <c:numCache>
                <c:formatCode>0%</c:formatCode>
                <c:ptCount val="3"/>
                <c:pt idx="0">
                  <c:v>0.15</c:v>
                </c:pt>
                <c:pt idx="1">
                  <c:v>0.09</c:v>
                </c:pt>
                <c:pt idx="2">
                  <c:v>0.14000000000000001</c:v>
                </c:pt>
              </c:numCache>
            </c:numRef>
          </c:val>
          <c:extLst>
            <c:ext xmlns:c16="http://schemas.microsoft.com/office/drawing/2014/chart" uri="{C3380CC4-5D6E-409C-BE32-E72D297353CC}">
              <c16:uniqueId val="{00000002-5F4B-48E2-A517-486CB24D7498}"/>
            </c:ext>
          </c:extLst>
        </c:ser>
        <c:ser>
          <c:idx val="3"/>
          <c:order val="3"/>
          <c:tx>
            <c:strRef>
              <c:f>Sheet1!$E$1</c:f>
              <c:strCache>
                <c:ptCount val="1"/>
                <c:pt idx="0">
                  <c:v>Never</c:v>
                </c:pt>
              </c:strCache>
            </c:strRef>
          </c:tx>
          <c:spPr>
            <a:solidFill>
              <a:srgbClr val="E28D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2014</c:v>
                </c:pt>
                <c:pt idx="2">
                  <c:v>2007</c:v>
                </c:pt>
              </c:numCache>
            </c:numRef>
          </c:cat>
          <c:val>
            <c:numRef>
              <c:f>Sheet1!$E$2:$E$4</c:f>
              <c:numCache>
                <c:formatCode>0%</c:formatCode>
                <c:ptCount val="3"/>
                <c:pt idx="0">
                  <c:v>0.1</c:v>
                </c:pt>
                <c:pt idx="1">
                  <c:v>0.12</c:v>
                </c:pt>
                <c:pt idx="2">
                  <c:v>0.12</c:v>
                </c:pt>
              </c:numCache>
            </c:numRef>
          </c:val>
          <c:extLst>
            <c:ext xmlns:c16="http://schemas.microsoft.com/office/drawing/2014/chart" uri="{C3380CC4-5D6E-409C-BE32-E72D297353CC}">
              <c16:uniqueId val="{00000003-5F4B-48E2-A517-486CB24D7498}"/>
            </c:ext>
          </c:extLst>
        </c:ser>
        <c:ser>
          <c:idx val="5"/>
          <c:order val="4"/>
          <c:tx>
            <c:strRef>
              <c:f>Sheet1!$F$1</c:f>
              <c:strCache>
                <c:ptCount val="1"/>
                <c:pt idx="0">
                  <c:v>Don’t know</c:v>
                </c:pt>
              </c:strCache>
            </c:strRef>
          </c:tx>
          <c:spPr>
            <a:solidFill>
              <a:schemeClr val="bg1">
                <a:lumMod val="75000"/>
              </a:schemeClr>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1-9CAF-4AF1-A189-E871824C7606}"/>
              </c:ext>
            </c:extLst>
          </c:dPt>
          <c:dLbls>
            <c:dLbl>
              <c:idx val="0"/>
              <c:layout>
                <c:manualLayout>
                  <c:x val="3.2044198895027465E-2"/>
                  <c:y val="2.8215064251807465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CAF-4AF1-A189-E871824C7606}"/>
                </c:ext>
              </c:extLst>
            </c:dLbl>
            <c:dLbl>
              <c:idx val="1"/>
              <c:layout>
                <c:manualLayout>
                  <c:x val="1.767955801104972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CE8-4503-ADE2-5AF2B140E92E}"/>
                </c:ext>
              </c:extLst>
            </c:dLbl>
            <c:dLbl>
              <c:idx val="2"/>
              <c:delete val="1"/>
              <c:extLst>
                <c:ext xmlns:c15="http://schemas.microsoft.com/office/drawing/2012/chart" uri="{CE6537A1-D6FC-4f65-9D91-7224C49458BB}"/>
                <c:ext xmlns:c16="http://schemas.microsoft.com/office/drawing/2014/chart" uri="{C3380CC4-5D6E-409C-BE32-E72D297353CC}">
                  <c16:uniqueId val="{00000001-D6F0-45D6-AD6F-F0084CD160B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Sheet1!$A$2:$A$4</c:f>
              <c:numCache>
                <c:formatCode>General</c:formatCode>
                <c:ptCount val="3"/>
                <c:pt idx="0">
                  <c:v>2020</c:v>
                </c:pt>
                <c:pt idx="1">
                  <c:v>2014</c:v>
                </c:pt>
                <c:pt idx="2">
                  <c:v>2007</c:v>
                </c:pt>
              </c:numCache>
            </c:numRef>
          </c:cat>
          <c:val>
            <c:numRef>
              <c:f>Sheet1!$F$2:$F$4</c:f>
              <c:numCache>
                <c:formatCode>0%</c:formatCode>
                <c:ptCount val="3"/>
                <c:pt idx="0">
                  <c:v>0.03</c:v>
                </c:pt>
                <c:pt idx="1">
                  <c:v>0.01</c:v>
                </c:pt>
                <c:pt idx="2">
                  <c:v>0</c:v>
                </c:pt>
              </c:numCache>
            </c:numRef>
          </c:val>
          <c:extLst>
            <c:ext xmlns:c16="http://schemas.microsoft.com/office/drawing/2014/chart" uri="{C3380CC4-5D6E-409C-BE32-E72D297353CC}">
              <c16:uniqueId val="{00000000-D6F0-45D6-AD6F-F0084CD160B0}"/>
            </c:ext>
          </c:extLst>
        </c:ser>
        <c:dLbls>
          <c:showLegendKey val="0"/>
          <c:showVal val="0"/>
          <c:showCatName val="0"/>
          <c:showSerName val="0"/>
          <c:showPercent val="0"/>
          <c:showBubbleSize val="0"/>
        </c:dLbls>
        <c:gapWidth val="150"/>
        <c:overlap val="100"/>
        <c:axId val="773221328"/>
        <c:axId val="773225264"/>
      </c:barChart>
      <c:catAx>
        <c:axId val="77322132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lumOff val="50000"/>
                  </a:schemeClr>
                </a:solidFill>
                <a:latin typeface="+mn-lt"/>
                <a:ea typeface="+mn-ea"/>
                <a:cs typeface="+mn-cs"/>
              </a:defRPr>
            </a:pPr>
            <a:endParaRPr lang="en-US"/>
          </a:p>
        </c:txPr>
        <c:crossAx val="773225264"/>
        <c:crosses val="autoZero"/>
        <c:auto val="1"/>
        <c:lblAlgn val="ctr"/>
        <c:lblOffset val="100"/>
        <c:noMultiLvlLbl val="0"/>
      </c:catAx>
      <c:valAx>
        <c:axId val="773225264"/>
        <c:scaling>
          <c:orientation val="minMax"/>
        </c:scaling>
        <c:delete val="1"/>
        <c:axPos val="t"/>
        <c:numFmt formatCode="0%" sourceLinked="1"/>
        <c:majorTickMark val="out"/>
        <c:minorTickMark val="none"/>
        <c:tickLblPos val="nextTo"/>
        <c:crossAx val="773221328"/>
        <c:crosses val="autoZero"/>
        <c:crossBetween val="between"/>
      </c:valAx>
      <c:spPr>
        <a:noFill/>
        <a:ln>
          <a:noFill/>
        </a:ln>
        <a:effectLst/>
      </c:spPr>
    </c:plotArea>
    <c:legend>
      <c:legendPos val="b"/>
      <c:layout>
        <c:manualLayout>
          <c:xMode val="edge"/>
          <c:yMode val="edge"/>
          <c:x val="0.12140990528357869"/>
          <c:y val="0.92758577530781483"/>
          <c:w val="0.75982689663792047"/>
          <c:h val="6.892996626042616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986443008616463E-2"/>
          <c:y val="2.9201611836999822E-2"/>
          <c:w val="0.96081348530364274"/>
          <c:h val="0.71910348752320896"/>
        </c:manualLayout>
      </c:layout>
      <c:lineChart>
        <c:grouping val="standard"/>
        <c:varyColors val="0"/>
        <c:ser>
          <c:idx val="0"/>
          <c:order val="0"/>
          <c:tx>
            <c:strRef>
              <c:f>Sheet1!$A$2</c:f>
              <c:strCache>
                <c:ptCount val="1"/>
                <c:pt idx="0">
                  <c:v>Watch Sky TV</c:v>
                </c:pt>
              </c:strCache>
            </c:strRef>
          </c:tx>
          <c:spPr>
            <a:ln w="28575" cap="rnd">
              <a:solidFill>
                <a:srgbClr val="0DB091"/>
              </a:solidFill>
              <a:round/>
            </a:ln>
            <a:effectLst/>
          </c:spPr>
          <c:marker>
            <c:symbol val="none"/>
          </c:marker>
          <c:dLbls>
            <c:dLbl>
              <c:idx val="4"/>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E5C-4C03-BC0D-1BE799CAAAD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Before 6am</c:v>
                </c:pt>
                <c:pt idx="1">
                  <c:v>6am to 9am</c:v>
                </c:pt>
                <c:pt idx="2">
                  <c:v>9am to 3pm</c:v>
                </c:pt>
                <c:pt idx="3">
                  <c:v>3pm to 6pm</c:v>
                </c:pt>
                <c:pt idx="4">
                  <c:v>6pm to 8.30pm</c:v>
                </c:pt>
                <c:pt idx="5">
                  <c:v>8.30pm to 10.30pm</c:v>
                </c:pt>
                <c:pt idx="6">
                  <c:v>After 10.30pm</c:v>
                </c:pt>
              </c:strCache>
            </c:strRef>
          </c:cat>
          <c:val>
            <c:numRef>
              <c:f>Sheet1!$B$2:$H$2</c:f>
              <c:numCache>
                <c:formatCode>0%</c:formatCode>
                <c:ptCount val="7"/>
                <c:pt idx="0">
                  <c:v>0.02</c:v>
                </c:pt>
                <c:pt idx="1">
                  <c:v>0.3</c:v>
                </c:pt>
                <c:pt idx="2">
                  <c:v>0.1</c:v>
                </c:pt>
                <c:pt idx="3">
                  <c:v>0.43</c:v>
                </c:pt>
                <c:pt idx="4">
                  <c:v>0.6</c:v>
                </c:pt>
                <c:pt idx="5">
                  <c:v>0.11</c:v>
                </c:pt>
                <c:pt idx="6">
                  <c:v>0.01</c:v>
                </c:pt>
              </c:numCache>
            </c:numRef>
          </c:val>
          <c:smooth val="0"/>
          <c:extLst>
            <c:ext xmlns:c16="http://schemas.microsoft.com/office/drawing/2014/chart" uri="{C3380CC4-5D6E-409C-BE32-E72D297353CC}">
              <c16:uniqueId val="{00000007-CE5C-4C03-BC0D-1BE799CAAAD4}"/>
            </c:ext>
          </c:extLst>
        </c:ser>
        <c:dLbls>
          <c:showLegendKey val="0"/>
          <c:showVal val="0"/>
          <c:showCatName val="0"/>
          <c:showSerName val="0"/>
          <c:showPercent val="0"/>
          <c:showBubbleSize val="0"/>
        </c:dLbls>
        <c:smooth val="0"/>
        <c:axId val="1380665360"/>
        <c:axId val="1380658144"/>
      </c:lineChart>
      <c:catAx>
        <c:axId val="1380665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80658144"/>
        <c:crosses val="autoZero"/>
        <c:auto val="1"/>
        <c:lblAlgn val="ctr"/>
        <c:lblOffset val="100"/>
        <c:noMultiLvlLbl val="0"/>
      </c:catAx>
      <c:valAx>
        <c:axId val="1380658144"/>
        <c:scaling>
          <c:orientation val="minMax"/>
          <c:max val="0.70000000000000007"/>
          <c:min val="0"/>
        </c:scaling>
        <c:delete val="1"/>
        <c:axPos val="l"/>
        <c:numFmt formatCode="0%" sourceLinked="1"/>
        <c:majorTickMark val="out"/>
        <c:minorTickMark val="none"/>
        <c:tickLblPos val="nextTo"/>
        <c:crossAx val="13806653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41584645669291"/>
          <c:y val="3.8430424792364755E-2"/>
          <c:w val="0.79583910681605996"/>
          <c:h val="0.78073980080734151"/>
        </c:manualLayout>
      </c:layout>
      <c:doughnutChart>
        <c:varyColors val="1"/>
        <c:ser>
          <c:idx val="0"/>
          <c:order val="0"/>
          <c:tx>
            <c:strRef>
              <c:f>Sheet1!$B$1</c:f>
              <c:strCache>
                <c:ptCount val="1"/>
                <c:pt idx="0">
                  <c:v>Series 1</c:v>
                </c:pt>
              </c:strCache>
            </c:strRef>
          </c:tx>
          <c:spPr>
            <a:solidFill>
              <a:schemeClr val="bg1">
                <a:lumMod val="65000"/>
              </a:schemeClr>
            </a:solidFill>
          </c:spPr>
          <c:dPt>
            <c:idx val="0"/>
            <c:bubble3D val="0"/>
            <c:spPr>
              <a:solidFill>
                <a:schemeClr val="accent1"/>
              </a:solidFill>
              <a:ln>
                <a:noFill/>
              </a:ln>
              <a:effectLst/>
            </c:spPr>
            <c:extLst>
              <c:ext xmlns:c16="http://schemas.microsoft.com/office/drawing/2014/chart" uri="{C3380CC4-5D6E-409C-BE32-E72D297353CC}">
                <c16:uniqueId val="{00000001-7EA2-4D22-AC67-DD3C0028510C}"/>
              </c:ext>
            </c:extLst>
          </c:dPt>
          <c:dPt>
            <c:idx val="1"/>
            <c:bubble3D val="0"/>
            <c:spPr>
              <a:solidFill>
                <a:schemeClr val="bg1">
                  <a:lumMod val="85000"/>
                </a:schemeClr>
              </a:solidFill>
              <a:ln>
                <a:noFill/>
              </a:ln>
              <a:effectLst/>
            </c:spPr>
            <c:extLst>
              <c:ext xmlns:c16="http://schemas.microsoft.com/office/drawing/2014/chart" uri="{C3380CC4-5D6E-409C-BE32-E72D297353CC}">
                <c16:uniqueId val="{00000003-7EA2-4D22-AC67-DD3C0028510C}"/>
              </c:ext>
            </c:extLst>
          </c:dPt>
          <c:dPt>
            <c:idx val="2"/>
            <c:bubble3D val="0"/>
            <c:spPr>
              <a:solidFill>
                <a:schemeClr val="bg1">
                  <a:lumMod val="65000"/>
                </a:schemeClr>
              </a:solidFill>
              <a:ln>
                <a:noFill/>
              </a:ln>
              <a:effectLst/>
            </c:spPr>
            <c:extLst>
              <c:ext xmlns:c16="http://schemas.microsoft.com/office/drawing/2014/chart" uri="{C3380CC4-5D6E-409C-BE32-E72D297353CC}">
                <c16:uniqueId val="{00000005-7EA2-4D22-AC67-DD3C0028510C}"/>
              </c:ext>
            </c:extLst>
          </c:dPt>
          <c:dLbls>
            <c:dLbl>
              <c:idx val="0"/>
              <c:delete val="1"/>
              <c:extLst>
                <c:ext xmlns:c15="http://schemas.microsoft.com/office/drawing/2012/chart" uri="{CE6537A1-D6FC-4f65-9D91-7224C49458BB}"/>
                <c:ext xmlns:c16="http://schemas.microsoft.com/office/drawing/2014/chart" uri="{C3380CC4-5D6E-409C-BE32-E72D297353CC}">
                  <c16:uniqueId val="{00000001-7EA2-4D22-AC67-DD3C0028510C}"/>
                </c:ext>
              </c:extLst>
            </c:dLbl>
            <c:dLbl>
              <c:idx val="1"/>
              <c:delete val="1"/>
              <c:extLst>
                <c:ext xmlns:c15="http://schemas.microsoft.com/office/drawing/2012/chart" uri="{CE6537A1-D6FC-4f65-9D91-7224C49458BB}"/>
                <c:ext xmlns:c16="http://schemas.microsoft.com/office/drawing/2014/chart" uri="{C3380CC4-5D6E-409C-BE32-E72D297353CC}">
                  <c16:uniqueId val="{00000003-7EA2-4D22-AC67-DD3C0028510C}"/>
                </c:ext>
              </c:extLst>
            </c:dLbl>
            <c:dLbl>
              <c:idx val="2"/>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7EA2-4D22-AC67-DD3C0028510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1"/>
                <c:pt idx="0">
                  <c:v>Category 1</c:v>
                </c:pt>
              </c:strCache>
            </c:strRef>
          </c:cat>
          <c:val>
            <c:numRef>
              <c:f>Sheet1!$B$2:$B$3</c:f>
              <c:numCache>
                <c:formatCode>0%</c:formatCode>
                <c:ptCount val="2"/>
                <c:pt idx="0">
                  <c:v>0.32</c:v>
                </c:pt>
                <c:pt idx="1">
                  <c:v>0.78</c:v>
                </c:pt>
              </c:numCache>
            </c:numRef>
          </c:val>
          <c:extLst>
            <c:ext xmlns:c16="http://schemas.microsoft.com/office/drawing/2014/chart" uri="{C3380CC4-5D6E-409C-BE32-E72D297353CC}">
              <c16:uniqueId val="{00000006-7EA2-4D22-AC67-DD3C0028510C}"/>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098061307779999"/>
          <c:y val="2.0668439136173482E-2"/>
          <c:w val="0.35925962231566927"/>
          <c:h val="0.95158188323878234"/>
        </c:manualLayout>
      </c:layout>
      <c:barChart>
        <c:barDir val="bar"/>
        <c:grouping val="clustered"/>
        <c:varyColors val="0"/>
        <c:ser>
          <c:idx val="0"/>
          <c:order val="0"/>
          <c:tx>
            <c:strRef>
              <c:f>Sheet1!$B$1</c:f>
              <c:strCache>
                <c:ptCount val="1"/>
                <c:pt idx="0">
                  <c:v>Series 1</c:v>
                </c:pt>
              </c:strCache>
            </c:strRef>
          </c:tx>
          <c:spPr>
            <a:solidFill>
              <a:srgbClr val="0DB091"/>
            </a:solidFill>
            <a:ln>
              <a:noFill/>
            </a:ln>
            <a:effectLst/>
          </c:spPr>
          <c:invertIfNegative val="0"/>
          <c:dPt>
            <c:idx val="1"/>
            <c:invertIfNegative val="0"/>
            <c:bubble3D val="0"/>
            <c:spPr>
              <a:solidFill>
                <a:srgbClr val="0DB091"/>
              </a:solidFill>
              <a:ln>
                <a:noFill/>
              </a:ln>
              <a:effectLst/>
            </c:spPr>
            <c:extLst>
              <c:ext xmlns:c16="http://schemas.microsoft.com/office/drawing/2014/chart" uri="{C3380CC4-5D6E-409C-BE32-E72D297353CC}">
                <c16:uniqueId val="{00000001-D858-49D6-95C4-4390BA6C6EC1}"/>
              </c:ext>
            </c:extLst>
          </c:dPt>
          <c:dPt>
            <c:idx val="2"/>
            <c:invertIfNegative val="0"/>
            <c:bubble3D val="0"/>
            <c:spPr>
              <a:solidFill>
                <a:srgbClr val="0DB091"/>
              </a:solidFill>
              <a:ln>
                <a:noFill/>
              </a:ln>
              <a:effectLst/>
            </c:spPr>
            <c:extLst>
              <c:ext xmlns:c16="http://schemas.microsoft.com/office/drawing/2014/chart" uri="{C3380CC4-5D6E-409C-BE32-E72D297353CC}">
                <c16:uniqueId val="{00000003-D858-49D6-95C4-4390BA6C6EC1}"/>
              </c:ext>
            </c:extLst>
          </c:dPt>
          <c:dPt>
            <c:idx val="6"/>
            <c:invertIfNegative val="0"/>
            <c:bubble3D val="0"/>
            <c:spPr>
              <a:solidFill>
                <a:srgbClr val="0DB091"/>
              </a:solidFill>
              <a:ln>
                <a:noFill/>
              </a:ln>
              <a:effectLst/>
            </c:spPr>
            <c:extLst>
              <c:ext xmlns:c16="http://schemas.microsoft.com/office/drawing/2014/chart" uri="{C3380CC4-5D6E-409C-BE32-E72D297353CC}">
                <c16:uniqueId val="{00000005-D858-49D6-95C4-4390BA6C6EC1}"/>
              </c:ext>
            </c:extLst>
          </c:dPt>
          <c:dPt>
            <c:idx val="10"/>
            <c:invertIfNegative val="0"/>
            <c:bubble3D val="0"/>
            <c:spPr>
              <a:solidFill>
                <a:srgbClr val="0DB091"/>
              </a:solidFill>
              <a:ln>
                <a:noFill/>
              </a:ln>
              <a:effectLst/>
            </c:spPr>
            <c:extLst>
              <c:ext xmlns:c16="http://schemas.microsoft.com/office/drawing/2014/chart" uri="{C3380CC4-5D6E-409C-BE32-E72D297353CC}">
                <c16:uniqueId val="{00000007-D858-49D6-95C4-4390BA6C6EC1}"/>
              </c:ext>
            </c:extLst>
          </c:dPt>
          <c:dPt>
            <c:idx val="11"/>
            <c:invertIfNegative val="0"/>
            <c:bubble3D val="0"/>
            <c:spPr>
              <a:solidFill>
                <a:srgbClr val="0DB091"/>
              </a:solidFill>
              <a:ln>
                <a:noFill/>
              </a:ln>
              <a:effectLst/>
            </c:spPr>
            <c:extLst>
              <c:ext xmlns:c16="http://schemas.microsoft.com/office/drawing/2014/chart" uri="{C3380CC4-5D6E-409C-BE32-E72D297353CC}">
                <c16:uniqueId val="{00000009-D858-49D6-95C4-4390BA6C6EC1}"/>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1">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Check online</c:v>
                </c:pt>
                <c:pt idx="1">
                  <c:v>TV Guides </c:v>
                </c:pt>
                <c:pt idx="2">
                  <c:v>Broadcasting Standards Authority</c:v>
                </c:pt>
                <c:pt idx="3">
                  <c:v>Common sense media</c:v>
                </c:pt>
                <c:pt idx="4">
                  <c:v>IMDB</c:v>
                </c:pt>
                <c:pt idx="5">
                  <c:v>Check the programme information / summary on the TV</c:v>
                </c:pt>
                <c:pt idx="6">
                  <c:v>TV / TVNZ Website</c:v>
                </c:pt>
                <c:pt idx="7">
                  <c:v>Reviews / online reviews</c:v>
                </c:pt>
              </c:strCache>
            </c:strRef>
          </c:cat>
          <c:val>
            <c:numRef>
              <c:f>Sheet1!$B$2:$B$9</c:f>
              <c:numCache>
                <c:formatCode>0%</c:formatCode>
                <c:ptCount val="8"/>
                <c:pt idx="0">
                  <c:v>0.39</c:v>
                </c:pt>
                <c:pt idx="1">
                  <c:v>0.22</c:v>
                </c:pt>
                <c:pt idx="2">
                  <c:v>7.0000000000000007E-2</c:v>
                </c:pt>
                <c:pt idx="3">
                  <c:v>0.06</c:v>
                </c:pt>
                <c:pt idx="4">
                  <c:v>0.06</c:v>
                </c:pt>
                <c:pt idx="5">
                  <c:v>0.06</c:v>
                </c:pt>
                <c:pt idx="6">
                  <c:v>0.05</c:v>
                </c:pt>
                <c:pt idx="7">
                  <c:v>0.04</c:v>
                </c:pt>
              </c:numCache>
            </c:numRef>
          </c:val>
          <c:extLst>
            <c:ext xmlns:c16="http://schemas.microsoft.com/office/drawing/2014/chart" uri="{C3380CC4-5D6E-409C-BE32-E72D297353CC}">
              <c16:uniqueId val="{0000000A-D858-49D6-95C4-4390BA6C6EC1}"/>
            </c:ext>
          </c:extLst>
        </c:ser>
        <c:dLbls>
          <c:showLegendKey val="0"/>
          <c:showVal val="0"/>
          <c:showCatName val="0"/>
          <c:showSerName val="0"/>
          <c:showPercent val="0"/>
          <c:showBubbleSize val="0"/>
        </c:dLbls>
        <c:gapWidth val="130"/>
        <c:axId val="843927823"/>
        <c:axId val="843907071"/>
      </c:barChart>
      <c:catAx>
        <c:axId val="843927823"/>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843907071"/>
        <c:crosses val="autoZero"/>
        <c:auto val="1"/>
        <c:lblAlgn val="ctr"/>
        <c:lblOffset val="100"/>
        <c:noMultiLvlLbl val="0"/>
      </c:catAx>
      <c:valAx>
        <c:axId val="843907071"/>
        <c:scaling>
          <c:orientation val="minMax"/>
        </c:scaling>
        <c:delete val="1"/>
        <c:axPos val="t"/>
        <c:numFmt formatCode="0%" sourceLinked="1"/>
        <c:majorTickMark val="none"/>
        <c:minorTickMark val="none"/>
        <c:tickLblPos val="nextTo"/>
        <c:crossAx val="843927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4720211544618924"/>
          <c:y val="7.5893212967024698E-2"/>
          <c:w val="0.35273180652904995"/>
          <c:h val="0.90343834789680177"/>
        </c:manualLayout>
      </c:layout>
      <c:barChart>
        <c:barDir val="bar"/>
        <c:grouping val="clustered"/>
        <c:varyColors val="0"/>
        <c:ser>
          <c:idx val="0"/>
          <c:order val="0"/>
          <c:tx>
            <c:strRef>
              <c:f>Sheet1!$B$1</c:f>
              <c:strCache>
                <c:ptCount val="1"/>
                <c:pt idx="0">
                  <c:v>Series 1</c:v>
                </c:pt>
              </c:strCache>
            </c:strRef>
          </c:tx>
          <c:spPr>
            <a:solidFill>
              <a:srgbClr val="69CEBB"/>
            </a:solidFill>
            <a:ln>
              <a:noFill/>
            </a:ln>
            <a:effectLst/>
          </c:spPr>
          <c:invertIfNegative val="0"/>
          <c:dPt>
            <c:idx val="0"/>
            <c:invertIfNegative val="0"/>
            <c:bubble3D val="0"/>
            <c:spPr>
              <a:solidFill>
                <a:srgbClr val="69CEBB"/>
              </a:solidFill>
              <a:ln>
                <a:noFill/>
              </a:ln>
              <a:effectLst/>
            </c:spPr>
            <c:extLst>
              <c:ext xmlns:c16="http://schemas.microsoft.com/office/drawing/2014/chart" uri="{C3380CC4-5D6E-409C-BE32-E72D297353CC}">
                <c16:uniqueId val="{00000006-6928-47CD-AEEC-EB0EF1CFFD3E}"/>
              </c:ext>
            </c:extLst>
          </c:dPt>
          <c:dPt>
            <c:idx val="1"/>
            <c:invertIfNegative val="0"/>
            <c:bubble3D val="0"/>
            <c:spPr>
              <a:solidFill>
                <a:srgbClr val="69CEBB"/>
              </a:solidFill>
              <a:ln>
                <a:noFill/>
              </a:ln>
              <a:effectLst/>
            </c:spPr>
            <c:extLst>
              <c:ext xmlns:c16="http://schemas.microsoft.com/office/drawing/2014/chart" uri="{C3380CC4-5D6E-409C-BE32-E72D297353CC}">
                <c16:uniqueId val="{00000005-6928-47CD-AEEC-EB0EF1CFFD3E}"/>
              </c:ext>
            </c:extLst>
          </c:dPt>
          <c:dPt>
            <c:idx val="2"/>
            <c:invertIfNegative val="0"/>
            <c:bubble3D val="0"/>
            <c:spPr>
              <a:solidFill>
                <a:srgbClr val="69CEBB"/>
              </a:solidFill>
              <a:ln>
                <a:noFill/>
              </a:ln>
              <a:effectLst/>
            </c:spPr>
            <c:extLst>
              <c:ext xmlns:c16="http://schemas.microsoft.com/office/drawing/2014/chart" uri="{C3380CC4-5D6E-409C-BE32-E72D297353CC}">
                <c16:uniqueId val="{00000004-6928-47CD-AEEC-EB0EF1CFFD3E}"/>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Restrict number of hours</c:v>
                </c:pt>
                <c:pt idx="1">
                  <c:v>No screen time after a certain time</c:v>
                </c:pt>
                <c:pt idx="2">
                  <c:v>Only allowed to watch after homework / chores</c:v>
                </c:pt>
                <c:pt idx="3">
                  <c:v>Only allowed watch TV at certain times of the day</c:v>
                </c:pt>
                <c:pt idx="5">
                  <c:v>Regularly check on what child is watching</c:v>
                </c:pt>
                <c:pt idx="6">
                  <c:v>Change programme if adult decides content is inappropriate</c:v>
                </c:pt>
                <c:pt idx="7">
                  <c:v>Not allowed to watch in bedroom</c:v>
                </c:pt>
                <c:pt idx="8">
                  <c:v>Only watch programmes classified PGR with an adult present</c:v>
                </c:pt>
                <c:pt idx="9">
                  <c:v>Not allowed to watch unsupervised</c:v>
                </c:pt>
                <c:pt idx="10">
                  <c:v>Not allowed to use a streaming service without supervision</c:v>
                </c:pt>
                <c:pt idx="11">
                  <c:v>Only watch programmes classified AO with an adult present</c:v>
                </c:pt>
              </c:strCache>
            </c:strRef>
          </c:cat>
          <c:val>
            <c:numRef>
              <c:f>Sheet1!$B$2:$B$13</c:f>
              <c:numCache>
                <c:formatCode>0%</c:formatCode>
                <c:ptCount val="12"/>
                <c:pt idx="0">
                  <c:v>0.65</c:v>
                </c:pt>
                <c:pt idx="1">
                  <c:v>0.57999999999999996</c:v>
                </c:pt>
                <c:pt idx="2">
                  <c:v>0.47</c:v>
                </c:pt>
                <c:pt idx="3">
                  <c:v>0.38</c:v>
                </c:pt>
                <c:pt idx="5">
                  <c:v>0.62</c:v>
                </c:pt>
                <c:pt idx="6">
                  <c:v>0.56999999999999995</c:v>
                </c:pt>
                <c:pt idx="7">
                  <c:v>0.32</c:v>
                </c:pt>
                <c:pt idx="8">
                  <c:v>0.24</c:v>
                </c:pt>
                <c:pt idx="9">
                  <c:v>0.15</c:v>
                </c:pt>
                <c:pt idx="10">
                  <c:v>0.14000000000000001</c:v>
                </c:pt>
                <c:pt idx="11">
                  <c:v>0.1</c:v>
                </c:pt>
              </c:numCache>
            </c:numRef>
          </c:val>
          <c:extLst>
            <c:ext xmlns:c16="http://schemas.microsoft.com/office/drawing/2014/chart" uri="{C3380CC4-5D6E-409C-BE32-E72D297353CC}">
              <c16:uniqueId val="{00000000-6928-47CD-AEEC-EB0EF1CFFD3E}"/>
            </c:ext>
          </c:extLst>
        </c:ser>
        <c:dLbls>
          <c:showLegendKey val="0"/>
          <c:showVal val="0"/>
          <c:showCatName val="0"/>
          <c:showSerName val="0"/>
          <c:showPercent val="0"/>
          <c:showBubbleSize val="0"/>
        </c:dLbls>
        <c:gapWidth val="100"/>
        <c:axId val="843927823"/>
        <c:axId val="843907071"/>
      </c:barChart>
      <c:catAx>
        <c:axId val="843927823"/>
        <c:scaling>
          <c:orientation val="maxMin"/>
        </c:scaling>
        <c:delete val="1"/>
        <c:axPos val="l"/>
        <c:numFmt formatCode="General" sourceLinked="1"/>
        <c:majorTickMark val="none"/>
        <c:minorTickMark val="none"/>
        <c:tickLblPos val="nextTo"/>
        <c:crossAx val="843907071"/>
        <c:crosses val="autoZero"/>
        <c:auto val="1"/>
        <c:lblAlgn val="ctr"/>
        <c:lblOffset val="100"/>
        <c:noMultiLvlLbl val="0"/>
      </c:catAx>
      <c:valAx>
        <c:axId val="843907071"/>
        <c:scaling>
          <c:orientation val="minMax"/>
        </c:scaling>
        <c:delete val="1"/>
        <c:axPos val="t"/>
        <c:numFmt formatCode="0%" sourceLinked="1"/>
        <c:majorTickMark val="none"/>
        <c:minorTickMark val="none"/>
        <c:tickLblPos val="nextTo"/>
        <c:crossAx val="843927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514477472116795"/>
          <c:y val="7.5893212967024698E-2"/>
          <c:w val="0.36510612714655677"/>
          <c:h val="0.90343834789680177"/>
        </c:manualLayout>
      </c:layout>
      <c:barChart>
        <c:barDir val="bar"/>
        <c:grouping val="clustered"/>
        <c:varyColors val="0"/>
        <c:ser>
          <c:idx val="0"/>
          <c:order val="0"/>
          <c:tx>
            <c:strRef>
              <c:f>Sheet1!$B$1</c:f>
              <c:strCache>
                <c:ptCount val="1"/>
                <c:pt idx="0">
                  <c:v>Series 1</c:v>
                </c:pt>
              </c:strCache>
            </c:strRef>
          </c:tx>
          <c:spPr>
            <a:solidFill>
              <a:srgbClr val="69CEBB"/>
            </a:solidFill>
            <a:ln>
              <a:noFill/>
            </a:ln>
            <a:effectLst/>
          </c:spPr>
          <c:invertIfNegative val="0"/>
          <c:dPt>
            <c:idx val="0"/>
            <c:invertIfNegative val="0"/>
            <c:bubble3D val="0"/>
            <c:spPr>
              <a:solidFill>
                <a:srgbClr val="69CEBB"/>
              </a:solidFill>
              <a:ln>
                <a:noFill/>
              </a:ln>
              <a:effectLst/>
            </c:spPr>
            <c:extLst>
              <c:ext xmlns:c16="http://schemas.microsoft.com/office/drawing/2014/chart" uri="{C3380CC4-5D6E-409C-BE32-E72D297353CC}">
                <c16:uniqueId val="{00000006-6928-47CD-AEEC-EB0EF1CFFD3E}"/>
              </c:ext>
            </c:extLst>
          </c:dPt>
          <c:dPt>
            <c:idx val="1"/>
            <c:invertIfNegative val="0"/>
            <c:bubble3D val="0"/>
            <c:spPr>
              <a:solidFill>
                <a:srgbClr val="69CEBB"/>
              </a:solidFill>
              <a:ln>
                <a:noFill/>
              </a:ln>
              <a:effectLst/>
            </c:spPr>
            <c:extLst>
              <c:ext xmlns:c16="http://schemas.microsoft.com/office/drawing/2014/chart" uri="{C3380CC4-5D6E-409C-BE32-E72D297353CC}">
                <c16:uniqueId val="{00000005-6928-47CD-AEEC-EB0EF1CFFD3E}"/>
              </c:ext>
            </c:extLst>
          </c:dPt>
          <c:dPt>
            <c:idx val="2"/>
            <c:invertIfNegative val="0"/>
            <c:bubble3D val="0"/>
            <c:spPr>
              <a:solidFill>
                <a:srgbClr val="69CEBB"/>
              </a:solidFill>
              <a:ln>
                <a:noFill/>
              </a:ln>
              <a:effectLst/>
            </c:spPr>
            <c:extLst>
              <c:ext xmlns:c16="http://schemas.microsoft.com/office/drawing/2014/chart" uri="{C3380CC4-5D6E-409C-BE32-E72D297353CC}">
                <c16:uniqueId val="{00000004-6928-47CD-AEEC-EB0EF1CFFD3E}"/>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Sheet1!$A$15:$A$25</c:f>
              <c:strCache>
                <c:ptCount val="11"/>
                <c:pt idx="0">
                  <c:v>Don’t watch programmes with AO classification</c:v>
                </c:pt>
                <c:pt idx="1">
                  <c:v>Only watch videos / DVD / Blu-ray with appropriate classification</c:v>
                </c:pt>
                <c:pt idx="2">
                  <c:v>Only allowed to watch children’s programmes or channels</c:v>
                </c:pt>
                <c:pt idx="3">
                  <c:v>Only watch programmes if a parent has reviewed its classification</c:v>
                </c:pt>
                <c:pt idx="4">
                  <c:v>Check warnings on programmes first</c:v>
                </c:pt>
                <c:pt idx="5">
                  <c:v>Can only watch programme if parent has checked programme guide first</c:v>
                </c:pt>
                <c:pt idx="6">
                  <c:v>Not allowed to watch Pay TV (Sky)</c:v>
                </c:pt>
                <c:pt idx="7">
                  <c:v>Don’t watch programmes with PGR classification</c:v>
                </c:pt>
                <c:pt idx="9">
                  <c:v>Age restriction controls on streaming service</c:v>
                </c:pt>
                <c:pt idx="10">
                  <c:v>Parental control settings on Freeview, Sky decoder or Smart TV</c:v>
                </c:pt>
              </c:strCache>
            </c:strRef>
          </c:cat>
          <c:val>
            <c:numRef>
              <c:f>Sheet1!$B$15:$B$25</c:f>
              <c:numCache>
                <c:formatCode>0%</c:formatCode>
                <c:ptCount val="11"/>
                <c:pt idx="0">
                  <c:v>0.49</c:v>
                </c:pt>
                <c:pt idx="1">
                  <c:v>0.28999999999999998</c:v>
                </c:pt>
                <c:pt idx="2">
                  <c:v>0.27</c:v>
                </c:pt>
                <c:pt idx="3">
                  <c:v>0.21</c:v>
                </c:pt>
                <c:pt idx="4">
                  <c:v>0.19</c:v>
                </c:pt>
                <c:pt idx="5">
                  <c:v>0.15</c:v>
                </c:pt>
                <c:pt idx="6">
                  <c:v>0.13</c:v>
                </c:pt>
                <c:pt idx="7">
                  <c:v>0.06</c:v>
                </c:pt>
                <c:pt idx="9">
                  <c:v>0.35</c:v>
                </c:pt>
                <c:pt idx="10">
                  <c:v>0.23</c:v>
                </c:pt>
              </c:numCache>
            </c:numRef>
          </c:val>
          <c:extLst>
            <c:ext xmlns:c16="http://schemas.microsoft.com/office/drawing/2014/chart" uri="{C3380CC4-5D6E-409C-BE32-E72D297353CC}">
              <c16:uniqueId val="{00000000-6928-47CD-AEEC-EB0EF1CFFD3E}"/>
            </c:ext>
          </c:extLst>
        </c:ser>
        <c:dLbls>
          <c:showLegendKey val="0"/>
          <c:showVal val="0"/>
          <c:showCatName val="0"/>
          <c:showSerName val="0"/>
          <c:showPercent val="0"/>
          <c:showBubbleSize val="0"/>
        </c:dLbls>
        <c:gapWidth val="130"/>
        <c:axId val="843927823"/>
        <c:axId val="843907071"/>
      </c:barChart>
      <c:catAx>
        <c:axId val="843927823"/>
        <c:scaling>
          <c:orientation val="maxMin"/>
        </c:scaling>
        <c:delete val="1"/>
        <c:axPos val="l"/>
        <c:numFmt formatCode="General" sourceLinked="1"/>
        <c:majorTickMark val="none"/>
        <c:minorTickMark val="none"/>
        <c:tickLblPos val="nextTo"/>
        <c:crossAx val="843907071"/>
        <c:crosses val="autoZero"/>
        <c:auto val="1"/>
        <c:lblAlgn val="ctr"/>
        <c:lblOffset val="100"/>
        <c:noMultiLvlLbl val="0"/>
      </c:catAx>
      <c:valAx>
        <c:axId val="843907071"/>
        <c:scaling>
          <c:orientation val="minMax"/>
        </c:scaling>
        <c:delete val="1"/>
        <c:axPos val="t"/>
        <c:numFmt formatCode="0%" sourceLinked="1"/>
        <c:majorTickMark val="none"/>
        <c:minorTickMark val="none"/>
        <c:tickLblPos val="nextTo"/>
        <c:crossAx val="843927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941365246993911E-2"/>
          <c:y val="3.8430424792364755E-2"/>
          <c:w val="0.96005863475300612"/>
          <c:h val="0.81402183598017996"/>
        </c:manualLayout>
      </c:layout>
      <c:lineChart>
        <c:grouping val="standard"/>
        <c:varyColors val="0"/>
        <c:ser>
          <c:idx val="0"/>
          <c:order val="0"/>
          <c:tx>
            <c:strRef>
              <c:f>Sheet1!$B$1</c:f>
              <c:strCache>
                <c:ptCount val="1"/>
                <c:pt idx="0">
                  <c:v>6 to 8 years old</c:v>
                </c:pt>
              </c:strCache>
            </c:strRef>
          </c:tx>
          <c:spPr>
            <a:ln w="28575" cap="rnd">
              <a:solidFill>
                <a:schemeClr val="accent2"/>
              </a:solidFill>
              <a:round/>
            </a:ln>
            <a:effectLst/>
          </c:spPr>
          <c:marker>
            <c:symbol val="plus"/>
            <c:size val="10"/>
            <c:spPr>
              <a:noFill/>
              <a:ln w="9525">
                <a:solidFill>
                  <a:schemeClr val="bg1">
                    <a:lumMod val="50000"/>
                  </a:schemeClr>
                </a:solidFill>
              </a:ln>
              <a:effectLst/>
            </c:spPr>
          </c:marker>
          <c:dPt>
            <c:idx val="0"/>
            <c:marker>
              <c:symbol val="plus"/>
              <c:size val="10"/>
              <c:spPr>
                <a:noFill/>
                <a:ln w="9525">
                  <a:solidFill>
                    <a:schemeClr val="bg1">
                      <a:lumMod val="50000"/>
                    </a:schemeClr>
                  </a:solidFill>
                </a:ln>
                <a:effectLst/>
              </c:spPr>
            </c:marker>
            <c:bubble3D val="0"/>
            <c:spPr>
              <a:ln w="28575" cap="rnd">
                <a:solidFill>
                  <a:schemeClr val="accent2"/>
                </a:solidFill>
                <a:round/>
              </a:ln>
              <a:effectLst/>
            </c:spPr>
            <c:extLst>
              <c:ext xmlns:c16="http://schemas.microsoft.com/office/drawing/2014/chart" uri="{C3380CC4-5D6E-409C-BE32-E72D297353CC}">
                <c16:uniqueId val="{00000001-9F41-4DC6-92CF-0F236A954EA0}"/>
              </c:ext>
            </c:extLst>
          </c:dPt>
          <c:dPt>
            <c:idx val="1"/>
            <c:marker>
              <c:symbol val="plus"/>
              <c:size val="10"/>
              <c:spPr>
                <a:noFill/>
                <a:ln w="9525">
                  <a:solidFill>
                    <a:schemeClr val="bg1">
                      <a:lumMod val="50000"/>
                    </a:schemeClr>
                  </a:solidFill>
                </a:ln>
                <a:effectLst/>
              </c:spPr>
            </c:marker>
            <c:bubble3D val="0"/>
            <c:spPr>
              <a:ln w="28575" cap="rnd">
                <a:solidFill>
                  <a:schemeClr val="accent2"/>
                </a:solidFill>
                <a:round/>
              </a:ln>
              <a:effectLst/>
            </c:spPr>
            <c:extLst>
              <c:ext xmlns:c16="http://schemas.microsoft.com/office/drawing/2014/chart" uri="{C3380CC4-5D6E-409C-BE32-E72D297353CC}">
                <c16:uniqueId val="{00000003-9F41-4DC6-92CF-0F236A954EA0}"/>
              </c:ext>
            </c:extLst>
          </c:dPt>
          <c:dPt>
            <c:idx val="2"/>
            <c:marker>
              <c:symbol val="plus"/>
              <c:size val="10"/>
              <c:spPr>
                <a:noFill/>
                <a:ln w="9525">
                  <a:solidFill>
                    <a:schemeClr val="bg1">
                      <a:lumMod val="50000"/>
                    </a:schemeClr>
                  </a:solidFill>
                </a:ln>
                <a:effectLst/>
              </c:spPr>
            </c:marker>
            <c:bubble3D val="0"/>
            <c:spPr>
              <a:ln w="28575" cap="rnd">
                <a:solidFill>
                  <a:schemeClr val="accent2"/>
                </a:solidFill>
                <a:round/>
              </a:ln>
              <a:effectLst/>
            </c:spPr>
            <c:extLst>
              <c:ext xmlns:c16="http://schemas.microsoft.com/office/drawing/2014/chart" uri="{C3380CC4-5D6E-409C-BE32-E72D297353CC}">
                <c16:uniqueId val="{00000005-9F41-4DC6-92CF-0F236A954EA0}"/>
              </c:ext>
            </c:extLst>
          </c:dPt>
          <c:dPt>
            <c:idx val="4"/>
            <c:marker>
              <c:symbol val="plus"/>
              <c:size val="10"/>
              <c:spPr>
                <a:noFill/>
                <a:ln w="9525">
                  <a:solidFill>
                    <a:schemeClr val="bg1">
                      <a:lumMod val="50000"/>
                    </a:schemeClr>
                  </a:solidFill>
                </a:ln>
                <a:effectLst/>
              </c:spPr>
            </c:marker>
            <c:bubble3D val="0"/>
            <c:extLst>
              <c:ext xmlns:c16="http://schemas.microsoft.com/office/drawing/2014/chart" uri="{C3380CC4-5D6E-409C-BE32-E72D297353CC}">
                <c16:uniqueId val="{00000006-1FA8-4BE9-8C7E-3F198D3B0343}"/>
              </c:ext>
            </c:extLst>
          </c:dPt>
          <c:dLbls>
            <c:dLbl>
              <c:idx val="0"/>
              <c:layout>
                <c:manualLayout>
                  <c:x val="-4.341402178533614E-2"/>
                  <c:y val="2.78545826932923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F41-4DC6-92CF-0F236A954EA0}"/>
                </c:ext>
              </c:extLst>
            </c:dLbl>
            <c:dLbl>
              <c:idx val="1"/>
              <c:layout>
                <c:manualLayout>
                  <c:x val="-3.8398951296175994E-2"/>
                  <c:y val="2.78545826932923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F41-4DC6-92CF-0F236A954EA0}"/>
                </c:ext>
              </c:extLst>
            </c:dLbl>
            <c:dLbl>
              <c:idx val="2"/>
              <c:layout>
                <c:manualLayout>
                  <c:x val="-3.839895129617605E-2"/>
                  <c:y val="3.04147465437788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F41-4DC6-92CF-0F236A954EA0}"/>
                </c:ext>
              </c:extLst>
            </c:dLbl>
            <c:dLbl>
              <c:idx val="3"/>
              <c:layout>
                <c:manualLayout>
                  <c:x val="-3.8398951296175994E-2"/>
                  <c:y val="3.55350742447515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FA8-4BE9-8C7E-3F198D3B0343}"/>
                </c:ext>
              </c:extLst>
            </c:dLbl>
            <c:dLbl>
              <c:idx val="4"/>
              <c:layout>
                <c:manualLayout>
                  <c:x val="-3.8398951296175994E-2"/>
                  <c:y val="3.8095338889090384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514726451455793E-2"/>
                      <c:h val="4.2908346134152578E-2"/>
                    </c:manualLayout>
                  </c15:layout>
                </c:ext>
                <c:ext xmlns:c16="http://schemas.microsoft.com/office/drawing/2014/chart" uri="{C3380CC4-5D6E-409C-BE32-E72D297353CC}">
                  <c16:uniqueId val="{00000006-1FA8-4BE9-8C7E-3F198D3B0343}"/>
                </c:ext>
              </c:extLst>
            </c:dLbl>
            <c:dLbl>
              <c:idx val="5"/>
              <c:layout>
                <c:manualLayout>
                  <c:x val="-3.3383762132402531E-2"/>
                  <c:y val="2.2734254992319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FA8-4BE9-8C7E-3F198D3B0343}"/>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lumMod val="7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Before 6pm </c:v>
                </c:pt>
                <c:pt idx="1">
                  <c:v>6:00 - 6:59 </c:v>
                </c:pt>
                <c:pt idx="2">
                  <c:v>7:00 - 7:59 </c:v>
                </c:pt>
                <c:pt idx="3">
                  <c:v>8:00 - 8:59 </c:v>
                </c:pt>
                <c:pt idx="4">
                  <c:v>9:00 - 9:59 </c:v>
                </c:pt>
                <c:pt idx="5">
                  <c:v>10pm or after </c:v>
                </c:pt>
              </c:strCache>
            </c:strRef>
          </c:cat>
          <c:val>
            <c:numRef>
              <c:f>Sheet1!$B$2:$B$7</c:f>
              <c:numCache>
                <c:formatCode>0%</c:formatCode>
                <c:ptCount val="6"/>
                <c:pt idx="0" formatCode="0.00%">
                  <c:v>1</c:v>
                </c:pt>
                <c:pt idx="1">
                  <c:v>0.94</c:v>
                </c:pt>
                <c:pt idx="2">
                  <c:v>0.82000000000000006</c:v>
                </c:pt>
                <c:pt idx="3">
                  <c:v>0.42000000000000004</c:v>
                </c:pt>
                <c:pt idx="4">
                  <c:v>0.12</c:v>
                </c:pt>
                <c:pt idx="5">
                  <c:v>4.0000000000000036E-2</c:v>
                </c:pt>
              </c:numCache>
            </c:numRef>
          </c:val>
          <c:smooth val="0"/>
          <c:extLst>
            <c:ext xmlns:c16="http://schemas.microsoft.com/office/drawing/2014/chart" uri="{C3380CC4-5D6E-409C-BE32-E72D297353CC}">
              <c16:uniqueId val="{00000006-9F41-4DC6-92CF-0F236A954EA0}"/>
            </c:ext>
          </c:extLst>
        </c:ser>
        <c:ser>
          <c:idx val="1"/>
          <c:order val="1"/>
          <c:tx>
            <c:strRef>
              <c:f>Sheet1!$C$1</c:f>
              <c:strCache>
                <c:ptCount val="1"/>
                <c:pt idx="0">
                  <c:v>9 to 11 years old</c:v>
                </c:pt>
              </c:strCache>
            </c:strRef>
          </c:tx>
          <c:spPr>
            <a:ln w="28575" cap="rnd">
              <a:solidFill>
                <a:schemeClr val="accent1"/>
              </a:solidFill>
              <a:round/>
            </a:ln>
            <a:effectLst/>
          </c:spPr>
          <c:marker>
            <c:symbol val="plus"/>
            <c:size val="10"/>
            <c:spPr>
              <a:noFill/>
              <a:ln w="9525">
                <a:solidFill>
                  <a:schemeClr val="bg1">
                    <a:lumMod val="50000"/>
                  </a:schemeClr>
                </a:solidFill>
              </a:ln>
              <a:effectLst/>
            </c:spPr>
          </c:marker>
          <c:dLbls>
            <c:dLbl>
              <c:idx val="1"/>
              <c:layout>
                <c:manualLayout>
                  <c:x val="-3.8398951296175994E-2"/>
                  <c:y val="-1.5053763440860216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accent1"/>
                      </a:solidFill>
                      <a:latin typeface="+mn-lt"/>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DFC-4670-802A-2CEF04F961A0}"/>
                </c:ext>
              </c:extLst>
            </c:dLbl>
            <c:dLbl>
              <c:idx val="2"/>
              <c:layout>
                <c:manualLayout>
                  <c:x val="-3.839895129617605E-2"/>
                  <c:y val="-1.7613927291346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FA8-4BE9-8C7E-3F198D3B0343}"/>
                </c:ext>
              </c:extLst>
            </c:dLbl>
            <c:dLbl>
              <c:idx val="3"/>
              <c:layout>
                <c:manualLayout>
                  <c:x val="-3.8398951296175994E-2"/>
                  <c:y val="-2.7854280311735275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4.514726451455793E-2"/>
                      <c:h val="4.2908346134152578E-2"/>
                    </c:manualLayout>
                  </c15:layout>
                </c:ext>
                <c:ext xmlns:c16="http://schemas.microsoft.com/office/drawing/2014/chart" uri="{C3380CC4-5D6E-409C-BE32-E72D297353CC}">
                  <c16:uniqueId val="{00000008-1FA8-4BE9-8C7E-3F198D3B0343}"/>
                </c:ext>
              </c:extLst>
            </c:dLbl>
            <c:dLbl>
              <c:idx val="4"/>
              <c:layout>
                <c:manualLayout>
                  <c:x val="-3.8398951296175994E-2"/>
                  <c:y val="-3.80952380952381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FA8-4BE9-8C7E-3F198D3B0343}"/>
                </c:ext>
              </c:extLst>
            </c:dLbl>
            <c:dLbl>
              <c:idx val="5"/>
              <c:layout>
                <c:manualLayout>
                  <c:x val="-3.3383762132402531E-2"/>
                  <c:y val="-2.78545826932922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FA8-4BE9-8C7E-3F198D3B0343}"/>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Before 6pm </c:v>
                </c:pt>
                <c:pt idx="1">
                  <c:v>6:00 - 6:59 </c:v>
                </c:pt>
                <c:pt idx="2">
                  <c:v>7:00 - 7:59 </c:v>
                </c:pt>
                <c:pt idx="3">
                  <c:v>8:00 - 8:59 </c:v>
                </c:pt>
                <c:pt idx="4">
                  <c:v>9:00 - 9:59 </c:v>
                </c:pt>
                <c:pt idx="5">
                  <c:v>10pm or after </c:v>
                </c:pt>
              </c:strCache>
            </c:strRef>
          </c:cat>
          <c:val>
            <c:numRef>
              <c:f>Sheet1!$C$2:$C$7</c:f>
              <c:numCache>
                <c:formatCode>0%</c:formatCode>
                <c:ptCount val="6"/>
                <c:pt idx="0" formatCode="0.00%">
                  <c:v>1</c:v>
                </c:pt>
                <c:pt idx="1">
                  <c:v>0.96</c:v>
                </c:pt>
                <c:pt idx="2">
                  <c:v>0.91</c:v>
                </c:pt>
                <c:pt idx="3">
                  <c:v>0.73</c:v>
                </c:pt>
                <c:pt idx="4">
                  <c:v>0.32999999999999996</c:v>
                </c:pt>
                <c:pt idx="5">
                  <c:v>6.0000000000000053E-2</c:v>
                </c:pt>
              </c:numCache>
            </c:numRef>
          </c:val>
          <c:smooth val="0"/>
          <c:extLst>
            <c:ext xmlns:c16="http://schemas.microsoft.com/office/drawing/2014/chart" uri="{C3380CC4-5D6E-409C-BE32-E72D297353CC}">
              <c16:uniqueId val="{00000000-1DFC-4670-802A-2CEF04F961A0}"/>
            </c:ext>
          </c:extLst>
        </c:ser>
        <c:ser>
          <c:idx val="2"/>
          <c:order val="2"/>
          <c:tx>
            <c:strRef>
              <c:f>Sheet1!$D$1</c:f>
              <c:strCache>
                <c:ptCount val="1"/>
                <c:pt idx="0">
                  <c:v>12 to 14 years old</c:v>
                </c:pt>
              </c:strCache>
            </c:strRef>
          </c:tx>
          <c:spPr>
            <a:ln w="28575" cap="rnd">
              <a:solidFill>
                <a:srgbClr val="1363A8"/>
              </a:solidFill>
              <a:round/>
            </a:ln>
            <a:effectLst/>
          </c:spPr>
          <c:marker>
            <c:symbol val="plus"/>
            <c:size val="11"/>
            <c:spPr>
              <a:noFill/>
              <a:ln w="9525">
                <a:solidFill>
                  <a:schemeClr val="bg1">
                    <a:lumMod val="65000"/>
                  </a:schemeClr>
                </a:solidFill>
              </a:ln>
              <a:effectLst/>
            </c:spPr>
          </c:marker>
          <c:dLbls>
            <c:dLbl>
              <c:idx val="0"/>
              <c:layout>
                <c:manualLayout>
                  <c:x val="-4.341402178533614E-2"/>
                  <c:y val="-1.50537634408602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DFC-4670-802A-2CEF04F961A0}"/>
                </c:ext>
              </c:extLst>
            </c:dLbl>
            <c:dLbl>
              <c:idx val="1"/>
              <c:layout>
                <c:manualLayout>
                  <c:x val="-4.341402178533614E-2"/>
                  <c:y val="-2.52944188428059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FA8-4BE9-8C7E-3F198D3B0343}"/>
                </c:ext>
              </c:extLst>
            </c:dLbl>
            <c:dLbl>
              <c:idx val="2"/>
              <c:layout>
                <c:manualLayout>
                  <c:x val="-3.839895129617605E-2"/>
                  <c:y val="-3.04147465437788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1FA8-4BE9-8C7E-3F198D3B0343}"/>
                </c:ext>
              </c:extLst>
            </c:dLbl>
            <c:dLbl>
              <c:idx val="3"/>
              <c:layout>
                <c:manualLayout>
                  <c:x val="-3.8398951296175994E-2"/>
                  <c:y val="-3.04147465437788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FA8-4BE9-8C7E-3F198D3B0343}"/>
                </c:ext>
              </c:extLst>
            </c:dLbl>
            <c:dLbl>
              <c:idx val="4"/>
              <c:layout>
                <c:manualLayout>
                  <c:x val="-3.8398951296175994E-2"/>
                  <c:y val="-4.06554019457246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1FA8-4BE9-8C7E-3F198D3B0343}"/>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Before 6pm </c:v>
                </c:pt>
                <c:pt idx="1">
                  <c:v>6:00 - 6:59 </c:v>
                </c:pt>
                <c:pt idx="2">
                  <c:v>7:00 - 7:59 </c:v>
                </c:pt>
                <c:pt idx="3">
                  <c:v>8:00 - 8:59 </c:v>
                </c:pt>
                <c:pt idx="4">
                  <c:v>9:00 - 9:59 </c:v>
                </c:pt>
                <c:pt idx="5">
                  <c:v>10pm or after </c:v>
                </c:pt>
              </c:strCache>
            </c:strRef>
          </c:cat>
          <c:val>
            <c:numRef>
              <c:f>Sheet1!$D$2:$D$7</c:f>
              <c:numCache>
                <c:formatCode>0%</c:formatCode>
                <c:ptCount val="6"/>
                <c:pt idx="0" formatCode="0.00%">
                  <c:v>1</c:v>
                </c:pt>
                <c:pt idx="1">
                  <c:v>1</c:v>
                </c:pt>
                <c:pt idx="2">
                  <c:v>0.98</c:v>
                </c:pt>
                <c:pt idx="3">
                  <c:v>0.9</c:v>
                </c:pt>
                <c:pt idx="4">
                  <c:v>0.55000000000000004</c:v>
                </c:pt>
                <c:pt idx="5">
                  <c:v>0.16000000000000003</c:v>
                </c:pt>
              </c:numCache>
            </c:numRef>
          </c:val>
          <c:smooth val="0"/>
          <c:extLst>
            <c:ext xmlns:c16="http://schemas.microsoft.com/office/drawing/2014/chart" uri="{C3380CC4-5D6E-409C-BE32-E72D297353CC}">
              <c16:uniqueId val="{00000001-1DFC-4670-802A-2CEF04F961A0}"/>
            </c:ext>
          </c:extLst>
        </c:ser>
        <c:dLbls>
          <c:showLegendKey val="0"/>
          <c:showVal val="0"/>
          <c:showCatName val="0"/>
          <c:showSerName val="0"/>
          <c:showPercent val="0"/>
          <c:showBubbleSize val="0"/>
        </c:dLbls>
        <c:marker val="1"/>
        <c:smooth val="0"/>
        <c:axId val="843927823"/>
        <c:axId val="843907071"/>
      </c:lineChart>
      <c:catAx>
        <c:axId val="843927823"/>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NZ" dirty="0"/>
                  <a:t>Time</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843907071"/>
        <c:crosses val="autoZero"/>
        <c:auto val="1"/>
        <c:lblAlgn val="ctr"/>
        <c:lblOffset val="100"/>
        <c:noMultiLvlLbl val="0"/>
      </c:catAx>
      <c:valAx>
        <c:axId val="843907071"/>
        <c:scaling>
          <c:orientation val="minMax"/>
        </c:scaling>
        <c:delete val="1"/>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NZ" dirty="0"/>
                  <a:t>Proportion still</a:t>
                </a:r>
                <a:r>
                  <a:rPr lang="en-NZ" baseline="0" dirty="0"/>
                  <a:t> allowed to watch programmes and shows at each time</a:t>
                </a:r>
                <a:endParaRPr lang="en-NZ"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crossAx val="843927823"/>
        <c:crosses val="autoZero"/>
        <c:crossBetween val="between"/>
      </c:valAx>
      <c:spPr>
        <a:noFill/>
        <a:ln>
          <a:noFill/>
        </a:ln>
        <a:effectLst/>
      </c:spPr>
    </c:plotArea>
    <c:legend>
      <c:legendPos val="r"/>
      <c:layout>
        <c:manualLayout>
          <c:xMode val="edge"/>
          <c:yMode val="edge"/>
          <c:x val="0.79029922854380796"/>
          <c:y val="6.2584314057517021E-2"/>
          <c:w val="0.18860042518740502"/>
          <c:h val="0.2808733585721139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97251674060255"/>
          <c:y val="7.5893212967024698E-2"/>
          <c:w val="0.38158193749675218"/>
          <c:h val="0.90343834789680177"/>
        </c:manualLayout>
      </c:layout>
      <c:barChart>
        <c:barDir val="bar"/>
        <c:grouping val="clustered"/>
        <c:varyColors val="0"/>
        <c:ser>
          <c:idx val="0"/>
          <c:order val="0"/>
          <c:tx>
            <c:strRef>
              <c:f>Sheet1!$B$1</c:f>
              <c:strCache>
                <c:ptCount val="1"/>
                <c:pt idx="0">
                  <c:v>Series 1</c:v>
                </c:pt>
              </c:strCache>
            </c:strRef>
          </c:tx>
          <c:spPr>
            <a:solidFill>
              <a:srgbClr val="E4C051"/>
            </a:solidFill>
            <a:ln>
              <a:noFill/>
            </a:ln>
            <a:effectLst/>
          </c:spPr>
          <c:invertIfNegative val="0"/>
          <c:dPt>
            <c:idx val="0"/>
            <c:invertIfNegative val="0"/>
            <c:bubble3D val="0"/>
            <c:spPr>
              <a:solidFill>
                <a:srgbClr val="E4C051"/>
              </a:solidFill>
              <a:ln>
                <a:noFill/>
              </a:ln>
              <a:effectLst/>
            </c:spPr>
            <c:extLst>
              <c:ext xmlns:c16="http://schemas.microsoft.com/office/drawing/2014/chart" uri="{C3380CC4-5D6E-409C-BE32-E72D297353CC}">
                <c16:uniqueId val="{00000006-6928-47CD-AEEC-EB0EF1CFFD3E}"/>
              </c:ext>
            </c:extLst>
          </c:dPt>
          <c:dPt>
            <c:idx val="1"/>
            <c:invertIfNegative val="0"/>
            <c:bubble3D val="0"/>
            <c:spPr>
              <a:solidFill>
                <a:srgbClr val="E4C051"/>
              </a:solidFill>
              <a:ln>
                <a:noFill/>
              </a:ln>
              <a:effectLst/>
            </c:spPr>
            <c:extLst>
              <c:ext xmlns:c16="http://schemas.microsoft.com/office/drawing/2014/chart" uri="{C3380CC4-5D6E-409C-BE32-E72D297353CC}">
                <c16:uniqueId val="{00000005-6928-47CD-AEEC-EB0EF1CFFD3E}"/>
              </c:ext>
            </c:extLst>
          </c:dPt>
          <c:dPt>
            <c:idx val="2"/>
            <c:invertIfNegative val="0"/>
            <c:bubble3D val="0"/>
            <c:spPr>
              <a:solidFill>
                <a:srgbClr val="E4C051"/>
              </a:solidFill>
              <a:ln>
                <a:noFill/>
              </a:ln>
              <a:effectLst/>
            </c:spPr>
            <c:extLst>
              <c:ext xmlns:c16="http://schemas.microsoft.com/office/drawing/2014/chart" uri="{C3380CC4-5D6E-409C-BE32-E72D297353CC}">
                <c16:uniqueId val="{00000004-6928-47CD-AEEC-EB0EF1CFFD3E}"/>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2">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Switch off or change if adult decides it’s not appropriate</c:v>
                </c:pt>
                <c:pt idx="1">
                  <c:v>Regularly check on what child is listening to</c:v>
                </c:pt>
                <c:pt idx="2">
                  <c:v>Only listen supervised</c:v>
                </c:pt>
                <c:pt idx="4">
                  <c:v>Don’t listen during a certain time</c:v>
                </c:pt>
                <c:pt idx="5">
                  <c:v>Only allowed to listen after homework / chores</c:v>
                </c:pt>
                <c:pt idx="6">
                  <c:v>Not allowed to listen after a certain time</c:v>
                </c:pt>
                <c:pt idx="7">
                  <c:v>Restrict length of listening time</c:v>
                </c:pt>
                <c:pt idx="9">
                  <c:v>Don’t turn the volume up too loud</c:v>
                </c:pt>
                <c:pt idx="11">
                  <c:v>Only certain stations or shows</c:v>
                </c:pt>
                <c:pt idx="12">
                  <c:v>Only children’s programmes</c:v>
                </c:pt>
              </c:strCache>
            </c:strRef>
          </c:cat>
          <c:val>
            <c:numRef>
              <c:f>Sheet1!$B$2:$B$14</c:f>
              <c:numCache>
                <c:formatCode>0%</c:formatCode>
                <c:ptCount val="13"/>
                <c:pt idx="0">
                  <c:v>0.33</c:v>
                </c:pt>
                <c:pt idx="1">
                  <c:v>0.32</c:v>
                </c:pt>
                <c:pt idx="2">
                  <c:v>7.0000000000000007E-2</c:v>
                </c:pt>
                <c:pt idx="4">
                  <c:v>0.23</c:v>
                </c:pt>
                <c:pt idx="5">
                  <c:v>0.17</c:v>
                </c:pt>
                <c:pt idx="6">
                  <c:v>0.17</c:v>
                </c:pt>
                <c:pt idx="7">
                  <c:v>0.13</c:v>
                </c:pt>
                <c:pt idx="9">
                  <c:v>0.31</c:v>
                </c:pt>
                <c:pt idx="11">
                  <c:v>0.15</c:v>
                </c:pt>
                <c:pt idx="12">
                  <c:v>0.11</c:v>
                </c:pt>
              </c:numCache>
            </c:numRef>
          </c:val>
          <c:extLst>
            <c:ext xmlns:c16="http://schemas.microsoft.com/office/drawing/2014/chart" uri="{C3380CC4-5D6E-409C-BE32-E72D297353CC}">
              <c16:uniqueId val="{00000000-6928-47CD-AEEC-EB0EF1CFFD3E}"/>
            </c:ext>
          </c:extLst>
        </c:ser>
        <c:dLbls>
          <c:showLegendKey val="0"/>
          <c:showVal val="0"/>
          <c:showCatName val="0"/>
          <c:showSerName val="0"/>
          <c:showPercent val="0"/>
          <c:showBubbleSize val="0"/>
        </c:dLbls>
        <c:gapWidth val="100"/>
        <c:axId val="843927823"/>
        <c:axId val="843907071"/>
      </c:barChart>
      <c:catAx>
        <c:axId val="843927823"/>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3907071"/>
        <c:crosses val="autoZero"/>
        <c:auto val="1"/>
        <c:lblAlgn val="ctr"/>
        <c:lblOffset val="100"/>
        <c:noMultiLvlLbl val="0"/>
      </c:catAx>
      <c:valAx>
        <c:axId val="843907071"/>
        <c:scaling>
          <c:orientation val="minMax"/>
        </c:scaling>
        <c:delete val="1"/>
        <c:axPos val="t"/>
        <c:numFmt formatCode="0%" sourceLinked="1"/>
        <c:majorTickMark val="none"/>
        <c:minorTickMark val="none"/>
        <c:tickLblPos val="nextTo"/>
        <c:crossAx val="843927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941365246993911E-2"/>
          <c:y val="3.8430424792364755E-2"/>
          <c:w val="0.96005863475300612"/>
          <c:h val="0.81402183598017996"/>
        </c:manualLayout>
      </c:layout>
      <c:lineChart>
        <c:grouping val="standard"/>
        <c:varyColors val="0"/>
        <c:ser>
          <c:idx val="0"/>
          <c:order val="0"/>
          <c:tx>
            <c:strRef>
              <c:f>Sheet1!$B$1</c:f>
              <c:strCache>
                <c:ptCount val="1"/>
                <c:pt idx="0">
                  <c:v>total</c:v>
                </c:pt>
              </c:strCache>
            </c:strRef>
          </c:tx>
          <c:spPr>
            <a:ln w="50800" cap="rnd">
              <a:solidFill>
                <a:srgbClr val="E4C051"/>
              </a:solidFill>
              <a:round/>
            </a:ln>
            <a:effectLst/>
          </c:spPr>
          <c:marker>
            <c:symbol val="plus"/>
            <c:size val="14"/>
            <c:spPr>
              <a:noFill/>
              <a:ln w="9525">
                <a:solidFill>
                  <a:schemeClr val="tx2"/>
                </a:solidFill>
              </a:ln>
              <a:effectLst/>
            </c:spPr>
          </c:marker>
          <c:dPt>
            <c:idx val="0"/>
            <c:marker>
              <c:symbol val="plus"/>
              <c:size val="14"/>
              <c:spPr>
                <a:noFill/>
                <a:ln w="9525">
                  <a:solidFill>
                    <a:schemeClr val="tx2"/>
                  </a:solidFill>
                </a:ln>
                <a:effectLst/>
              </c:spPr>
            </c:marker>
            <c:bubble3D val="0"/>
            <c:spPr>
              <a:ln w="50800" cap="rnd">
                <a:solidFill>
                  <a:srgbClr val="E4C051"/>
                </a:solidFill>
                <a:round/>
              </a:ln>
              <a:effectLst/>
            </c:spPr>
            <c:extLst>
              <c:ext xmlns:c16="http://schemas.microsoft.com/office/drawing/2014/chart" uri="{C3380CC4-5D6E-409C-BE32-E72D297353CC}">
                <c16:uniqueId val="{00000001-9F41-4DC6-92CF-0F236A954EA0}"/>
              </c:ext>
            </c:extLst>
          </c:dPt>
          <c:dPt>
            <c:idx val="1"/>
            <c:marker>
              <c:symbol val="plus"/>
              <c:size val="14"/>
              <c:spPr>
                <a:noFill/>
                <a:ln w="9525">
                  <a:solidFill>
                    <a:schemeClr val="tx2"/>
                  </a:solidFill>
                </a:ln>
                <a:effectLst/>
              </c:spPr>
            </c:marker>
            <c:bubble3D val="0"/>
            <c:spPr>
              <a:ln w="50800" cap="rnd">
                <a:solidFill>
                  <a:srgbClr val="E4C051"/>
                </a:solidFill>
                <a:round/>
              </a:ln>
              <a:effectLst/>
            </c:spPr>
            <c:extLst>
              <c:ext xmlns:c16="http://schemas.microsoft.com/office/drawing/2014/chart" uri="{C3380CC4-5D6E-409C-BE32-E72D297353CC}">
                <c16:uniqueId val="{00000003-9F41-4DC6-92CF-0F236A954EA0}"/>
              </c:ext>
            </c:extLst>
          </c:dPt>
          <c:dPt>
            <c:idx val="2"/>
            <c:marker>
              <c:symbol val="plus"/>
              <c:size val="14"/>
              <c:spPr>
                <a:noFill/>
                <a:ln w="9525">
                  <a:solidFill>
                    <a:schemeClr val="tx2"/>
                  </a:solidFill>
                </a:ln>
                <a:effectLst/>
              </c:spPr>
            </c:marker>
            <c:bubble3D val="0"/>
            <c:spPr>
              <a:ln w="50800" cap="rnd">
                <a:solidFill>
                  <a:srgbClr val="E4C051"/>
                </a:solidFill>
                <a:round/>
              </a:ln>
              <a:effectLst/>
            </c:spPr>
            <c:extLst>
              <c:ext xmlns:c16="http://schemas.microsoft.com/office/drawing/2014/chart" uri="{C3380CC4-5D6E-409C-BE32-E72D297353CC}">
                <c16:uniqueId val="{00000005-9F41-4DC6-92CF-0F236A954EA0}"/>
              </c:ext>
            </c:extLst>
          </c:dPt>
          <c:dLbls>
            <c:dLbl>
              <c:idx val="4"/>
              <c:layout>
                <c:manualLayout>
                  <c:x val="-4.070859662285279E-2"/>
                  <c:y val="-6.285202252944188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D16-4531-814F-EC94A94EBF8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2">
                        <a:lumMod val="7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Before 6pm </c:v>
                </c:pt>
                <c:pt idx="1">
                  <c:v>6:00 - 6:59 </c:v>
                </c:pt>
                <c:pt idx="2">
                  <c:v>7:00 - 7:59 </c:v>
                </c:pt>
                <c:pt idx="3">
                  <c:v>8:00 - 8:59 </c:v>
                </c:pt>
                <c:pt idx="4">
                  <c:v>9:00 - 9:59 </c:v>
                </c:pt>
                <c:pt idx="5">
                  <c:v>10pm or after </c:v>
                </c:pt>
              </c:strCache>
            </c:strRef>
          </c:cat>
          <c:val>
            <c:numRef>
              <c:f>Sheet1!$B$2:$B$7</c:f>
              <c:numCache>
                <c:formatCode>0%</c:formatCode>
                <c:ptCount val="6"/>
                <c:pt idx="0">
                  <c:v>1</c:v>
                </c:pt>
                <c:pt idx="1">
                  <c:v>0.99</c:v>
                </c:pt>
                <c:pt idx="2">
                  <c:v>0.85</c:v>
                </c:pt>
                <c:pt idx="3">
                  <c:v>0.65999999999999992</c:v>
                </c:pt>
                <c:pt idx="4">
                  <c:v>0.26</c:v>
                </c:pt>
                <c:pt idx="5">
                  <c:v>0.10999999999999999</c:v>
                </c:pt>
              </c:numCache>
            </c:numRef>
          </c:val>
          <c:smooth val="0"/>
          <c:extLst>
            <c:ext xmlns:c16="http://schemas.microsoft.com/office/drawing/2014/chart" uri="{C3380CC4-5D6E-409C-BE32-E72D297353CC}">
              <c16:uniqueId val="{00000006-9F41-4DC6-92CF-0F236A954EA0}"/>
            </c:ext>
          </c:extLst>
        </c:ser>
        <c:dLbls>
          <c:dLblPos val="t"/>
          <c:showLegendKey val="0"/>
          <c:showVal val="1"/>
          <c:showCatName val="0"/>
          <c:showSerName val="0"/>
          <c:showPercent val="0"/>
          <c:showBubbleSize val="0"/>
        </c:dLbls>
        <c:marker val="1"/>
        <c:smooth val="0"/>
        <c:axId val="843927823"/>
        <c:axId val="843907071"/>
      </c:lineChart>
      <c:catAx>
        <c:axId val="843927823"/>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NZ" dirty="0"/>
                  <a:t>Time</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843907071"/>
        <c:crosses val="autoZero"/>
        <c:auto val="1"/>
        <c:lblAlgn val="ctr"/>
        <c:lblOffset val="100"/>
        <c:noMultiLvlLbl val="0"/>
      </c:catAx>
      <c:valAx>
        <c:axId val="843907071"/>
        <c:scaling>
          <c:orientation val="minMax"/>
        </c:scaling>
        <c:delete val="1"/>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NZ" dirty="0"/>
                  <a:t>Proportion still</a:t>
                </a:r>
                <a:r>
                  <a:rPr lang="en-NZ" baseline="0" dirty="0"/>
                  <a:t> allowed to listen to audio content at  each time</a:t>
                </a:r>
                <a:endParaRPr lang="en-NZ"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crossAx val="843927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725651842778836E-2"/>
          <c:y val="0.30442919641796934"/>
          <c:w val="0.86079622327823935"/>
          <c:h val="0.52761189454167157"/>
        </c:manualLayout>
      </c:layout>
      <c:barChart>
        <c:barDir val="col"/>
        <c:grouping val="clustered"/>
        <c:varyColors val="0"/>
        <c:ser>
          <c:idx val="0"/>
          <c:order val="0"/>
          <c:tx>
            <c:strRef>
              <c:f>Sheet1!$B$1</c:f>
              <c:strCache>
                <c:ptCount val="1"/>
                <c:pt idx="0">
                  <c:v>Series 1</c:v>
                </c:pt>
              </c:strCache>
            </c:strRef>
          </c:tx>
          <c:spPr>
            <a:solidFill>
              <a:srgbClr val="1363A8"/>
            </a:solidFill>
            <a:ln>
              <a:noFill/>
            </a:ln>
            <a:effectLst/>
          </c:spPr>
          <c:invertIfNegative val="0"/>
          <c:dPt>
            <c:idx val="0"/>
            <c:invertIfNegative val="0"/>
            <c:bubble3D val="0"/>
            <c:spPr>
              <a:solidFill>
                <a:srgbClr val="1363A8"/>
              </a:solidFill>
              <a:ln>
                <a:noFill/>
              </a:ln>
              <a:effectLst/>
            </c:spPr>
            <c:extLst>
              <c:ext xmlns:c16="http://schemas.microsoft.com/office/drawing/2014/chart" uri="{C3380CC4-5D6E-409C-BE32-E72D297353CC}">
                <c16:uniqueId val="{00000001-7EA2-4D22-AC67-DD3C0028510C}"/>
              </c:ext>
            </c:extLst>
          </c:dPt>
          <c:dPt>
            <c:idx val="1"/>
            <c:invertIfNegative val="0"/>
            <c:bubble3D val="0"/>
            <c:spPr>
              <a:solidFill>
                <a:srgbClr val="1363A8"/>
              </a:solidFill>
              <a:ln>
                <a:noFill/>
              </a:ln>
              <a:effectLst/>
            </c:spPr>
            <c:extLst>
              <c:ext xmlns:c16="http://schemas.microsoft.com/office/drawing/2014/chart" uri="{C3380CC4-5D6E-409C-BE32-E72D297353CC}">
                <c16:uniqueId val="{00000003-7EA2-4D22-AC67-DD3C0028510C}"/>
              </c:ext>
            </c:extLst>
          </c:dPt>
          <c:dPt>
            <c:idx val="2"/>
            <c:invertIfNegative val="0"/>
            <c:bubble3D val="0"/>
            <c:spPr>
              <a:solidFill>
                <a:srgbClr val="1363A8"/>
              </a:solidFill>
              <a:ln>
                <a:noFill/>
              </a:ln>
              <a:effectLst/>
            </c:spPr>
            <c:extLst>
              <c:ext xmlns:c16="http://schemas.microsoft.com/office/drawing/2014/chart" uri="{C3380CC4-5D6E-409C-BE32-E72D297353CC}">
                <c16:uniqueId val="{00000005-7EA2-4D22-AC67-DD3C0028510C}"/>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Filtering software</c:v>
                </c:pt>
                <c:pt idx="1">
                  <c:v>In-app controls</c:v>
                </c:pt>
                <c:pt idx="2">
                  <c:v>None</c:v>
                </c:pt>
                <c:pt idx="3">
                  <c:v>Don’t know</c:v>
                </c:pt>
              </c:strCache>
            </c:strRef>
          </c:cat>
          <c:val>
            <c:numRef>
              <c:f>Sheet1!$B$2:$B$5</c:f>
              <c:numCache>
                <c:formatCode>0%</c:formatCode>
                <c:ptCount val="4"/>
                <c:pt idx="0">
                  <c:v>0.25</c:v>
                </c:pt>
                <c:pt idx="1">
                  <c:v>0.33</c:v>
                </c:pt>
                <c:pt idx="2">
                  <c:v>0.47</c:v>
                </c:pt>
                <c:pt idx="3">
                  <c:v>0.05</c:v>
                </c:pt>
              </c:numCache>
            </c:numRef>
          </c:val>
          <c:extLst>
            <c:ext xmlns:c16="http://schemas.microsoft.com/office/drawing/2014/chart" uri="{C3380CC4-5D6E-409C-BE32-E72D297353CC}">
              <c16:uniqueId val="{00000006-7EA2-4D22-AC67-DD3C0028510C}"/>
            </c:ext>
          </c:extLst>
        </c:ser>
        <c:dLbls>
          <c:showLegendKey val="0"/>
          <c:showVal val="0"/>
          <c:showCatName val="0"/>
          <c:showSerName val="0"/>
          <c:showPercent val="0"/>
          <c:showBubbleSize val="0"/>
        </c:dLbls>
        <c:gapWidth val="100"/>
        <c:axId val="694453616"/>
        <c:axId val="694454600"/>
      </c:barChart>
      <c:catAx>
        <c:axId val="69445361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94454600"/>
        <c:crosses val="autoZero"/>
        <c:auto val="1"/>
        <c:lblAlgn val="ctr"/>
        <c:lblOffset val="100"/>
        <c:noMultiLvlLbl val="0"/>
      </c:catAx>
      <c:valAx>
        <c:axId val="694454600"/>
        <c:scaling>
          <c:orientation val="minMax"/>
        </c:scaling>
        <c:delete val="1"/>
        <c:axPos val="l"/>
        <c:numFmt formatCode="0%" sourceLinked="1"/>
        <c:majorTickMark val="out"/>
        <c:minorTickMark val="none"/>
        <c:tickLblPos val="nextTo"/>
        <c:crossAx val="694453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045601776810899"/>
          <c:y val="0.11136560147248571"/>
          <c:w val="0.47878626318049444"/>
          <c:h val="0.72067548948715521"/>
        </c:manualLayout>
      </c:layout>
      <c:barChart>
        <c:barDir val="bar"/>
        <c:grouping val="clustered"/>
        <c:varyColors val="0"/>
        <c:ser>
          <c:idx val="0"/>
          <c:order val="0"/>
          <c:tx>
            <c:strRef>
              <c:f>Sheet1!$B$1</c:f>
              <c:strCache>
                <c:ptCount val="1"/>
                <c:pt idx="0">
                  <c:v>Series 1</c:v>
                </c:pt>
              </c:strCache>
            </c:strRef>
          </c:tx>
          <c:spPr>
            <a:solidFill>
              <a:srgbClr val="1363A8"/>
            </a:solidFill>
            <a:ln>
              <a:noFill/>
            </a:ln>
            <a:effectLst/>
          </c:spPr>
          <c:invertIfNegative val="0"/>
          <c:dPt>
            <c:idx val="0"/>
            <c:invertIfNegative val="0"/>
            <c:bubble3D val="0"/>
            <c:spPr>
              <a:solidFill>
                <a:srgbClr val="1363A8"/>
              </a:solidFill>
              <a:ln>
                <a:noFill/>
              </a:ln>
              <a:effectLst/>
            </c:spPr>
            <c:extLst>
              <c:ext xmlns:c16="http://schemas.microsoft.com/office/drawing/2014/chart" uri="{C3380CC4-5D6E-409C-BE32-E72D297353CC}">
                <c16:uniqueId val="{00000001-7EA2-4D22-AC67-DD3C0028510C}"/>
              </c:ext>
            </c:extLst>
          </c:dPt>
          <c:dPt>
            <c:idx val="1"/>
            <c:invertIfNegative val="0"/>
            <c:bubble3D val="0"/>
            <c:spPr>
              <a:solidFill>
                <a:srgbClr val="1363A8"/>
              </a:solidFill>
              <a:ln>
                <a:noFill/>
              </a:ln>
              <a:effectLst/>
            </c:spPr>
            <c:extLst>
              <c:ext xmlns:c16="http://schemas.microsoft.com/office/drawing/2014/chart" uri="{C3380CC4-5D6E-409C-BE32-E72D297353CC}">
                <c16:uniqueId val="{00000003-7EA2-4D22-AC67-DD3C0028510C}"/>
              </c:ext>
            </c:extLst>
          </c:dPt>
          <c:dPt>
            <c:idx val="2"/>
            <c:invertIfNegative val="0"/>
            <c:bubble3D val="0"/>
            <c:spPr>
              <a:solidFill>
                <a:srgbClr val="1363A8"/>
              </a:solidFill>
              <a:ln>
                <a:noFill/>
              </a:ln>
              <a:effectLst/>
            </c:spPr>
            <c:extLst>
              <c:ext xmlns:c16="http://schemas.microsoft.com/office/drawing/2014/chart" uri="{C3380CC4-5D6E-409C-BE32-E72D297353CC}">
                <c16:uniqueId val="{00000005-7EA2-4D22-AC67-DD3C0028510C}"/>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Trust child to select appropriate content</c:v>
                </c:pt>
                <c:pt idx="1">
                  <c:v>Don’t know what to do</c:v>
                </c:pt>
                <c:pt idx="2">
                  <c:v>Don’t think the risk is very high</c:v>
                </c:pt>
                <c:pt idx="3">
                  <c:v>It’s not an easy process</c:v>
                </c:pt>
                <c:pt idx="4">
                  <c:v>Don’t think they are effective</c:v>
                </c:pt>
                <c:pt idx="5">
                  <c:v>Child will find a way to access the content anyway</c:v>
                </c:pt>
                <c:pt idx="6">
                  <c:v>We are always monitoring what they are doing</c:v>
                </c:pt>
                <c:pt idx="7">
                  <c:v>Don't need it</c:v>
                </c:pt>
                <c:pt idx="8">
                  <c:v>Child has been made aware/clear consequences</c:v>
                </c:pt>
                <c:pt idx="9">
                  <c:v>Haven't got around to it</c:v>
                </c:pt>
                <c:pt idx="10">
                  <c:v>Other </c:v>
                </c:pt>
                <c:pt idx="11">
                  <c:v>Don’t know</c:v>
                </c:pt>
              </c:strCache>
            </c:strRef>
          </c:cat>
          <c:val>
            <c:numRef>
              <c:f>Sheet1!$B$2:$B$13</c:f>
              <c:numCache>
                <c:formatCode>0%</c:formatCode>
                <c:ptCount val="12"/>
                <c:pt idx="0">
                  <c:v>0.56000000000000005</c:v>
                </c:pt>
                <c:pt idx="1">
                  <c:v>0.24</c:v>
                </c:pt>
                <c:pt idx="2">
                  <c:v>0.11</c:v>
                </c:pt>
                <c:pt idx="3">
                  <c:v>0.1</c:v>
                </c:pt>
                <c:pt idx="4">
                  <c:v>0.08</c:v>
                </c:pt>
                <c:pt idx="5">
                  <c:v>0.08</c:v>
                </c:pt>
                <c:pt idx="6">
                  <c:v>0.06</c:v>
                </c:pt>
                <c:pt idx="7">
                  <c:v>0.03</c:v>
                </c:pt>
                <c:pt idx="8">
                  <c:v>0.01</c:v>
                </c:pt>
                <c:pt idx="9">
                  <c:v>0.01</c:v>
                </c:pt>
                <c:pt idx="10">
                  <c:v>0.02</c:v>
                </c:pt>
                <c:pt idx="11">
                  <c:v>0.03</c:v>
                </c:pt>
              </c:numCache>
            </c:numRef>
          </c:val>
          <c:extLst>
            <c:ext xmlns:c16="http://schemas.microsoft.com/office/drawing/2014/chart" uri="{C3380CC4-5D6E-409C-BE32-E72D297353CC}">
              <c16:uniqueId val="{00000006-7EA2-4D22-AC67-DD3C0028510C}"/>
            </c:ext>
          </c:extLst>
        </c:ser>
        <c:dLbls>
          <c:showLegendKey val="0"/>
          <c:showVal val="0"/>
          <c:showCatName val="0"/>
          <c:showSerName val="0"/>
          <c:showPercent val="0"/>
          <c:showBubbleSize val="0"/>
        </c:dLbls>
        <c:gapWidth val="100"/>
        <c:axId val="694453616"/>
        <c:axId val="694454600"/>
      </c:barChart>
      <c:catAx>
        <c:axId val="694453616"/>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94454600"/>
        <c:crosses val="autoZero"/>
        <c:auto val="1"/>
        <c:lblAlgn val="ctr"/>
        <c:lblOffset val="100"/>
        <c:noMultiLvlLbl val="0"/>
      </c:catAx>
      <c:valAx>
        <c:axId val="694454600"/>
        <c:scaling>
          <c:orientation val="minMax"/>
        </c:scaling>
        <c:delete val="1"/>
        <c:axPos val="t"/>
        <c:numFmt formatCode="0%" sourceLinked="1"/>
        <c:majorTickMark val="out"/>
        <c:minorTickMark val="none"/>
        <c:tickLblPos val="nextTo"/>
        <c:crossAx val="694453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26748848319771"/>
          <c:y val="4.8915828291651621E-2"/>
          <c:w val="0.74716870363405563"/>
          <c:h val="0.83615122826058441"/>
        </c:manualLayout>
      </c:layout>
      <c:barChart>
        <c:barDir val="bar"/>
        <c:grouping val="percentStacked"/>
        <c:varyColors val="0"/>
        <c:ser>
          <c:idx val="4"/>
          <c:order val="0"/>
          <c:tx>
            <c:strRef>
              <c:f>Sheet1!$B$1</c:f>
              <c:strCache>
                <c:ptCount val="1"/>
                <c:pt idx="0">
                  <c:v>Always</c:v>
                </c:pt>
              </c:strCache>
            </c:strRef>
          </c:tx>
          <c:spPr>
            <a:solidFill>
              <a:schemeClr val="accent3">
                <a:lumMod val="75000"/>
              </a:schemeClr>
            </a:solidFill>
            <a:ln>
              <a:noFill/>
            </a:ln>
            <a:effectLst/>
          </c:spPr>
          <c:invertIfNegative val="0"/>
          <c:dPt>
            <c:idx val="0"/>
            <c:invertIfNegative val="0"/>
            <c:bubble3D val="0"/>
            <c:spPr>
              <a:solidFill>
                <a:schemeClr val="accent3">
                  <a:lumMod val="75000"/>
                </a:schemeClr>
              </a:solidFill>
              <a:ln>
                <a:noFill/>
              </a:ln>
              <a:effectLst/>
            </c:spPr>
            <c:extLst>
              <c:ext xmlns:c16="http://schemas.microsoft.com/office/drawing/2014/chart" uri="{C3380CC4-5D6E-409C-BE32-E72D297353CC}">
                <c16:uniqueId val="{00000005-5F4B-48E2-A517-486CB24D7498}"/>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apps downloaded</c:v>
                </c:pt>
                <c:pt idx="1">
                  <c:v>Which websites they visited</c:v>
                </c:pt>
                <c:pt idx="2">
                  <c:v>Which friends or contacts they have added to social networking profile / IM service</c:v>
                </c:pt>
                <c:pt idx="3">
                  <c:v>Their profile on a social networking site or online community</c:v>
                </c:pt>
                <c:pt idx="4">
                  <c:v>The messages in email or other app for communicating with people</c:v>
                </c:pt>
              </c:strCache>
            </c:strRef>
          </c:cat>
          <c:val>
            <c:numRef>
              <c:f>Sheet1!$B$2:$B$6</c:f>
              <c:numCache>
                <c:formatCode>0%</c:formatCode>
                <c:ptCount val="5"/>
                <c:pt idx="0">
                  <c:v>0.28000000000000003</c:v>
                </c:pt>
                <c:pt idx="1">
                  <c:v>0.18</c:v>
                </c:pt>
                <c:pt idx="2">
                  <c:v>0.18</c:v>
                </c:pt>
                <c:pt idx="3">
                  <c:v>0.18</c:v>
                </c:pt>
                <c:pt idx="4">
                  <c:v>0.17</c:v>
                </c:pt>
              </c:numCache>
            </c:numRef>
          </c:val>
          <c:extLst>
            <c:ext xmlns:c16="http://schemas.microsoft.com/office/drawing/2014/chart" uri="{C3380CC4-5D6E-409C-BE32-E72D297353CC}">
              <c16:uniqueId val="{00000004-5F4B-48E2-A517-486CB24D7498}"/>
            </c:ext>
          </c:extLst>
        </c:ser>
        <c:ser>
          <c:idx val="3"/>
          <c:order val="1"/>
          <c:tx>
            <c:strRef>
              <c:f>Sheet1!$C$1</c:f>
              <c:strCache>
                <c:ptCount val="1"/>
                <c:pt idx="0">
                  <c:v>Most of the time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apps downloaded</c:v>
                </c:pt>
                <c:pt idx="1">
                  <c:v>Which websites they visited</c:v>
                </c:pt>
                <c:pt idx="2">
                  <c:v>Which friends or contacts they have added to social networking profile / IM service</c:v>
                </c:pt>
                <c:pt idx="3">
                  <c:v>Their profile on a social networking site or online community</c:v>
                </c:pt>
                <c:pt idx="4">
                  <c:v>The messages in email or other app for communicating with people</c:v>
                </c:pt>
              </c:strCache>
            </c:strRef>
          </c:cat>
          <c:val>
            <c:numRef>
              <c:f>Sheet1!$C$2:$C$6</c:f>
              <c:numCache>
                <c:formatCode>0%</c:formatCode>
                <c:ptCount val="5"/>
                <c:pt idx="0">
                  <c:v>0.24</c:v>
                </c:pt>
                <c:pt idx="1">
                  <c:v>0.25</c:v>
                </c:pt>
                <c:pt idx="2">
                  <c:v>0.24</c:v>
                </c:pt>
                <c:pt idx="3">
                  <c:v>0.23</c:v>
                </c:pt>
                <c:pt idx="4">
                  <c:v>0.22</c:v>
                </c:pt>
              </c:numCache>
            </c:numRef>
          </c:val>
          <c:extLst>
            <c:ext xmlns:c16="http://schemas.microsoft.com/office/drawing/2014/chart" uri="{C3380CC4-5D6E-409C-BE32-E72D297353CC}">
              <c16:uniqueId val="{00000003-5F4B-48E2-A517-486CB24D7498}"/>
            </c:ext>
          </c:extLst>
        </c:ser>
        <c:ser>
          <c:idx val="2"/>
          <c:order val="2"/>
          <c:tx>
            <c:strRef>
              <c:f>Sheet1!$D$1</c:f>
              <c:strCache>
                <c:ptCount val="1"/>
                <c:pt idx="0">
                  <c:v>Sometimes</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apps downloaded</c:v>
                </c:pt>
                <c:pt idx="1">
                  <c:v>Which websites they visited</c:v>
                </c:pt>
                <c:pt idx="2">
                  <c:v>Which friends or contacts they have added to social networking profile / IM service</c:v>
                </c:pt>
                <c:pt idx="3">
                  <c:v>Their profile on a social networking site or online community</c:v>
                </c:pt>
                <c:pt idx="4">
                  <c:v>The messages in email or other app for communicating with people</c:v>
                </c:pt>
              </c:strCache>
            </c:strRef>
          </c:cat>
          <c:val>
            <c:numRef>
              <c:f>Sheet1!$D$2:$D$6</c:f>
              <c:numCache>
                <c:formatCode>0%</c:formatCode>
                <c:ptCount val="5"/>
                <c:pt idx="0">
                  <c:v>0.26</c:v>
                </c:pt>
                <c:pt idx="1">
                  <c:v>0.33</c:v>
                </c:pt>
                <c:pt idx="2">
                  <c:v>0.27</c:v>
                </c:pt>
                <c:pt idx="3">
                  <c:v>0.3</c:v>
                </c:pt>
                <c:pt idx="4">
                  <c:v>0.31</c:v>
                </c:pt>
              </c:numCache>
            </c:numRef>
          </c:val>
          <c:extLst>
            <c:ext xmlns:c16="http://schemas.microsoft.com/office/drawing/2014/chart" uri="{C3380CC4-5D6E-409C-BE32-E72D297353CC}">
              <c16:uniqueId val="{00000002-5F4B-48E2-A517-486CB24D7498}"/>
            </c:ext>
          </c:extLst>
        </c:ser>
        <c:ser>
          <c:idx val="1"/>
          <c:order val="3"/>
          <c:tx>
            <c:strRef>
              <c:f>Sheet1!$E$1</c:f>
              <c:strCache>
                <c:ptCount val="1"/>
                <c:pt idx="0">
                  <c:v>Rarely</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3"/>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apps downloaded</c:v>
                </c:pt>
                <c:pt idx="1">
                  <c:v>Which websites they visited</c:v>
                </c:pt>
                <c:pt idx="2">
                  <c:v>Which friends or contacts they have added to social networking profile / IM service</c:v>
                </c:pt>
                <c:pt idx="3">
                  <c:v>Their profile on a social networking site or online community</c:v>
                </c:pt>
                <c:pt idx="4">
                  <c:v>The messages in email or other app for communicating with people</c:v>
                </c:pt>
              </c:strCache>
            </c:strRef>
          </c:cat>
          <c:val>
            <c:numRef>
              <c:f>Sheet1!$E$2:$E$6</c:f>
              <c:numCache>
                <c:formatCode>0%</c:formatCode>
                <c:ptCount val="5"/>
                <c:pt idx="0">
                  <c:v>0.12</c:v>
                </c:pt>
                <c:pt idx="1">
                  <c:v>0.15</c:v>
                </c:pt>
                <c:pt idx="2">
                  <c:v>0.16</c:v>
                </c:pt>
                <c:pt idx="3">
                  <c:v>0.13</c:v>
                </c:pt>
                <c:pt idx="4">
                  <c:v>0.17</c:v>
                </c:pt>
              </c:numCache>
            </c:numRef>
          </c:val>
          <c:extLst>
            <c:ext xmlns:c16="http://schemas.microsoft.com/office/drawing/2014/chart" uri="{C3380CC4-5D6E-409C-BE32-E72D297353CC}">
              <c16:uniqueId val="{00000001-5F4B-48E2-A517-486CB24D7498}"/>
            </c:ext>
          </c:extLst>
        </c:ser>
        <c:ser>
          <c:idx val="0"/>
          <c:order val="4"/>
          <c:tx>
            <c:strRef>
              <c:f>Sheet1!$F$1</c:f>
              <c:strCache>
                <c:ptCount val="1"/>
                <c:pt idx="0">
                  <c:v>Never</c:v>
                </c:pt>
              </c:strCache>
            </c:strRef>
          </c:tx>
          <c:spPr>
            <a:solidFill>
              <a:srgbClr val="E28D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apps downloaded</c:v>
                </c:pt>
                <c:pt idx="1">
                  <c:v>Which websites they visited</c:v>
                </c:pt>
                <c:pt idx="2">
                  <c:v>Which friends or contacts they have added to social networking profile / IM service</c:v>
                </c:pt>
                <c:pt idx="3">
                  <c:v>Their profile on a social networking site or online community</c:v>
                </c:pt>
                <c:pt idx="4">
                  <c:v>The messages in email or other app for communicating with people</c:v>
                </c:pt>
              </c:strCache>
            </c:strRef>
          </c:cat>
          <c:val>
            <c:numRef>
              <c:f>Sheet1!$F$2:$F$6</c:f>
              <c:numCache>
                <c:formatCode>0%</c:formatCode>
                <c:ptCount val="5"/>
                <c:pt idx="0">
                  <c:v>0.08</c:v>
                </c:pt>
                <c:pt idx="1">
                  <c:v>0.08</c:v>
                </c:pt>
                <c:pt idx="2">
                  <c:v>0.12</c:v>
                </c:pt>
                <c:pt idx="3">
                  <c:v>0.14000000000000001</c:v>
                </c:pt>
                <c:pt idx="4">
                  <c:v>0.12</c:v>
                </c:pt>
              </c:numCache>
            </c:numRef>
          </c:val>
          <c:extLst>
            <c:ext xmlns:c16="http://schemas.microsoft.com/office/drawing/2014/chart" uri="{C3380CC4-5D6E-409C-BE32-E72D297353CC}">
              <c16:uniqueId val="{00000000-5F4B-48E2-A517-486CB24D7498}"/>
            </c:ext>
          </c:extLst>
        </c:ser>
        <c:ser>
          <c:idx val="5"/>
          <c:order val="5"/>
          <c:tx>
            <c:strRef>
              <c:f>Sheet1!$G$1</c:f>
              <c:strCache>
                <c:ptCount val="1"/>
                <c:pt idx="0">
                  <c:v>Don’t know</c:v>
                </c:pt>
              </c:strCache>
            </c:strRef>
          </c:tx>
          <c:spPr>
            <a:solidFill>
              <a:schemeClr val="bg1">
                <a:lumMod val="65000"/>
              </a:schemeClr>
            </a:solidFill>
            <a:ln>
              <a:noFill/>
            </a:ln>
            <a:effectLst/>
          </c:spPr>
          <c:invertIfNegative val="0"/>
          <c:dLbls>
            <c:dLbl>
              <c:idx val="0"/>
              <c:layout>
                <c:manualLayout>
                  <c:x val="1.4363649856498351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F24-4E51-86A6-388E93CE20B9}"/>
                </c:ext>
              </c:extLst>
            </c:dLbl>
            <c:dLbl>
              <c:idx val="1"/>
              <c:layout>
                <c:manualLayout>
                  <c:x val="1.5468545999305916E-2"/>
                  <c:y val="5.0433628336436678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F24-4E51-86A6-388E93CE20B9}"/>
                </c:ext>
              </c:extLst>
            </c:dLbl>
            <c:dLbl>
              <c:idx val="2"/>
              <c:layout>
                <c:manualLayout>
                  <c:x val="2.4307715141766439E-2"/>
                  <c:y val="6.304203542054585E-7"/>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2.8986906806708339E-2"/>
                      <c:h val="6.1168426127847217E-2"/>
                    </c:manualLayout>
                  </c15:layout>
                </c:ext>
                <c:ext xmlns:c16="http://schemas.microsoft.com/office/drawing/2014/chart" uri="{C3380CC4-5D6E-409C-BE32-E72D297353CC}">
                  <c16:uniqueId val="{00000004-BF24-4E51-86A6-388E93CE20B9}"/>
                </c:ext>
              </c:extLst>
            </c:dLbl>
            <c:dLbl>
              <c:idx val="3"/>
              <c:layout>
                <c:manualLayout>
                  <c:x val="2.2097922856151309E-2"/>
                  <c:y val="2.5216814168218339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F24-4E51-86A6-388E93CE20B9}"/>
                </c:ext>
              </c:extLst>
            </c:dLbl>
            <c:dLbl>
              <c:idx val="4"/>
              <c:layout>
                <c:manualLayout>
                  <c:x val="2.2097922856151146E-2"/>
                  <c:y val="2.5216814168218339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F24-4E51-86A6-388E93CE20B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apps downloaded</c:v>
                </c:pt>
                <c:pt idx="1">
                  <c:v>Which websites they visited</c:v>
                </c:pt>
                <c:pt idx="2">
                  <c:v>Which friends or contacts they have added to social networking profile / IM service</c:v>
                </c:pt>
                <c:pt idx="3">
                  <c:v>Their profile on a social networking site or online community</c:v>
                </c:pt>
                <c:pt idx="4">
                  <c:v>The messages in email or other app for communicating with people</c:v>
                </c:pt>
              </c:strCache>
            </c:strRef>
          </c:cat>
          <c:val>
            <c:numRef>
              <c:f>Sheet1!$G$2:$G$6</c:f>
              <c:numCache>
                <c:formatCode>0%</c:formatCode>
                <c:ptCount val="5"/>
                <c:pt idx="0">
                  <c:v>0.01</c:v>
                </c:pt>
                <c:pt idx="1">
                  <c:v>0.01</c:v>
                </c:pt>
                <c:pt idx="2">
                  <c:v>0.02</c:v>
                </c:pt>
                <c:pt idx="3">
                  <c:v>0.02</c:v>
                </c:pt>
                <c:pt idx="4">
                  <c:v>0.02</c:v>
                </c:pt>
              </c:numCache>
            </c:numRef>
          </c:val>
          <c:extLst>
            <c:ext xmlns:c16="http://schemas.microsoft.com/office/drawing/2014/chart" uri="{C3380CC4-5D6E-409C-BE32-E72D297353CC}">
              <c16:uniqueId val="{00000000-D94A-4600-A499-ABFF47A6916D}"/>
            </c:ext>
          </c:extLst>
        </c:ser>
        <c:dLbls>
          <c:dLblPos val="ctr"/>
          <c:showLegendKey val="0"/>
          <c:showVal val="1"/>
          <c:showCatName val="0"/>
          <c:showSerName val="0"/>
          <c:showPercent val="0"/>
          <c:showBubbleSize val="0"/>
        </c:dLbls>
        <c:gapWidth val="100"/>
        <c:overlap val="100"/>
        <c:axId val="773221328"/>
        <c:axId val="773225264"/>
      </c:barChart>
      <c:catAx>
        <c:axId val="773221328"/>
        <c:scaling>
          <c:orientation val="maxMin"/>
        </c:scaling>
        <c:delete val="1"/>
        <c:axPos val="l"/>
        <c:numFmt formatCode="General" sourceLinked="1"/>
        <c:majorTickMark val="out"/>
        <c:minorTickMark val="none"/>
        <c:tickLblPos val="nextTo"/>
        <c:crossAx val="773225264"/>
        <c:crosses val="autoZero"/>
        <c:auto val="1"/>
        <c:lblAlgn val="ctr"/>
        <c:lblOffset val="100"/>
        <c:noMultiLvlLbl val="0"/>
      </c:catAx>
      <c:valAx>
        <c:axId val="773225264"/>
        <c:scaling>
          <c:orientation val="minMax"/>
        </c:scaling>
        <c:delete val="1"/>
        <c:axPos val="t"/>
        <c:numFmt formatCode="0%" sourceLinked="1"/>
        <c:majorTickMark val="out"/>
        <c:minorTickMark val="none"/>
        <c:tickLblPos val="nextTo"/>
        <c:crossAx val="773221328"/>
        <c:crosses val="autoZero"/>
        <c:crossBetween val="between"/>
      </c:valAx>
      <c:spPr>
        <a:noFill/>
        <a:ln>
          <a:noFill/>
        </a:ln>
        <a:effectLst/>
      </c:spPr>
    </c:plotArea>
    <c:legend>
      <c:legendPos val="b"/>
      <c:layout>
        <c:manualLayout>
          <c:xMode val="edge"/>
          <c:yMode val="edge"/>
          <c:x val="0.13841671576767189"/>
          <c:y val="0.92438334802633026"/>
          <c:w val="0.73921741925116491"/>
          <c:h val="6.160518134924076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59325734817861E-2"/>
          <c:y val="0"/>
          <c:w val="0.96081348530364274"/>
          <c:h val="0.78501145339492084"/>
        </c:manualLayout>
      </c:layout>
      <c:lineChart>
        <c:grouping val="standard"/>
        <c:varyColors val="0"/>
        <c:ser>
          <c:idx val="0"/>
          <c:order val="0"/>
          <c:tx>
            <c:strRef>
              <c:f>Sheet1!$A$5</c:f>
              <c:strCache>
                <c:ptCount val="1"/>
                <c:pt idx="0">
                  <c:v>Watch show on overseas website or service</c:v>
                </c:pt>
              </c:strCache>
            </c:strRef>
          </c:tx>
          <c:spPr>
            <a:ln w="28575" cap="rnd">
              <a:solidFill>
                <a:srgbClr val="0DB09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Before 6am</c:v>
                </c:pt>
                <c:pt idx="1">
                  <c:v>6am to 9am</c:v>
                </c:pt>
                <c:pt idx="2">
                  <c:v>9am to 3pm</c:v>
                </c:pt>
                <c:pt idx="3">
                  <c:v>3pm to 6pm</c:v>
                </c:pt>
                <c:pt idx="4">
                  <c:v>6pm to 8.30pm</c:v>
                </c:pt>
                <c:pt idx="5">
                  <c:v>8.30pm to 10.30pm</c:v>
                </c:pt>
                <c:pt idx="6">
                  <c:v>After 10.30pm</c:v>
                </c:pt>
              </c:strCache>
            </c:strRef>
          </c:cat>
          <c:val>
            <c:numRef>
              <c:f>Sheet1!$B$5:$H$5</c:f>
              <c:numCache>
                <c:formatCode>0%</c:formatCode>
                <c:ptCount val="7"/>
                <c:pt idx="0">
                  <c:v>0.02</c:v>
                </c:pt>
                <c:pt idx="1">
                  <c:v>0.15</c:v>
                </c:pt>
                <c:pt idx="2">
                  <c:v>0.09</c:v>
                </c:pt>
                <c:pt idx="3">
                  <c:v>0.45</c:v>
                </c:pt>
                <c:pt idx="4">
                  <c:v>0.48</c:v>
                </c:pt>
                <c:pt idx="5">
                  <c:v>0.17</c:v>
                </c:pt>
                <c:pt idx="6">
                  <c:v>0.02</c:v>
                </c:pt>
              </c:numCache>
            </c:numRef>
          </c:val>
          <c:smooth val="0"/>
          <c:extLst>
            <c:ext xmlns:c16="http://schemas.microsoft.com/office/drawing/2014/chart" uri="{C3380CC4-5D6E-409C-BE32-E72D297353CC}">
              <c16:uniqueId val="{00000007-C157-439F-83F8-73ABB1368651}"/>
            </c:ext>
          </c:extLst>
        </c:ser>
        <c:dLbls>
          <c:showLegendKey val="0"/>
          <c:showVal val="0"/>
          <c:showCatName val="0"/>
          <c:showSerName val="0"/>
          <c:showPercent val="0"/>
          <c:showBubbleSize val="0"/>
        </c:dLbls>
        <c:smooth val="0"/>
        <c:axId val="1380665360"/>
        <c:axId val="1380658144"/>
      </c:lineChart>
      <c:catAx>
        <c:axId val="1380665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80658144"/>
        <c:crosses val="autoZero"/>
        <c:auto val="1"/>
        <c:lblAlgn val="ctr"/>
        <c:lblOffset val="100"/>
        <c:noMultiLvlLbl val="0"/>
      </c:catAx>
      <c:valAx>
        <c:axId val="1380658144"/>
        <c:scaling>
          <c:orientation val="minMax"/>
          <c:max val="0.70000000000000007"/>
          <c:min val="0"/>
        </c:scaling>
        <c:delete val="1"/>
        <c:axPos val="l"/>
        <c:numFmt formatCode="0%" sourceLinked="1"/>
        <c:majorTickMark val="out"/>
        <c:minorTickMark val="none"/>
        <c:tickLblPos val="nextTo"/>
        <c:crossAx val="13806653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5172361821807214"/>
          <c:y val="7.5893212967024698E-2"/>
          <c:w val="0.3271099574883799"/>
          <c:h val="0.90343834789680177"/>
        </c:manualLayout>
      </c:layout>
      <c:barChart>
        <c:barDir val="bar"/>
        <c:grouping val="clustered"/>
        <c:varyColors val="0"/>
        <c:ser>
          <c:idx val="0"/>
          <c:order val="0"/>
          <c:tx>
            <c:strRef>
              <c:f>Sheet1!$B$1</c:f>
              <c:strCache>
                <c:ptCount val="1"/>
                <c:pt idx="0">
                  <c:v>Series 1</c:v>
                </c:pt>
              </c:strCache>
            </c:strRef>
          </c:tx>
          <c:spPr>
            <a:solidFill>
              <a:srgbClr val="1363A8"/>
            </a:solidFill>
            <a:ln>
              <a:noFill/>
            </a:ln>
            <a:effectLst/>
          </c:spPr>
          <c:invertIfNegative val="0"/>
          <c:dPt>
            <c:idx val="0"/>
            <c:invertIfNegative val="0"/>
            <c:bubble3D val="0"/>
            <c:spPr>
              <a:solidFill>
                <a:srgbClr val="1363A8"/>
              </a:solidFill>
              <a:ln>
                <a:noFill/>
              </a:ln>
              <a:effectLst/>
            </c:spPr>
            <c:extLst>
              <c:ext xmlns:c16="http://schemas.microsoft.com/office/drawing/2014/chart" uri="{C3380CC4-5D6E-409C-BE32-E72D297353CC}">
                <c16:uniqueId val="{00000006-6928-47CD-AEEC-EB0EF1CFFD3E}"/>
              </c:ext>
            </c:extLst>
          </c:dPt>
          <c:dPt>
            <c:idx val="1"/>
            <c:invertIfNegative val="0"/>
            <c:bubble3D val="0"/>
            <c:spPr>
              <a:solidFill>
                <a:srgbClr val="1363A8"/>
              </a:solidFill>
              <a:ln>
                <a:noFill/>
              </a:ln>
              <a:effectLst/>
            </c:spPr>
            <c:extLst>
              <c:ext xmlns:c16="http://schemas.microsoft.com/office/drawing/2014/chart" uri="{C3380CC4-5D6E-409C-BE32-E72D297353CC}">
                <c16:uniqueId val="{00000005-6928-47CD-AEEC-EB0EF1CFFD3E}"/>
              </c:ext>
            </c:extLst>
          </c:dPt>
          <c:dPt>
            <c:idx val="2"/>
            <c:invertIfNegative val="0"/>
            <c:bubble3D val="0"/>
            <c:spPr>
              <a:solidFill>
                <a:srgbClr val="1363A8"/>
              </a:solidFill>
              <a:ln>
                <a:noFill/>
              </a:ln>
              <a:effectLst/>
            </c:spPr>
            <c:extLst>
              <c:ext xmlns:c16="http://schemas.microsoft.com/office/drawing/2014/chart" uri="{C3380CC4-5D6E-409C-BE32-E72D297353CC}">
                <c16:uniqueId val="{00000004-6928-47CD-AEEC-EB0EF1CFFD3E}"/>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Regularly check what child's doing online</c:v>
                </c:pt>
                <c:pt idx="1">
                  <c:v>Can only go on websites agreed with parent</c:v>
                </c:pt>
                <c:pt idx="2">
                  <c:v>You have access to passwords</c:v>
                </c:pt>
                <c:pt idx="3">
                  <c:v>Check what they have been doing online (e.g. web history)</c:v>
                </c:pt>
                <c:pt idx="4">
                  <c:v>Can only use the internet in certain places</c:v>
                </c:pt>
                <c:pt idx="5">
                  <c:v>You have access to social media accounts</c:v>
                </c:pt>
                <c:pt idx="6">
                  <c:v>Use filtering software</c:v>
                </c:pt>
                <c:pt idx="7">
                  <c:v>Can only use when an adult is present</c:v>
                </c:pt>
                <c:pt idx="9">
                  <c:v>Restrict online hours</c:v>
                </c:pt>
                <c:pt idx="10">
                  <c:v>Not allowed online after a certain time</c:v>
                </c:pt>
                <c:pt idx="11">
                  <c:v>Can only go online after homework / chores</c:v>
                </c:pt>
                <c:pt idx="12">
                  <c:v>Restrict social media hours</c:v>
                </c:pt>
                <c:pt idx="13">
                  <c:v>Not allowed to use social media after a certain time</c:v>
                </c:pt>
              </c:strCache>
            </c:strRef>
          </c:cat>
          <c:val>
            <c:numRef>
              <c:f>Sheet1!$B$2:$B$15</c:f>
              <c:numCache>
                <c:formatCode>0%</c:formatCode>
                <c:ptCount val="14"/>
                <c:pt idx="0">
                  <c:v>0.55000000000000004</c:v>
                </c:pt>
                <c:pt idx="1">
                  <c:v>0.43</c:v>
                </c:pt>
                <c:pt idx="2">
                  <c:v>0.42</c:v>
                </c:pt>
                <c:pt idx="3">
                  <c:v>0.37</c:v>
                </c:pt>
                <c:pt idx="4">
                  <c:v>0.3</c:v>
                </c:pt>
                <c:pt idx="5">
                  <c:v>0.23</c:v>
                </c:pt>
                <c:pt idx="6">
                  <c:v>0.21</c:v>
                </c:pt>
                <c:pt idx="7">
                  <c:v>0.2</c:v>
                </c:pt>
                <c:pt idx="9">
                  <c:v>0.59</c:v>
                </c:pt>
                <c:pt idx="10">
                  <c:v>0.54</c:v>
                </c:pt>
                <c:pt idx="11">
                  <c:v>0.38</c:v>
                </c:pt>
                <c:pt idx="12">
                  <c:v>0.22</c:v>
                </c:pt>
                <c:pt idx="13">
                  <c:v>0.18</c:v>
                </c:pt>
              </c:numCache>
            </c:numRef>
          </c:val>
          <c:extLst>
            <c:ext xmlns:c16="http://schemas.microsoft.com/office/drawing/2014/chart" uri="{C3380CC4-5D6E-409C-BE32-E72D297353CC}">
              <c16:uniqueId val="{00000000-6928-47CD-AEEC-EB0EF1CFFD3E}"/>
            </c:ext>
          </c:extLst>
        </c:ser>
        <c:dLbls>
          <c:showLegendKey val="0"/>
          <c:showVal val="0"/>
          <c:showCatName val="0"/>
          <c:showSerName val="0"/>
          <c:showPercent val="0"/>
          <c:showBubbleSize val="0"/>
        </c:dLbls>
        <c:gapWidth val="100"/>
        <c:axId val="843927823"/>
        <c:axId val="843907071"/>
      </c:barChart>
      <c:catAx>
        <c:axId val="843927823"/>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rgbClr val="404040"/>
                </a:solidFill>
                <a:latin typeface="+mn-lt"/>
                <a:ea typeface="+mn-ea"/>
                <a:cs typeface="+mn-cs"/>
              </a:defRPr>
            </a:pPr>
            <a:endParaRPr lang="en-US"/>
          </a:p>
        </c:txPr>
        <c:crossAx val="843907071"/>
        <c:crosses val="autoZero"/>
        <c:auto val="1"/>
        <c:lblAlgn val="ctr"/>
        <c:lblOffset val="100"/>
        <c:noMultiLvlLbl val="0"/>
      </c:catAx>
      <c:valAx>
        <c:axId val="843907071"/>
        <c:scaling>
          <c:orientation val="minMax"/>
        </c:scaling>
        <c:delete val="1"/>
        <c:axPos val="t"/>
        <c:numFmt formatCode="0%" sourceLinked="1"/>
        <c:majorTickMark val="none"/>
        <c:minorTickMark val="none"/>
        <c:tickLblPos val="nextTo"/>
        <c:crossAx val="843927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5172361821807214"/>
          <c:y val="7.5893212967024698E-2"/>
          <c:w val="0.3271099574883799"/>
          <c:h val="0.90343834789680177"/>
        </c:manualLayout>
      </c:layout>
      <c:barChart>
        <c:barDir val="bar"/>
        <c:grouping val="clustered"/>
        <c:varyColors val="0"/>
        <c:ser>
          <c:idx val="0"/>
          <c:order val="0"/>
          <c:tx>
            <c:strRef>
              <c:f>Sheet1!$B$1</c:f>
              <c:strCache>
                <c:ptCount val="1"/>
                <c:pt idx="0">
                  <c:v>Series 1</c:v>
                </c:pt>
              </c:strCache>
            </c:strRef>
          </c:tx>
          <c:spPr>
            <a:solidFill>
              <a:srgbClr val="1363A8"/>
            </a:solidFill>
            <a:ln>
              <a:noFill/>
            </a:ln>
            <a:effectLst/>
          </c:spPr>
          <c:invertIfNegative val="0"/>
          <c:dPt>
            <c:idx val="0"/>
            <c:invertIfNegative val="0"/>
            <c:bubble3D val="0"/>
            <c:spPr>
              <a:solidFill>
                <a:srgbClr val="1363A8"/>
              </a:solidFill>
              <a:ln>
                <a:noFill/>
              </a:ln>
              <a:effectLst/>
            </c:spPr>
            <c:extLst>
              <c:ext xmlns:c16="http://schemas.microsoft.com/office/drawing/2014/chart" uri="{C3380CC4-5D6E-409C-BE32-E72D297353CC}">
                <c16:uniqueId val="{00000006-6928-47CD-AEEC-EB0EF1CFFD3E}"/>
              </c:ext>
            </c:extLst>
          </c:dPt>
          <c:dPt>
            <c:idx val="1"/>
            <c:invertIfNegative val="0"/>
            <c:bubble3D val="0"/>
            <c:spPr>
              <a:solidFill>
                <a:srgbClr val="1363A8"/>
              </a:solidFill>
              <a:ln>
                <a:noFill/>
              </a:ln>
              <a:effectLst/>
            </c:spPr>
            <c:extLst>
              <c:ext xmlns:c16="http://schemas.microsoft.com/office/drawing/2014/chart" uri="{C3380CC4-5D6E-409C-BE32-E72D297353CC}">
                <c16:uniqueId val="{00000005-6928-47CD-AEEC-EB0EF1CFFD3E}"/>
              </c:ext>
            </c:extLst>
          </c:dPt>
          <c:dPt>
            <c:idx val="2"/>
            <c:invertIfNegative val="0"/>
            <c:bubble3D val="0"/>
            <c:spPr>
              <a:solidFill>
                <a:srgbClr val="1363A8"/>
              </a:solidFill>
              <a:ln>
                <a:noFill/>
              </a:ln>
              <a:effectLst/>
            </c:spPr>
            <c:extLst>
              <c:ext xmlns:c16="http://schemas.microsoft.com/office/drawing/2014/chart" uri="{C3380CC4-5D6E-409C-BE32-E72D297353CC}">
                <c16:uniqueId val="{00000004-6928-47CD-AEEC-EB0EF1CFFD3E}"/>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Sheet1!$A$17:$A$26</c:f>
              <c:strCache>
                <c:ptCount val="10"/>
                <c:pt idx="0">
                  <c:v>No rude / porn websites</c:v>
                </c:pt>
                <c:pt idx="1">
                  <c:v>No buying anything online</c:v>
                </c:pt>
                <c:pt idx="2">
                  <c:v>No chat rooms</c:v>
                </c:pt>
                <c:pt idx="3">
                  <c:v>No social media</c:v>
                </c:pt>
                <c:pt idx="4">
                  <c:v>No instant messaging</c:v>
                </c:pt>
                <c:pt idx="5">
                  <c:v>No downloading</c:v>
                </c:pt>
                <c:pt idx="6">
                  <c:v>Not allowed to accept friend requests from strangers</c:v>
                </c:pt>
                <c:pt idx="7">
                  <c:v>No emails</c:v>
                </c:pt>
                <c:pt idx="8">
                  <c:v>Can only go on children’s websites</c:v>
                </c:pt>
                <c:pt idx="9">
                  <c:v>Only use internet for educational purposes</c:v>
                </c:pt>
              </c:strCache>
            </c:strRef>
          </c:cat>
          <c:val>
            <c:numRef>
              <c:f>Sheet1!$B$17:$B$26</c:f>
              <c:numCache>
                <c:formatCode>0%</c:formatCode>
                <c:ptCount val="10"/>
                <c:pt idx="0">
                  <c:v>0.63</c:v>
                </c:pt>
                <c:pt idx="1">
                  <c:v>0.57999999999999996</c:v>
                </c:pt>
                <c:pt idx="2">
                  <c:v>0.51</c:v>
                </c:pt>
                <c:pt idx="3">
                  <c:v>0.39</c:v>
                </c:pt>
                <c:pt idx="4">
                  <c:v>0.33</c:v>
                </c:pt>
                <c:pt idx="5">
                  <c:v>0.28000000000000003</c:v>
                </c:pt>
                <c:pt idx="6">
                  <c:v>0.28000000000000003</c:v>
                </c:pt>
                <c:pt idx="7">
                  <c:v>0.25</c:v>
                </c:pt>
                <c:pt idx="8">
                  <c:v>0.17</c:v>
                </c:pt>
                <c:pt idx="9">
                  <c:v>0.12</c:v>
                </c:pt>
              </c:numCache>
            </c:numRef>
          </c:val>
          <c:extLst>
            <c:ext xmlns:c16="http://schemas.microsoft.com/office/drawing/2014/chart" uri="{C3380CC4-5D6E-409C-BE32-E72D297353CC}">
              <c16:uniqueId val="{00000000-6928-47CD-AEEC-EB0EF1CFFD3E}"/>
            </c:ext>
          </c:extLst>
        </c:ser>
        <c:dLbls>
          <c:showLegendKey val="0"/>
          <c:showVal val="0"/>
          <c:showCatName val="0"/>
          <c:showSerName val="0"/>
          <c:showPercent val="0"/>
          <c:showBubbleSize val="0"/>
        </c:dLbls>
        <c:gapWidth val="100"/>
        <c:axId val="843927823"/>
        <c:axId val="843907071"/>
      </c:barChart>
      <c:catAx>
        <c:axId val="843927823"/>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rgbClr val="404040"/>
                </a:solidFill>
                <a:latin typeface="+mn-lt"/>
                <a:ea typeface="+mn-ea"/>
                <a:cs typeface="+mn-cs"/>
              </a:defRPr>
            </a:pPr>
            <a:endParaRPr lang="en-US"/>
          </a:p>
        </c:txPr>
        <c:crossAx val="843907071"/>
        <c:crosses val="autoZero"/>
        <c:auto val="1"/>
        <c:lblAlgn val="ctr"/>
        <c:lblOffset val="100"/>
        <c:noMultiLvlLbl val="0"/>
      </c:catAx>
      <c:valAx>
        <c:axId val="843907071"/>
        <c:scaling>
          <c:orientation val="minMax"/>
        </c:scaling>
        <c:delete val="1"/>
        <c:axPos val="t"/>
        <c:numFmt formatCode="0%" sourceLinked="1"/>
        <c:majorTickMark val="none"/>
        <c:minorTickMark val="none"/>
        <c:tickLblPos val="nextTo"/>
        <c:crossAx val="843927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941365246993911E-2"/>
          <c:y val="3.8430424792364755E-2"/>
          <c:w val="0.96005863475300612"/>
          <c:h val="0.81402183598017996"/>
        </c:manualLayout>
      </c:layout>
      <c:lineChart>
        <c:grouping val="standard"/>
        <c:varyColors val="0"/>
        <c:ser>
          <c:idx val="0"/>
          <c:order val="0"/>
          <c:tx>
            <c:strRef>
              <c:f>Sheet1!$B$1</c:f>
              <c:strCache>
                <c:ptCount val="1"/>
                <c:pt idx="0">
                  <c:v>6 to 8 years old</c:v>
                </c:pt>
              </c:strCache>
            </c:strRef>
          </c:tx>
          <c:spPr>
            <a:ln w="28575" cap="rnd">
              <a:solidFill>
                <a:schemeClr val="accent2"/>
              </a:solidFill>
              <a:round/>
            </a:ln>
            <a:effectLst/>
          </c:spPr>
          <c:marker>
            <c:symbol val="plus"/>
            <c:size val="10"/>
            <c:spPr>
              <a:noFill/>
              <a:ln w="9525">
                <a:solidFill>
                  <a:schemeClr val="bg1">
                    <a:lumMod val="75000"/>
                  </a:schemeClr>
                </a:solidFill>
              </a:ln>
              <a:effectLst/>
            </c:spPr>
          </c:marker>
          <c:dPt>
            <c:idx val="0"/>
            <c:marker>
              <c:symbol val="plus"/>
              <c:size val="10"/>
              <c:spPr>
                <a:noFill/>
                <a:ln w="9525">
                  <a:solidFill>
                    <a:schemeClr val="bg1">
                      <a:lumMod val="75000"/>
                    </a:schemeClr>
                  </a:solidFill>
                </a:ln>
                <a:effectLst/>
              </c:spPr>
            </c:marker>
            <c:bubble3D val="0"/>
            <c:spPr>
              <a:ln w="28575" cap="rnd">
                <a:solidFill>
                  <a:schemeClr val="accent2"/>
                </a:solidFill>
                <a:round/>
              </a:ln>
              <a:effectLst/>
            </c:spPr>
            <c:extLst>
              <c:ext xmlns:c16="http://schemas.microsoft.com/office/drawing/2014/chart" uri="{C3380CC4-5D6E-409C-BE32-E72D297353CC}">
                <c16:uniqueId val="{00000001-9F41-4DC6-92CF-0F236A954EA0}"/>
              </c:ext>
            </c:extLst>
          </c:dPt>
          <c:dPt>
            <c:idx val="1"/>
            <c:marker>
              <c:symbol val="plus"/>
              <c:size val="10"/>
              <c:spPr>
                <a:noFill/>
                <a:ln w="9525">
                  <a:solidFill>
                    <a:schemeClr val="bg1">
                      <a:lumMod val="75000"/>
                    </a:schemeClr>
                  </a:solidFill>
                </a:ln>
                <a:effectLst/>
              </c:spPr>
            </c:marker>
            <c:bubble3D val="0"/>
            <c:spPr>
              <a:ln w="28575" cap="rnd">
                <a:solidFill>
                  <a:schemeClr val="accent2"/>
                </a:solidFill>
                <a:round/>
              </a:ln>
              <a:effectLst/>
            </c:spPr>
            <c:extLst>
              <c:ext xmlns:c16="http://schemas.microsoft.com/office/drawing/2014/chart" uri="{C3380CC4-5D6E-409C-BE32-E72D297353CC}">
                <c16:uniqueId val="{00000003-9F41-4DC6-92CF-0F236A954EA0}"/>
              </c:ext>
            </c:extLst>
          </c:dPt>
          <c:dPt>
            <c:idx val="2"/>
            <c:marker>
              <c:symbol val="plus"/>
              <c:size val="10"/>
              <c:spPr>
                <a:noFill/>
                <a:ln w="9525">
                  <a:solidFill>
                    <a:schemeClr val="bg1">
                      <a:lumMod val="75000"/>
                    </a:schemeClr>
                  </a:solidFill>
                </a:ln>
                <a:effectLst/>
              </c:spPr>
            </c:marker>
            <c:bubble3D val="0"/>
            <c:spPr>
              <a:ln w="28575" cap="rnd">
                <a:solidFill>
                  <a:schemeClr val="accent2"/>
                </a:solidFill>
                <a:round/>
              </a:ln>
              <a:effectLst/>
            </c:spPr>
            <c:extLst>
              <c:ext xmlns:c16="http://schemas.microsoft.com/office/drawing/2014/chart" uri="{C3380CC4-5D6E-409C-BE32-E72D297353CC}">
                <c16:uniqueId val="{00000005-9F41-4DC6-92CF-0F236A954EA0}"/>
              </c:ext>
            </c:extLst>
          </c:dPt>
          <c:dLbls>
            <c:dLbl>
              <c:idx val="1"/>
              <c:layout>
                <c:manualLayout>
                  <c:x val="-3.4631032319606875E-2"/>
                  <c:y val="3.93753200204813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F41-4DC6-92CF-0F236A954EA0}"/>
                </c:ext>
              </c:extLst>
            </c:dLbl>
            <c:dLbl>
              <c:idx val="4"/>
              <c:layout>
                <c:manualLayout>
                  <c:x val="-3.4631032319606875E-2"/>
                  <c:y val="4.44956477214541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B6F-4C1A-90AE-34C03B603EFF}"/>
                </c:ext>
              </c:extLst>
            </c:dLbl>
            <c:dLbl>
              <c:idx val="5"/>
              <c:layout>
                <c:manualLayout>
                  <c:x val="-2.486826524535731E-3"/>
                  <c:y val="9.7286226318474994E-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B6F-4C1A-90AE-34C03B603EF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2">
                        <a:lumMod val="7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Before 6pm </c:v>
                </c:pt>
                <c:pt idx="1">
                  <c:v>6:00 - 6:59 </c:v>
                </c:pt>
                <c:pt idx="2">
                  <c:v>7:00 - 7:59 </c:v>
                </c:pt>
                <c:pt idx="3">
                  <c:v>8:00 - 8:59 </c:v>
                </c:pt>
                <c:pt idx="4">
                  <c:v>9:00 - 9:59 </c:v>
                </c:pt>
                <c:pt idx="5">
                  <c:v>10pm or after </c:v>
                </c:pt>
              </c:strCache>
            </c:strRef>
          </c:cat>
          <c:val>
            <c:numRef>
              <c:f>Sheet1!$B$2:$B$7</c:f>
              <c:numCache>
                <c:formatCode>0.00%</c:formatCode>
                <c:ptCount val="6"/>
                <c:pt idx="0">
                  <c:v>1</c:v>
                </c:pt>
                <c:pt idx="1">
                  <c:v>0.89</c:v>
                </c:pt>
                <c:pt idx="2">
                  <c:v>0.73</c:v>
                </c:pt>
                <c:pt idx="3">
                  <c:v>0.48</c:v>
                </c:pt>
                <c:pt idx="4">
                  <c:v>0.11</c:v>
                </c:pt>
                <c:pt idx="5">
                  <c:v>0</c:v>
                </c:pt>
              </c:numCache>
            </c:numRef>
          </c:val>
          <c:smooth val="0"/>
          <c:extLst>
            <c:ext xmlns:c16="http://schemas.microsoft.com/office/drawing/2014/chart" uri="{C3380CC4-5D6E-409C-BE32-E72D297353CC}">
              <c16:uniqueId val="{00000006-9F41-4DC6-92CF-0F236A954EA0}"/>
            </c:ext>
          </c:extLst>
        </c:ser>
        <c:ser>
          <c:idx val="1"/>
          <c:order val="1"/>
          <c:tx>
            <c:strRef>
              <c:f>Sheet1!$C$1</c:f>
              <c:strCache>
                <c:ptCount val="1"/>
                <c:pt idx="0">
                  <c:v>9 to 11 years old</c:v>
                </c:pt>
              </c:strCache>
            </c:strRef>
          </c:tx>
          <c:spPr>
            <a:ln w="28575" cap="rnd">
              <a:solidFill>
                <a:schemeClr val="accent1"/>
              </a:solidFill>
              <a:round/>
            </a:ln>
            <a:effectLst/>
          </c:spPr>
          <c:marker>
            <c:symbol val="plus"/>
            <c:size val="10"/>
            <c:spPr>
              <a:noFill/>
              <a:ln w="9525">
                <a:solidFill>
                  <a:schemeClr val="bg1">
                    <a:lumMod val="75000"/>
                  </a:schemeClr>
                </a:solidFill>
              </a:ln>
              <a:effectLst/>
            </c:spPr>
          </c:marker>
          <c:dLbls>
            <c:dLbl>
              <c:idx val="0"/>
              <c:layout>
                <c:manualLayout>
                  <c:x val="-3.9646102808767014E-2"/>
                  <c:y val="-1.8894009216589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B6F-4C1A-90AE-34C03B603EFF}"/>
                </c:ext>
              </c:extLst>
            </c:dLbl>
            <c:dLbl>
              <c:idx val="1"/>
              <c:layout>
                <c:manualLayout>
                  <c:x val="-3.4631032319606875E-2"/>
                  <c:y val="2.20686123911930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DFC-4670-802A-2CEF04F961A0}"/>
                </c:ext>
              </c:extLst>
            </c:dLbl>
            <c:dLbl>
              <c:idx val="2"/>
              <c:layout>
                <c:manualLayout>
                  <c:x val="-3.463103231960693E-2"/>
                  <c:y val="-2.40143369175627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B6F-4C1A-90AE-34C03B603EFF}"/>
                </c:ext>
              </c:extLst>
            </c:dLbl>
            <c:dLbl>
              <c:idx val="3"/>
              <c:layout>
                <c:manualLayout>
                  <c:x val="-3.4631032319606875E-2"/>
                  <c:y val="-3.6815156169994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B6F-4C1A-90AE-34C03B603EF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Before 6pm </c:v>
                </c:pt>
                <c:pt idx="1">
                  <c:v>6:00 - 6:59 </c:v>
                </c:pt>
                <c:pt idx="2">
                  <c:v>7:00 - 7:59 </c:v>
                </c:pt>
                <c:pt idx="3">
                  <c:v>8:00 - 8:59 </c:v>
                </c:pt>
                <c:pt idx="4">
                  <c:v>9:00 - 9:59 </c:v>
                </c:pt>
                <c:pt idx="5">
                  <c:v>10pm or after </c:v>
                </c:pt>
              </c:strCache>
            </c:strRef>
          </c:cat>
          <c:val>
            <c:numRef>
              <c:f>Sheet1!$C$2:$C$7</c:f>
              <c:numCache>
                <c:formatCode>0.00%</c:formatCode>
                <c:ptCount val="6"/>
                <c:pt idx="0">
                  <c:v>1</c:v>
                </c:pt>
                <c:pt idx="1">
                  <c:v>0.96</c:v>
                </c:pt>
                <c:pt idx="2">
                  <c:v>0.83</c:v>
                </c:pt>
                <c:pt idx="3">
                  <c:v>0.59</c:v>
                </c:pt>
                <c:pt idx="4">
                  <c:v>0.24</c:v>
                </c:pt>
                <c:pt idx="5">
                  <c:v>0.03</c:v>
                </c:pt>
              </c:numCache>
            </c:numRef>
          </c:val>
          <c:smooth val="0"/>
          <c:extLst>
            <c:ext xmlns:c16="http://schemas.microsoft.com/office/drawing/2014/chart" uri="{C3380CC4-5D6E-409C-BE32-E72D297353CC}">
              <c16:uniqueId val="{00000000-1DFC-4670-802A-2CEF04F961A0}"/>
            </c:ext>
          </c:extLst>
        </c:ser>
        <c:ser>
          <c:idx val="2"/>
          <c:order val="2"/>
          <c:tx>
            <c:strRef>
              <c:f>Sheet1!$D$1</c:f>
              <c:strCache>
                <c:ptCount val="1"/>
                <c:pt idx="0">
                  <c:v>12 to 14 years old</c:v>
                </c:pt>
              </c:strCache>
            </c:strRef>
          </c:tx>
          <c:spPr>
            <a:ln w="28575" cap="rnd">
              <a:solidFill>
                <a:schemeClr val="accent3"/>
              </a:solidFill>
              <a:round/>
            </a:ln>
            <a:effectLst/>
          </c:spPr>
          <c:marker>
            <c:symbol val="plus"/>
            <c:size val="11"/>
            <c:spPr>
              <a:noFill/>
              <a:ln w="9525">
                <a:solidFill>
                  <a:schemeClr val="bg1">
                    <a:lumMod val="75000"/>
                  </a:schemeClr>
                </a:solidFill>
              </a:ln>
              <a:effectLst/>
            </c:spPr>
          </c:marker>
          <c:dLbls>
            <c:dLbl>
              <c:idx val="0"/>
              <c:layout>
                <c:manualLayout>
                  <c:x val="-4.0399686604080838E-2"/>
                  <c:y val="-6.36968766001024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DFC-4670-802A-2CEF04F961A0}"/>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3"/>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Before 6pm </c:v>
                </c:pt>
                <c:pt idx="1">
                  <c:v>6:00 - 6:59 </c:v>
                </c:pt>
                <c:pt idx="2">
                  <c:v>7:00 - 7:59 </c:v>
                </c:pt>
                <c:pt idx="3">
                  <c:v>8:00 - 8:59 </c:v>
                </c:pt>
                <c:pt idx="4">
                  <c:v>9:00 - 9:59 </c:v>
                </c:pt>
                <c:pt idx="5">
                  <c:v>10pm or after </c:v>
                </c:pt>
              </c:strCache>
            </c:strRef>
          </c:cat>
          <c:val>
            <c:numRef>
              <c:f>Sheet1!$D$2:$D$7</c:f>
              <c:numCache>
                <c:formatCode>0.00%</c:formatCode>
                <c:ptCount val="6"/>
                <c:pt idx="0">
                  <c:v>1</c:v>
                </c:pt>
                <c:pt idx="1">
                  <c:v>0.99</c:v>
                </c:pt>
                <c:pt idx="2">
                  <c:v>0.91</c:v>
                </c:pt>
                <c:pt idx="3">
                  <c:v>0.84</c:v>
                </c:pt>
                <c:pt idx="4">
                  <c:v>0.51</c:v>
                </c:pt>
                <c:pt idx="5">
                  <c:v>0.16</c:v>
                </c:pt>
              </c:numCache>
            </c:numRef>
          </c:val>
          <c:smooth val="0"/>
          <c:extLst>
            <c:ext xmlns:c16="http://schemas.microsoft.com/office/drawing/2014/chart" uri="{C3380CC4-5D6E-409C-BE32-E72D297353CC}">
              <c16:uniqueId val="{00000001-1DFC-4670-802A-2CEF04F961A0}"/>
            </c:ext>
          </c:extLst>
        </c:ser>
        <c:dLbls>
          <c:dLblPos val="t"/>
          <c:showLegendKey val="0"/>
          <c:showVal val="1"/>
          <c:showCatName val="0"/>
          <c:showSerName val="0"/>
          <c:showPercent val="0"/>
          <c:showBubbleSize val="0"/>
        </c:dLbls>
        <c:marker val="1"/>
        <c:smooth val="0"/>
        <c:axId val="843927823"/>
        <c:axId val="843907071"/>
      </c:lineChart>
      <c:catAx>
        <c:axId val="843927823"/>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NZ" dirty="0"/>
                  <a:t>Time</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843907071"/>
        <c:crosses val="autoZero"/>
        <c:auto val="1"/>
        <c:lblAlgn val="ctr"/>
        <c:lblOffset val="100"/>
        <c:noMultiLvlLbl val="0"/>
      </c:catAx>
      <c:valAx>
        <c:axId val="843907071"/>
        <c:scaling>
          <c:orientation val="minMax"/>
        </c:scaling>
        <c:delete val="1"/>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NZ" dirty="0"/>
                  <a:t>Proportion still</a:t>
                </a:r>
                <a:r>
                  <a:rPr lang="en-NZ" baseline="0" dirty="0"/>
                  <a:t> allowed to use the internet at each time</a:t>
                </a:r>
                <a:endParaRPr lang="en-NZ"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crossAx val="843927823"/>
        <c:crosses val="autoZero"/>
        <c:crossBetween val="between"/>
      </c:valAx>
      <c:spPr>
        <a:noFill/>
        <a:ln>
          <a:noFill/>
        </a:ln>
        <a:effectLst/>
      </c:spPr>
    </c:plotArea>
    <c:legend>
      <c:legendPos val="r"/>
      <c:layout>
        <c:manualLayout>
          <c:xMode val="edge"/>
          <c:yMode val="edge"/>
          <c:x val="0.77221321745627625"/>
          <c:y val="4.9783494805084857E-2"/>
          <c:w val="0.18860042518740502"/>
          <c:h val="0.2808733585721139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10205084205235"/>
          <c:y val="2.1197264591807954E-2"/>
          <c:w val="0.35210853045650209"/>
          <c:h val="0.9383582770211607"/>
        </c:manualLayout>
      </c:layout>
      <c:barChart>
        <c:barDir val="bar"/>
        <c:grouping val="clustered"/>
        <c:varyColors val="0"/>
        <c:ser>
          <c:idx val="0"/>
          <c:order val="0"/>
          <c:tx>
            <c:strRef>
              <c:f>Sheet1!$B$1</c:f>
              <c:strCache>
                <c:ptCount val="1"/>
                <c:pt idx="0">
                  <c:v>Series 1</c:v>
                </c:pt>
              </c:strCache>
            </c:strRef>
          </c:tx>
          <c:spPr>
            <a:solidFill>
              <a:srgbClr val="E05550"/>
            </a:solidFill>
            <a:ln>
              <a:noFill/>
            </a:ln>
            <a:effectLst/>
          </c:spPr>
          <c:invertIfNegative val="0"/>
          <c:dPt>
            <c:idx val="7"/>
            <c:invertIfNegative val="0"/>
            <c:bubble3D val="0"/>
            <c:extLst>
              <c:ext xmlns:c16="http://schemas.microsoft.com/office/drawing/2014/chart" uri="{C3380CC4-5D6E-409C-BE32-E72D297353CC}">
                <c16:uniqueId val="{00000000-19FE-4B38-ADE6-73FE8A81A124}"/>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Northland</c:v>
                </c:pt>
                <c:pt idx="1">
                  <c:v>Auckland</c:v>
                </c:pt>
                <c:pt idx="2">
                  <c:v>Waikato</c:v>
                </c:pt>
                <c:pt idx="3">
                  <c:v>Bay of Plenty</c:v>
                </c:pt>
                <c:pt idx="4">
                  <c:v>Gisborne</c:v>
                </c:pt>
                <c:pt idx="5">
                  <c:v>Hawke's Bay</c:v>
                </c:pt>
                <c:pt idx="6">
                  <c:v>Taranaki</c:v>
                </c:pt>
                <c:pt idx="7">
                  <c:v>Manawatu-Wanganui</c:v>
                </c:pt>
                <c:pt idx="8">
                  <c:v>Wellington</c:v>
                </c:pt>
                <c:pt idx="9">
                  <c:v>Tasman</c:v>
                </c:pt>
                <c:pt idx="10">
                  <c:v>Nelson</c:v>
                </c:pt>
                <c:pt idx="11">
                  <c:v>Marlborough</c:v>
                </c:pt>
                <c:pt idx="12">
                  <c:v>West Coast</c:v>
                </c:pt>
                <c:pt idx="13">
                  <c:v>Canterbury</c:v>
                </c:pt>
                <c:pt idx="14">
                  <c:v>Otago</c:v>
                </c:pt>
                <c:pt idx="15">
                  <c:v>Southland</c:v>
                </c:pt>
              </c:strCache>
            </c:strRef>
          </c:cat>
          <c:val>
            <c:numRef>
              <c:f>Sheet1!$B$2:$B$17</c:f>
              <c:numCache>
                <c:formatCode>0%</c:formatCode>
                <c:ptCount val="16"/>
                <c:pt idx="0">
                  <c:v>0.04</c:v>
                </c:pt>
                <c:pt idx="1">
                  <c:v>0.34</c:v>
                </c:pt>
                <c:pt idx="2">
                  <c:v>0.09</c:v>
                </c:pt>
                <c:pt idx="3">
                  <c:v>0.06</c:v>
                </c:pt>
                <c:pt idx="4">
                  <c:v>0.01</c:v>
                </c:pt>
                <c:pt idx="5">
                  <c:v>0.03</c:v>
                </c:pt>
                <c:pt idx="6">
                  <c:v>0.03</c:v>
                </c:pt>
                <c:pt idx="7">
                  <c:v>0.05</c:v>
                </c:pt>
                <c:pt idx="8">
                  <c:v>0.11</c:v>
                </c:pt>
                <c:pt idx="9">
                  <c:v>0.01</c:v>
                </c:pt>
                <c:pt idx="10">
                  <c:v>0.01</c:v>
                </c:pt>
                <c:pt idx="11">
                  <c:v>0.01</c:v>
                </c:pt>
                <c:pt idx="12">
                  <c:v>0.01</c:v>
                </c:pt>
                <c:pt idx="13">
                  <c:v>0.13</c:v>
                </c:pt>
                <c:pt idx="14">
                  <c:v>0.05</c:v>
                </c:pt>
                <c:pt idx="15">
                  <c:v>0.02</c:v>
                </c:pt>
              </c:numCache>
            </c:numRef>
          </c:val>
          <c:extLst>
            <c:ext xmlns:c16="http://schemas.microsoft.com/office/drawing/2014/chart" uri="{C3380CC4-5D6E-409C-BE32-E72D297353CC}">
              <c16:uniqueId val="{00000001-19FE-4B38-ADE6-73FE8A81A124}"/>
            </c:ext>
          </c:extLst>
        </c:ser>
        <c:dLbls>
          <c:showLegendKey val="0"/>
          <c:showVal val="0"/>
          <c:showCatName val="0"/>
          <c:showSerName val="0"/>
          <c:showPercent val="0"/>
          <c:showBubbleSize val="0"/>
        </c:dLbls>
        <c:gapWidth val="132"/>
        <c:axId val="267768192"/>
        <c:axId val="267769728"/>
      </c:barChart>
      <c:catAx>
        <c:axId val="26776819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404040"/>
                </a:solidFill>
                <a:latin typeface="+mn-lt"/>
                <a:ea typeface="+mn-ea"/>
                <a:cs typeface="+mn-cs"/>
              </a:defRPr>
            </a:pPr>
            <a:endParaRPr lang="en-US"/>
          </a:p>
        </c:txPr>
        <c:crossAx val="267769728"/>
        <c:crosses val="autoZero"/>
        <c:auto val="1"/>
        <c:lblAlgn val="ctr"/>
        <c:lblOffset val="100"/>
        <c:noMultiLvlLbl val="0"/>
      </c:catAx>
      <c:valAx>
        <c:axId val="267769728"/>
        <c:scaling>
          <c:orientation val="minMax"/>
          <c:max val="1"/>
        </c:scaling>
        <c:delete val="1"/>
        <c:axPos val="t"/>
        <c:numFmt formatCode="0%" sourceLinked="1"/>
        <c:majorTickMark val="out"/>
        <c:minorTickMark val="none"/>
        <c:tickLblPos val="nextTo"/>
        <c:crossAx val="2677681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10205084205235"/>
          <c:y val="2.1197264591807954E-2"/>
          <c:w val="0.35210853045650209"/>
          <c:h val="0.9383582770211607"/>
        </c:manualLayout>
      </c:layout>
      <c:barChart>
        <c:barDir val="bar"/>
        <c:grouping val="clustered"/>
        <c:varyColors val="0"/>
        <c:ser>
          <c:idx val="0"/>
          <c:order val="0"/>
          <c:tx>
            <c:strRef>
              <c:f>Sheet1!$B$1</c:f>
              <c:strCache>
                <c:ptCount val="1"/>
                <c:pt idx="0">
                  <c:v>Series 1</c:v>
                </c:pt>
              </c:strCache>
            </c:strRef>
          </c:tx>
          <c:spPr>
            <a:solidFill>
              <a:srgbClr val="0DB09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Under 30</c:v>
                </c:pt>
                <c:pt idx="1">
                  <c:v>30 to 39</c:v>
                </c:pt>
                <c:pt idx="2">
                  <c:v>40 to 49</c:v>
                </c:pt>
                <c:pt idx="3">
                  <c:v>50 plus</c:v>
                </c:pt>
              </c:strCache>
            </c:strRef>
          </c:cat>
          <c:val>
            <c:numRef>
              <c:f>Sheet1!$B$2:$B$5</c:f>
              <c:numCache>
                <c:formatCode>0%</c:formatCode>
                <c:ptCount val="4"/>
                <c:pt idx="0">
                  <c:v>0.05</c:v>
                </c:pt>
                <c:pt idx="1">
                  <c:v>0.38</c:v>
                </c:pt>
                <c:pt idx="2">
                  <c:v>0.45</c:v>
                </c:pt>
                <c:pt idx="3">
                  <c:v>0.11</c:v>
                </c:pt>
              </c:numCache>
            </c:numRef>
          </c:val>
          <c:extLst>
            <c:ext xmlns:c16="http://schemas.microsoft.com/office/drawing/2014/chart" uri="{C3380CC4-5D6E-409C-BE32-E72D297353CC}">
              <c16:uniqueId val="{00000001-9302-4C78-8543-336152B0A029}"/>
            </c:ext>
          </c:extLst>
        </c:ser>
        <c:dLbls>
          <c:showLegendKey val="0"/>
          <c:showVal val="0"/>
          <c:showCatName val="0"/>
          <c:showSerName val="0"/>
          <c:showPercent val="0"/>
          <c:showBubbleSize val="0"/>
        </c:dLbls>
        <c:gapWidth val="132"/>
        <c:axId val="267768192"/>
        <c:axId val="267769728"/>
      </c:barChart>
      <c:catAx>
        <c:axId val="26776819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404040"/>
                </a:solidFill>
                <a:latin typeface="+mn-lt"/>
                <a:ea typeface="+mn-ea"/>
                <a:cs typeface="+mn-cs"/>
              </a:defRPr>
            </a:pPr>
            <a:endParaRPr lang="en-US"/>
          </a:p>
        </c:txPr>
        <c:crossAx val="267769728"/>
        <c:crosses val="autoZero"/>
        <c:auto val="1"/>
        <c:lblAlgn val="ctr"/>
        <c:lblOffset val="100"/>
        <c:noMultiLvlLbl val="0"/>
      </c:catAx>
      <c:valAx>
        <c:axId val="267769728"/>
        <c:scaling>
          <c:orientation val="minMax"/>
          <c:max val="1"/>
        </c:scaling>
        <c:delete val="1"/>
        <c:axPos val="t"/>
        <c:numFmt formatCode="0%" sourceLinked="1"/>
        <c:majorTickMark val="out"/>
        <c:minorTickMark val="none"/>
        <c:tickLblPos val="nextTo"/>
        <c:crossAx val="2677681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10205084205235"/>
          <c:y val="4.3809989550486372E-2"/>
          <c:w val="0.35210853045650209"/>
          <c:h val="0.95439767665560193"/>
        </c:manualLayout>
      </c:layout>
      <c:barChart>
        <c:barDir val="bar"/>
        <c:grouping val="clustered"/>
        <c:varyColors val="0"/>
        <c:ser>
          <c:idx val="0"/>
          <c:order val="0"/>
          <c:tx>
            <c:strRef>
              <c:f>Sheet1!$B$1</c:f>
              <c:strCache>
                <c:ptCount val="1"/>
                <c:pt idx="0">
                  <c:v>Series 1</c:v>
                </c:pt>
              </c:strCache>
            </c:strRef>
          </c:tx>
          <c:spPr>
            <a:solidFill>
              <a:srgbClr val="E4C05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Under $50,000</c:v>
                </c:pt>
                <c:pt idx="1">
                  <c:v>$50,001 to $80,000</c:v>
                </c:pt>
                <c:pt idx="2">
                  <c:v>$80,001 to $120,000</c:v>
                </c:pt>
                <c:pt idx="3">
                  <c:v>Over $120,000</c:v>
                </c:pt>
                <c:pt idx="4">
                  <c:v>Prefer not to say / don't know</c:v>
                </c:pt>
              </c:strCache>
            </c:strRef>
          </c:cat>
          <c:val>
            <c:numRef>
              <c:f>Sheet1!$B$2:$B$6</c:f>
              <c:numCache>
                <c:formatCode>0%</c:formatCode>
                <c:ptCount val="5"/>
                <c:pt idx="0">
                  <c:v>0.15</c:v>
                </c:pt>
                <c:pt idx="1">
                  <c:v>0.19</c:v>
                </c:pt>
                <c:pt idx="2">
                  <c:v>0.23</c:v>
                </c:pt>
                <c:pt idx="3">
                  <c:v>0.36</c:v>
                </c:pt>
                <c:pt idx="4">
                  <c:v>7.0000000000000007E-2</c:v>
                </c:pt>
              </c:numCache>
            </c:numRef>
          </c:val>
          <c:extLst>
            <c:ext xmlns:c16="http://schemas.microsoft.com/office/drawing/2014/chart" uri="{C3380CC4-5D6E-409C-BE32-E72D297353CC}">
              <c16:uniqueId val="{00000000-1E8A-4616-A7FD-F16770229086}"/>
            </c:ext>
          </c:extLst>
        </c:ser>
        <c:dLbls>
          <c:showLegendKey val="0"/>
          <c:showVal val="0"/>
          <c:showCatName val="0"/>
          <c:showSerName val="0"/>
          <c:showPercent val="0"/>
          <c:showBubbleSize val="0"/>
        </c:dLbls>
        <c:gapWidth val="132"/>
        <c:axId val="267819264"/>
        <c:axId val="267841536"/>
      </c:barChart>
      <c:catAx>
        <c:axId val="2678192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404040"/>
                </a:solidFill>
                <a:latin typeface="+mn-lt"/>
                <a:ea typeface="+mn-ea"/>
                <a:cs typeface="+mn-cs"/>
              </a:defRPr>
            </a:pPr>
            <a:endParaRPr lang="en-US"/>
          </a:p>
        </c:txPr>
        <c:crossAx val="267841536"/>
        <c:crosses val="autoZero"/>
        <c:auto val="1"/>
        <c:lblAlgn val="ctr"/>
        <c:lblOffset val="100"/>
        <c:noMultiLvlLbl val="0"/>
      </c:catAx>
      <c:valAx>
        <c:axId val="267841536"/>
        <c:scaling>
          <c:orientation val="minMax"/>
          <c:max val="1"/>
        </c:scaling>
        <c:delete val="1"/>
        <c:axPos val="t"/>
        <c:numFmt formatCode="0%" sourceLinked="1"/>
        <c:majorTickMark val="out"/>
        <c:minorTickMark val="none"/>
        <c:tickLblPos val="nextTo"/>
        <c:crossAx val="2678192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10205084205235"/>
          <c:y val="0.15513295273363165"/>
          <c:w val="0.35210853045650209"/>
          <c:h val="0.84307466498449291"/>
        </c:manualLayout>
      </c:layout>
      <c:barChart>
        <c:barDir val="bar"/>
        <c:grouping val="clustered"/>
        <c:varyColors val="0"/>
        <c:ser>
          <c:idx val="0"/>
          <c:order val="0"/>
          <c:tx>
            <c:strRef>
              <c:f>Sheet1!$B$1</c:f>
              <c:strCache>
                <c:ptCount val="1"/>
                <c:pt idx="0">
                  <c:v>Series 1</c:v>
                </c:pt>
              </c:strCache>
            </c:strRef>
          </c:tx>
          <c:spPr>
            <a:solidFill>
              <a:srgbClr val="1363A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Male</c:v>
                </c:pt>
                <c:pt idx="1">
                  <c:v>Female</c:v>
                </c:pt>
                <c:pt idx="2">
                  <c:v>Non-binary</c:v>
                </c:pt>
              </c:strCache>
            </c:strRef>
          </c:cat>
          <c:val>
            <c:numRef>
              <c:f>Sheet1!$B$2:$B$4</c:f>
              <c:numCache>
                <c:formatCode>0%</c:formatCode>
                <c:ptCount val="3"/>
                <c:pt idx="0">
                  <c:v>0.39</c:v>
                </c:pt>
                <c:pt idx="1">
                  <c:v>0.61</c:v>
                </c:pt>
                <c:pt idx="2">
                  <c:v>0</c:v>
                </c:pt>
              </c:numCache>
            </c:numRef>
          </c:val>
          <c:extLst>
            <c:ext xmlns:c16="http://schemas.microsoft.com/office/drawing/2014/chart" uri="{C3380CC4-5D6E-409C-BE32-E72D297353CC}">
              <c16:uniqueId val="{00000000-3F1D-4244-92F2-4FCCA2356A8B}"/>
            </c:ext>
          </c:extLst>
        </c:ser>
        <c:dLbls>
          <c:showLegendKey val="0"/>
          <c:showVal val="0"/>
          <c:showCatName val="0"/>
          <c:showSerName val="0"/>
          <c:showPercent val="0"/>
          <c:showBubbleSize val="0"/>
        </c:dLbls>
        <c:gapWidth val="132"/>
        <c:axId val="267819264"/>
        <c:axId val="267841536"/>
      </c:barChart>
      <c:catAx>
        <c:axId val="2678192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404040"/>
                </a:solidFill>
                <a:latin typeface="+mn-lt"/>
                <a:ea typeface="+mn-ea"/>
                <a:cs typeface="+mn-cs"/>
              </a:defRPr>
            </a:pPr>
            <a:endParaRPr lang="en-US"/>
          </a:p>
        </c:txPr>
        <c:crossAx val="267841536"/>
        <c:crosses val="autoZero"/>
        <c:auto val="1"/>
        <c:lblAlgn val="ctr"/>
        <c:lblOffset val="100"/>
        <c:noMultiLvlLbl val="0"/>
      </c:catAx>
      <c:valAx>
        <c:axId val="267841536"/>
        <c:scaling>
          <c:orientation val="minMax"/>
          <c:max val="1"/>
        </c:scaling>
        <c:delete val="1"/>
        <c:axPos val="t"/>
        <c:numFmt formatCode="0%" sourceLinked="1"/>
        <c:majorTickMark val="out"/>
        <c:minorTickMark val="none"/>
        <c:tickLblPos val="nextTo"/>
        <c:crossAx val="2678192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10205084205235"/>
          <c:y val="2.1197264591807954E-2"/>
          <c:w val="0.35210853045650209"/>
          <c:h val="0.9383582770211607"/>
        </c:manualLayout>
      </c:layout>
      <c:barChart>
        <c:barDir val="bar"/>
        <c:grouping val="clustered"/>
        <c:varyColors val="0"/>
        <c:ser>
          <c:idx val="0"/>
          <c:order val="0"/>
          <c:tx>
            <c:strRef>
              <c:f>Sheet1!$B$1</c:f>
              <c:strCache>
                <c:ptCount val="1"/>
                <c:pt idx="0">
                  <c:v>Series 1</c:v>
                </c:pt>
              </c:strCache>
            </c:strRef>
          </c:tx>
          <c:spPr>
            <a:solidFill>
              <a:srgbClr val="0DB091"/>
            </a:solidFill>
            <a:ln>
              <a:noFill/>
            </a:ln>
            <a:effectLst/>
          </c:spPr>
          <c:invertIfNegative val="0"/>
          <c:dPt>
            <c:idx val="7"/>
            <c:invertIfNegative val="0"/>
            <c:bubble3D val="0"/>
            <c:extLst>
              <c:ext xmlns:c16="http://schemas.microsoft.com/office/drawing/2014/chart" uri="{C3380CC4-5D6E-409C-BE32-E72D297353CC}">
                <c16:uniqueId val="{00000000-6A54-4FD9-B8BA-C7F7B60D4BBD}"/>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6 years old</c:v>
                </c:pt>
                <c:pt idx="1">
                  <c:v>7 years old</c:v>
                </c:pt>
                <c:pt idx="2">
                  <c:v>8 years old</c:v>
                </c:pt>
                <c:pt idx="3">
                  <c:v>9 years old</c:v>
                </c:pt>
                <c:pt idx="4">
                  <c:v>10 years old</c:v>
                </c:pt>
                <c:pt idx="5">
                  <c:v>11 years old</c:v>
                </c:pt>
                <c:pt idx="6">
                  <c:v>12 years old</c:v>
                </c:pt>
                <c:pt idx="7">
                  <c:v>13 years old</c:v>
                </c:pt>
                <c:pt idx="8">
                  <c:v>14 years old</c:v>
                </c:pt>
              </c:strCache>
            </c:strRef>
          </c:cat>
          <c:val>
            <c:numRef>
              <c:f>Sheet1!$B$2:$B$10</c:f>
              <c:numCache>
                <c:formatCode>0%</c:formatCode>
                <c:ptCount val="9"/>
                <c:pt idx="0">
                  <c:v>0.11</c:v>
                </c:pt>
                <c:pt idx="1">
                  <c:v>0.12</c:v>
                </c:pt>
                <c:pt idx="2">
                  <c:v>0.12</c:v>
                </c:pt>
                <c:pt idx="3">
                  <c:v>0.12</c:v>
                </c:pt>
                <c:pt idx="4">
                  <c:v>0.11</c:v>
                </c:pt>
                <c:pt idx="5">
                  <c:v>0.11</c:v>
                </c:pt>
                <c:pt idx="6">
                  <c:v>0.1</c:v>
                </c:pt>
                <c:pt idx="7">
                  <c:v>0.11</c:v>
                </c:pt>
                <c:pt idx="8">
                  <c:v>0.11</c:v>
                </c:pt>
              </c:numCache>
            </c:numRef>
          </c:val>
          <c:extLst>
            <c:ext xmlns:c16="http://schemas.microsoft.com/office/drawing/2014/chart" uri="{C3380CC4-5D6E-409C-BE32-E72D297353CC}">
              <c16:uniqueId val="{00000001-6A54-4FD9-B8BA-C7F7B60D4BBD}"/>
            </c:ext>
          </c:extLst>
        </c:ser>
        <c:dLbls>
          <c:showLegendKey val="0"/>
          <c:showVal val="0"/>
          <c:showCatName val="0"/>
          <c:showSerName val="0"/>
          <c:showPercent val="0"/>
          <c:showBubbleSize val="0"/>
        </c:dLbls>
        <c:gapWidth val="132"/>
        <c:axId val="267768192"/>
        <c:axId val="267769728"/>
      </c:barChart>
      <c:catAx>
        <c:axId val="26776819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404040"/>
                </a:solidFill>
                <a:latin typeface="+mn-lt"/>
                <a:ea typeface="+mn-ea"/>
                <a:cs typeface="+mn-cs"/>
              </a:defRPr>
            </a:pPr>
            <a:endParaRPr lang="en-US"/>
          </a:p>
        </c:txPr>
        <c:crossAx val="267769728"/>
        <c:crosses val="autoZero"/>
        <c:auto val="1"/>
        <c:lblAlgn val="ctr"/>
        <c:lblOffset val="100"/>
        <c:noMultiLvlLbl val="0"/>
      </c:catAx>
      <c:valAx>
        <c:axId val="267769728"/>
        <c:scaling>
          <c:orientation val="minMax"/>
          <c:max val="1"/>
        </c:scaling>
        <c:delete val="1"/>
        <c:axPos val="t"/>
        <c:numFmt formatCode="0%" sourceLinked="1"/>
        <c:majorTickMark val="out"/>
        <c:minorTickMark val="none"/>
        <c:tickLblPos val="nextTo"/>
        <c:crossAx val="2677681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10205084205235"/>
          <c:y val="0.15513295273363165"/>
          <c:w val="0.35210853045650209"/>
          <c:h val="0.84307466498449291"/>
        </c:manualLayout>
      </c:layout>
      <c:barChart>
        <c:barDir val="bar"/>
        <c:grouping val="clustered"/>
        <c:varyColors val="0"/>
        <c:ser>
          <c:idx val="0"/>
          <c:order val="0"/>
          <c:tx>
            <c:strRef>
              <c:f>Sheet1!$B$1</c:f>
              <c:strCache>
                <c:ptCount val="1"/>
                <c:pt idx="0">
                  <c:v>Series 1</c:v>
                </c:pt>
              </c:strCache>
            </c:strRef>
          </c:tx>
          <c:spPr>
            <a:solidFill>
              <a:srgbClr val="1363A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Male</c:v>
                </c:pt>
                <c:pt idx="1">
                  <c:v>Female</c:v>
                </c:pt>
                <c:pt idx="2">
                  <c:v>Non-binary</c:v>
                </c:pt>
              </c:strCache>
            </c:strRef>
          </c:cat>
          <c:val>
            <c:numRef>
              <c:f>Sheet1!$B$2:$B$4</c:f>
              <c:numCache>
                <c:formatCode>0%</c:formatCode>
                <c:ptCount val="3"/>
                <c:pt idx="0">
                  <c:v>0.51</c:v>
                </c:pt>
                <c:pt idx="1">
                  <c:v>0.48</c:v>
                </c:pt>
                <c:pt idx="2">
                  <c:v>0</c:v>
                </c:pt>
              </c:numCache>
            </c:numRef>
          </c:val>
          <c:extLst>
            <c:ext xmlns:c16="http://schemas.microsoft.com/office/drawing/2014/chart" uri="{C3380CC4-5D6E-409C-BE32-E72D297353CC}">
              <c16:uniqueId val="{00000000-B30C-44D2-816A-FB031FEC5932}"/>
            </c:ext>
          </c:extLst>
        </c:ser>
        <c:dLbls>
          <c:showLegendKey val="0"/>
          <c:showVal val="0"/>
          <c:showCatName val="0"/>
          <c:showSerName val="0"/>
          <c:showPercent val="0"/>
          <c:showBubbleSize val="0"/>
        </c:dLbls>
        <c:gapWidth val="132"/>
        <c:axId val="267819264"/>
        <c:axId val="267841536"/>
      </c:barChart>
      <c:catAx>
        <c:axId val="2678192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404040"/>
                </a:solidFill>
                <a:latin typeface="+mn-lt"/>
                <a:ea typeface="+mn-ea"/>
                <a:cs typeface="+mn-cs"/>
              </a:defRPr>
            </a:pPr>
            <a:endParaRPr lang="en-US"/>
          </a:p>
        </c:txPr>
        <c:crossAx val="267841536"/>
        <c:crosses val="autoZero"/>
        <c:auto val="1"/>
        <c:lblAlgn val="ctr"/>
        <c:lblOffset val="100"/>
        <c:noMultiLvlLbl val="0"/>
      </c:catAx>
      <c:valAx>
        <c:axId val="267841536"/>
        <c:scaling>
          <c:orientation val="minMax"/>
          <c:max val="1"/>
        </c:scaling>
        <c:delete val="1"/>
        <c:axPos val="t"/>
        <c:numFmt formatCode="0%" sourceLinked="1"/>
        <c:majorTickMark val="out"/>
        <c:minorTickMark val="none"/>
        <c:tickLblPos val="nextTo"/>
        <c:crossAx val="2678192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210205084205235"/>
          <c:y val="2.1197264591807954E-2"/>
          <c:w val="0.35210853045650209"/>
          <c:h val="0.9383582770211607"/>
        </c:manualLayout>
      </c:layout>
      <c:barChart>
        <c:barDir val="bar"/>
        <c:grouping val="clustered"/>
        <c:varyColors val="0"/>
        <c:ser>
          <c:idx val="0"/>
          <c:order val="0"/>
          <c:tx>
            <c:strRef>
              <c:f>Sheet1!$B$1</c:f>
              <c:strCache>
                <c:ptCount val="1"/>
                <c:pt idx="0">
                  <c:v>Series 1</c:v>
                </c:pt>
              </c:strCache>
            </c:strRef>
          </c:tx>
          <c:spPr>
            <a:solidFill>
              <a:srgbClr val="D9AB2D"/>
            </a:solidFill>
            <a:ln>
              <a:noFill/>
            </a:ln>
            <a:effectLst/>
          </c:spPr>
          <c:invertIfNegative val="0"/>
          <c:dPt>
            <c:idx val="3"/>
            <c:invertIfNegative val="0"/>
            <c:bubble3D val="0"/>
            <c:extLst>
              <c:ext xmlns:c16="http://schemas.microsoft.com/office/drawing/2014/chart" uri="{C3380CC4-5D6E-409C-BE32-E72D297353CC}">
                <c16:uniqueId val="{00000000-A461-4BCB-A6EA-138849118EB2}"/>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NZ European</c:v>
                </c:pt>
                <c:pt idx="1">
                  <c:v>Māori</c:v>
                </c:pt>
                <c:pt idx="2">
                  <c:v>Asian</c:v>
                </c:pt>
                <c:pt idx="3">
                  <c:v>Pacific</c:v>
                </c:pt>
                <c:pt idx="4">
                  <c:v>Other ethnic group</c:v>
                </c:pt>
              </c:strCache>
            </c:strRef>
          </c:cat>
          <c:val>
            <c:numRef>
              <c:f>Sheet1!$B$2:$B$6</c:f>
              <c:numCache>
                <c:formatCode>0%</c:formatCode>
                <c:ptCount val="5"/>
                <c:pt idx="0">
                  <c:v>0.68</c:v>
                </c:pt>
                <c:pt idx="1">
                  <c:v>0.26</c:v>
                </c:pt>
                <c:pt idx="2">
                  <c:v>0.14000000000000001</c:v>
                </c:pt>
                <c:pt idx="3">
                  <c:v>0.14000000000000001</c:v>
                </c:pt>
                <c:pt idx="4">
                  <c:v>0.03</c:v>
                </c:pt>
              </c:numCache>
            </c:numRef>
          </c:val>
          <c:extLst>
            <c:ext xmlns:c16="http://schemas.microsoft.com/office/drawing/2014/chart" uri="{C3380CC4-5D6E-409C-BE32-E72D297353CC}">
              <c16:uniqueId val="{00000001-A461-4BCB-A6EA-138849118EB2}"/>
            </c:ext>
          </c:extLst>
        </c:ser>
        <c:dLbls>
          <c:showLegendKey val="0"/>
          <c:showVal val="0"/>
          <c:showCatName val="0"/>
          <c:showSerName val="0"/>
          <c:showPercent val="0"/>
          <c:showBubbleSize val="0"/>
        </c:dLbls>
        <c:gapWidth val="132"/>
        <c:axId val="267866880"/>
        <c:axId val="267868416"/>
      </c:barChart>
      <c:catAx>
        <c:axId val="2678668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404040"/>
                </a:solidFill>
                <a:latin typeface="+mn-lt"/>
                <a:ea typeface="+mn-ea"/>
                <a:cs typeface="+mn-cs"/>
              </a:defRPr>
            </a:pPr>
            <a:endParaRPr lang="en-US"/>
          </a:p>
        </c:txPr>
        <c:crossAx val="267868416"/>
        <c:crosses val="autoZero"/>
        <c:auto val="1"/>
        <c:lblAlgn val="ctr"/>
        <c:lblOffset val="100"/>
        <c:noMultiLvlLbl val="0"/>
      </c:catAx>
      <c:valAx>
        <c:axId val="267868416"/>
        <c:scaling>
          <c:orientation val="minMax"/>
          <c:max val="1"/>
        </c:scaling>
        <c:delete val="1"/>
        <c:axPos val="t"/>
        <c:numFmt formatCode="0%" sourceLinked="1"/>
        <c:majorTickMark val="out"/>
        <c:minorTickMark val="none"/>
        <c:tickLblPos val="nextTo"/>
        <c:crossAx val="2678668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986443008616463E-2"/>
          <c:y val="3.6439255299428622E-4"/>
          <c:w val="0.96081348530364274"/>
          <c:h val="0.73219498429411412"/>
        </c:manualLayout>
      </c:layout>
      <c:lineChart>
        <c:grouping val="standard"/>
        <c:varyColors val="0"/>
        <c:ser>
          <c:idx val="0"/>
          <c:order val="0"/>
          <c:tx>
            <c:strRef>
              <c:f>Sheet1!$A$3</c:f>
              <c:strCache>
                <c:ptCount val="1"/>
                <c:pt idx="0">
                  <c:v>Watch free-to-air TV</c:v>
                </c:pt>
              </c:strCache>
            </c:strRef>
          </c:tx>
          <c:spPr>
            <a:ln w="28575" cap="rnd">
              <a:solidFill>
                <a:srgbClr val="0DB091"/>
              </a:solidFill>
              <a:round/>
            </a:ln>
            <a:effectLst/>
          </c:spPr>
          <c:marker>
            <c:symbol val="none"/>
          </c:marker>
          <c:dLbls>
            <c:dLbl>
              <c:idx val="4"/>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693-46AD-8676-80BE4948B15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Before 6am</c:v>
                </c:pt>
                <c:pt idx="1">
                  <c:v>6am to 9am</c:v>
                </c:pt>
                <c:pt idx="2">
                  <c:v>9am to 3pm</c:v>
                </c:pt>
                <c:pt idx="3">
                  <c:v>3pm to 6pm</c:v>
                </c:pt>
                <c:pt idx="4">
                  <c:v>6pm to 8.30pm</c:v>
                </c:pt>
                <c:pt idx="5">
                  <c:v>8.30pm to 10.30pm</c:v>
                </c:pt>
                <c:pt idx="6">
                  <c:v>After 10.30pm</c:v>
                </c:pt>
              </c:strCache>
            </c:strRef>
          </c:cat>
          <c:val>
            <c:numRef>
              <c:f>Sheet1!$B$3:$H$3</c:f>
              <c:numCache>
                <c:formatCode>0%</c:formatCode>
                <c:ptCount val="7"/>
                <c:pt idx="0">
                  <c:v>0.01</c:v>
                </c:pt>
                <c:pt idx="1">
                  <c:v>0.22</c:v>
                </c:pt>
                <c:pt idx="2">
                  <c:v>0.06</c:v>
                </c:pt>
                <c:pt idx="3">
                  <c:v>0.33</c:v>
                </c:pt>
                <c:pt idx="4">
                  <c:v>0.62</c:v>
                </c:pt>
                <c:pt idx="5">
                  <c:v>0.09</c:v>
                </c:pt>
                <c:pt idx="6">
                  <c:v>0</c:v>
                </c:pt>
              </c:numCache>
            </c:numRef>
          </c:val>
          <c:smooth val="0"/>
          <c:extLst>
            <c:ext xmlns:c16="http://schemas.microsoft.com/office/drawing/2014/chart" uri="{C3380CC4-5D6E-409C-BE32-E72D297353CC}">
              <c16:uniqueId val="{00000007-3693-46AD-8676-80BE4948B152}"/>
            </c:ext>
          </c:extLst>
        </c:ser>
        <c:dLbls>
          <c:showLegendKey val="0"/>
          <c:showVal val="0"/>
          <c:showCatName val="0"/>
          <c:showSerName val="0"/>
          <c:showPercent val="0"/>
          <c:showBubbleSize val="0"/>
        </c:dLbls>
        <c:smooth val="0"/>
        <c:axId val="1380665360"/>
        <c:axId val="1380658144"/>
      </c:lineChart>
      <c:catAx>
        <c:axId val="1380665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80658144"/>
        <c:crosses val="autoZero"/>
        <c:auto val="1"/>
        <c:lblAlgn val="ctr"/>
        <c:lblOffset val="100"/>
        <c:noMultiLvlLbl val="0"/>
      </c:catAx>
      <c:valAx>
        <c:axId val="1380658144"/>
        <c:scaling>
          <c:orientation val="minMax"/>
          <c:max val="0.70000000000000007"/>
          <c:min val="0"/>
        </c:scaling>
        <c:delete val="1"/>
        <c:axPos val="l"/>
        <c:numFmt formatCode="0%" sourceLinked="1"/>
        <c:majorTickMark val="out"/>
        <c:minorTickMark val="none"/>
        <c:tickLblPos val="nextTo"/>
        <c:crossAx val="13806653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986443008616463E-2"/>
          <c:y val="2.0122498669843683E-4"/>
          <c:w val="0.96081348530364274"/>
          <c:h val="0.73965618971563196"/>
        </c:manualLayout>
      </c:layout>
      <c:lineChart>
        <c:grouping val="standard"/>
        <c:varyColors val="0"/>
        <c:ser>
          <c:idx val="0"/>
          <c:order val="0"/>
          <c:tx>
            <c:strRef>
              <c:f>Sheet1!$A$4</c:f>
              <c:strCache>
                <c:ptCount val="1"/>
                <c:pt idx="0">
                  <c:v>Watch OnDemand</c:v>
                </c:pt>
              </c:strCache>
            </c:strRef>
          </c:tx>
          <c:spPr>
            <a:ln w="28575" cap="rnd">
              <a:solidFill>
                <a:srgbClr val="0DB09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Before 6am</c:v>
                </c:pt>
                <c:pt idx="1">
                  <c:v>6am to 9am</c:v>
                </c:pt>
                <c:pt idx="2">
                  <c:v>9am to 3pm</c:v>
                </c:pt>
                <c:pt idx="3">
                  <c:v>3pm to 6pm</c:v>
                </c:pt>
                <c:pt idx="4">
                  <c:v>6pm to 8.30pm</c:v>
                </c:pt>
                <c:pt idx="5">
                  <c:v>8.30pm to 10.30pm</c:v>
                </c:pt>
                <c:pt idx="6">
                  <c:v>After 10.30pm</c:v>
                </c:pt>
              </c:strCache>
            </c:strRef>
          </c:cat>
          <c:val>
            <c:numRef>
              <c:f>Sheet1!$B$4:$H$4</c:f>
              <c:numCache>
                <c:formatCode>0%</c:formatCode>
                <c:ptCount val="7"/>
                <c:pt idx="0">
                  <c:v>0.02</c:v>
                </c:pt>
                <c:pt idx="1">
                  <c:v>0.17</c:v>
                </c:pt>
                <c:pt idx="2">
                  <c:v>0.08</c:v>
                </c:pt>
                <c:pt idx="3">
                  <c:v>0.37</c:v>
                </c:pt>
                <c:pt idx="4">
                  <c:v>0.53</c:v>
                </c:pt>
                <c:pt idx="5">
                  <c:v>0.13</c:v>
                </c:pt>
                <c:pt idx="6">
                  <c:v>0.01</c:v>
                </c:pt>
              </c:numCache>
            </c:numRef>
          </c:val>
          <c:smooth val="0"/>
          <c:extLst>
            <c:ext xmlns:c16="http://schemas.microsoft.com/office/drawing/2014/chart" uri="{C3380CC4-5D6E-409C-BE32-E72D297353CC}">
              <c16:uniqueId val="{00000007-103B-482B-B745-5DF48D1D1C0B}"/>
            </c:ext>
          </c:extLst>
        </c:ser>
        <c:dLbls>
          <c:showLegendKey val="0"/>
          <c:showVal val="0"/>
          <c:showCatName val="0"/>
          <c:showSerName val="0"/>
          <c:showPercent val="0"/>
          <c:showBubbleSize val="0"/>
        </c:dLbls>
        <c:smooth val="0"/>
        <c:axId val="1380665360"/>
        <c:axId val="1380658144"/>
      </c:lineChart>
      <c:catAx>
        <c:axId val="1380665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80658144"/>
        <c:crosses val="autoZero"/>
        <c:auto val="1"/>
        <c:lblAlgn val="ctr"/>
        <c:lblOffset val="100"/>
        <c:noMultiLvlLbl val="0"/>
      </c:catAx>
      <c:valAx>
        <c:axId val="1380658144"/>
        <c:scaling>
          <c:orientation val="minMax"/>
          <c:max val="0.70000000000000007"/>
          <c:min val="0"/>
        </c:scaling>
        <c:delete val="1"/>
        <c:axPos val="l"/>
        <c:numFmt formatCode="0%" sourceLinked="1"/>
        <c:majorTickMark val="out"/>
        <c:minorTickMark val="none"/>
        <c:tickLblPos val="nextTo"/>
        <c:crossAx val="13806653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59325734817861E-2"/>
          <c:y val="3.7034781279512187E-2"/>
          <c:w val="0.96081348530364274"/>
          <c:h val="0.71176358919192562"/>
        </c:manualLayout>
      </c:layout>
      <c:lineChart>
        <c:grouping val="standard"/>
        <c:varyColors val="0"/>
        <c:ser>
          <c:idx val="0"/>
          <c:order val="0"/>
          <c:tx>
            <c:strRef>
              <c:f>Sheet1!$A$8</c:f>
              <c:strCache>
                <c:ptCount val="1"/>
                <c:pt idx="0">
                  <c:v>Watch a video online</c:v>
                </c:pt>
              </c:strCache>
            </c:strRef>
          </c:tx>
          <c:spPr>
            <a:ln w="28575" cap="rnd">
              <a:solidFill>
                <a:schemeClr val="accent3"/>
              </a:solidFill>
              <a:round/>
            </a:ln>
            <a:effectLst/>
          </c:spPr>
          <c:marker>
            <c:symbol val="none"/>
          </c:marker>
          <c:dLbls>
            <c:dLbl>
              <c:idx val="3"/>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23A3-44A6-A907-7A0AB6303643}"/>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Before 6am</c:v>
                </c:pt>
                <c:pt idx="1">
                  <c:v>6am to 9am</c:v>
                </c:pt>
                <c:pt idx="2">
                  <c:v>9am to 3pm</c:v>
                </c:pt>
                <c:pt idx="3">
                  <c:v>3pm to 6pm</c:v>
                </c:pt>
                <c:pt idx="4">
                  <c:v>6pm to 8.30pm</c:v>
                </c:pt>
                <c:pt idx="5">
                  <c:v>8.30pm to 10.30pm</c:v>
                </c:pt>
                <c:pt idx="6">
                  <c:v>After 10.30pm</c:v>
                </c:pt>
              </c:strCache>
            </c:strRef>
          </c:cat>
          <c:val>
            <c:numRef>
              <c:f>Sheet1!$B$8:$H$8</c:f>
              <c:numCache>
                <c:formatCode>0%</c:formatCode>
                <c:ptCount val="7"/>
                <c:pt idx="0">
                  <c:v>0.01</c:v>
                </c:pt>
                <c:pt idx="1">
                  <c:v>0.19</c:v>
                </c:pt>
                <c:pt idx="2">
                  <c:v>0.17</c:v>
                </c:pt>
                <c:pt idx="3">
                  <c:v>0.55000000000000004</c:v>
                </c:pt>
                <c:pt idx="4">
                  <c:v>0.49</c:v>
                </c:pt>
                <c:pt idx="5">
                  <c:v>0.19</c:v>
                </c:pt>
                <c:pt idx="6">
                  <c:v>0.02</c:v>
                </c:pt>
              </c:numCache>
            </c:numRef>
          </c:val>
          <c:smooth val="0"/>
          <c:extLst>
            <c:ext xmlns:c16="http://schemas.microsoft.com/office/drawing/2014/chart" uri="{C3380CC4-5D6E-409C-BE32-E72D297353CC}">
              <c16:uniqueId val="{00000006-23A3-44A6-A907-7A0AB6303643}"/>
            </c:ext>
          </c:extLst>
        </c:ser>
        <c:dLbls>
          <c:showLegendKey val="0"/>
          <c:showVal val="0"/>
          <c:showCatName val="0"/>
          <c:showSerName val="0"/>
          <c:showPercent val="0"/>
          <c:showBubbleSize val="0"/>
        </c:dLbls>
        <c:smooth val="0"/>
        <c:axId val="1380665360"/>
        <c:axId val="1380658144"/>
      </c:lineChart>
      <c:catAx>
        <c:axId val="1380665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80658144"/>
        <c:crosses val="autoZero"/>
        <c:auto val="1"/>
        <c:lblAlgn val="ctr"/>
        <c:lblOffset val="100"/>
        <c:noMultiLvlLbl val="0"/>
      </c:catAx>
      <c:valAx>
        <c:axId val="1380658144"/>
        <c:scaling>
          <c:orientation val="minMax"/>
          <c:max val="0.70000000000000007"/>
        </c:scaling>
        <c:delete val="1"/>
        <c:axPos val="l"/>
        <c:numFmt formatCode="0%" sourceLinked="1"/>
        <c:majorTickMark val="out"/>
        <c:minorTickMark val="none"/>
        <c:tickLblPos val="nextTo"/>
        <c:crossAx val="13806653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85000"/>
        </a:schemeClr>
      </a:solidFill>
    </a:ln>
    <a:effectLst/>
  </c:spPr>
  <c:txPr>
    <a:bodyPr/>
    <a:lstStyle/>
    <a:p>
      <a:pPr>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986443008616463E-2"/>
          <c:y val="2.9201611836999822E-2"/>
          <c:w val="0.96081348530364274"/>
          <c:h val="0.71910348752320896"/>
        </c:manualLayout>
      </c:layout>
      <c:lineChart>
        <c:grouping val="standard"/>
        <c:varyColors val="0"/>
        <c:ser>
          <c:idx val="0"/>
          <c:order val="0"/>
          <c:tx>
            <c:strRef>
              <c:f>Sheet1!$A$7</c:f>
              <c:strCache>
                <c:ptCount val="1"/>
                <c:pt idx="0">
                  <c:v>Watch a video online using a local site</c:v>
                </c:pt>
              </c:strCache>
            </c:strRef>
          </c:tx>
          <c:spPr>
            <a:ln w="28575"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Before 6am</c:v>
                </c:pt>
                <c:pt idx="1">
                  <c:v>6am to 9am</c:v>
                </c:pt>
                <c:pt idx="2">
                  <c:v>9am to 3pm</c:v>
                </c:pt>
                <c:pt idx="3">
                  <c:v>3pm to 6pm</c:v>
                </c:pt>
                <c:pt idx="4">
                  <c:v>6pm to 8.30pm</c:v>
                </c:pt>
                <c:pt idx="5">
                  <c:v>8.30pm to 10.30pm</c:v>
                </c:pt>
                <c:pt idx="6">
                  <c:v>After 10.30pm</c:v>
                </c:pt>
              </c:strCache>
            </c:strRef>
          </c:cat>
          <c:val>
            <c:numRef>
              <c:f>Sheet1!$B$7:$H$7</c:f>
              <c:numCache>
                <c:formatCode>0%</c:formatCode>
                <c:ptCount val="7"/>
                <c:pt idx="0">
                  <c:v>0.03</c:v>
                </c:pt>
                <c:pt idx="1">
                  <c:v>0.13</c:v>
                </c:pt>
                <c:pt idx="2">
                  <c:v>0.1</c:v>
                </c:pt>
                <c:pt idx="3">
                  <c:v>0.43</c:v>
                </c:pt>
                <c:pt idx="4">
                  <c:v>0.53</c:v>
                </c:pt>
                <c:pt idx="5">
                  <c:v>0.12</c:v>
                </c:pt>
                <c:pt idx="6">
                  <c:v>7.0000000000000007E-2</c:v>
                </c:pt>
              </c:numCache>
            </c:numRef>
          </c:val>
          <c:smooth val="0"/>
          <c:extLst>
            <c:ext xmlns:c16="http://schemas.microsoft.com/office/drawing/2014/chart" uri="{C3380CC4-5D6E-409C-BE32-E72D297353CC}">
              <c16:uniqueId val="{00000007-06EB-48DC-8744-A286EC49F2DD}"/>
            </c:ext>
          </c:extLst>
        </c:ser>
        <c:dLbls>
          <c:showLegendKey val="0"/>
          <c:showVal val="0"/>
          <c:showCatName val="0"/>
          <c:showSerName val="0"/>
          <c:showPercent val="0"/>
          <c:showBubbleSize val="0"/>
        </c:dLbls>
        <c:smooth val="0"/>
        <c:axId val="1380665360"/>
        <c:axId val="1380658144"/>
      </c:lineChart>
      <c:catAx>
        <c:axId val="1380665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80658144"/>
        <c:crosses val="autoZero"/>
        <c:auto val="1"/>
        <c:lblAlgn val="ctr"/>
        <c:lblOffset val="100"/>
        <c:noMultiLvlLbl val="0"/>
      </c:catAx>
      <c:valAx>
        <c:axId val="1380658144"/>
        <c:scaling>
          <c:orientation val="minMax"/>
          <c:max val="0.70000000000000007"/>
          <c:min val="0"/>
        </c:scaling>
        <c:delete val="1"/>
        <c:axPos val="l"/>
        <c:numFmt formatCode="0%" sourceLinked="1"/>
        <c:majorTickMark val="out"/>
        <c:minorTickMark val="none"/>
        <c:tickLblPos val="nextTo"/>
        <c:crossAx val="13806653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59325734817861E-2"/>
          <c:y val="0"/>
          <c:w val="0.96081348530364274"/>
          <c:h val="0.75471569521505766"/>
        </c:manualLayout>
      </c:layout>
      <c:lineChart>
        <c:grouping val="standard"/>
        <c:varyColors val="0"/>
        <c:ser>
          <c:idx val="0"/>
          <c:order val="0"/>
          <c:tx>
            <c:strRef>
              <c:f>Sheet1!$A$9</c:f>
              <c:strCache>
                <c:ptCount val="1"/>
                <c:pt idx="0">
                  <c:v>Use websites or apps</c:v>
                </c:pt>
              </c:strCache>
            </c:strRef>
          </c:tx>
          <c:spPr>
            <a:ln w="28575" cap="rnd">
              <a:solidFill>
                <a:schemeClr val="accent3"/>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Before 6am</c:v>
                </c:pt>
                <c:pt idx="1">
                  <c:v>6am to 9am</c:v>
                </c:pt>
                <c:pt idx="2">
                  <c:v>9am to 3pm</c:v>
                </c:pt>
                <c:pt idx="3">
                  <c:v>3pm to 6pm</c:v>
                </c:pt>
                <c:pt idx="4">
                  <c:v>6pm to 8.30pm</c:v>
                </c:pt>
                <c:pt idx="5">
                  <c:v>8.30pm to 10.30pm</c:v>
                </c:pt>
                <c:pt idx="6">
                  <c:v>After 10.30pm</c:v>
                </c:pt>
              </c:strCache>
            </c:strRef>
          </c:cat>
          <c:val>
            <c:numRef>
              <c:f>Sheet1!$B$9:$H$9</c:f>
              <c:numCache>
                <c:formatCode>0%</c:formatCode>
                <c:ptCount val="7"/>
                <c:pt idx="0">
                  <c:v>0.01</c:v>
                </c:pt>
                <c:pt idx="1">
                  <c:v>0.18</c:v>
                </c:pt>
                <c:pt idx="2">
                  <c:v>0.25</c:v>
                </c:pt>
                <c:pt idx="3">
                  <c:v>0.56999999999999995</c:v>
                </c:pt>
                <c:pt idx="4">
                  <c:v>0.52</c:v>
                </c:pt>
                <c:pt idx="5">
                  <c:v>0.21</c:v>
                </c:pt>
                <c:pt idx="6">
                  <c:v>0.03</c:v>
                </c:pt>
              </c:numCache>
            </c:numRef>
          </c:val>
          <c:smooth val="0"/>
          <c:extLst>
            <c:ext xmlns:c16="http://schemas.microsoft.com/office/drawing/2014/chart" uri="{C3380CC4-5D6E-409C-BE32-E72D297353CC}">
              <c16:uniqueId val="{00000007-A5FE-46B6-BAC5-6BCF5AC825E9}"/>
            </c:ext>
          </c:extLst>
        </c:ser>
        <c:dLbls>
          <c:showLegendKey val="0"/>
          <c:showVal val="0"/>
          <c:showCatName val="0"/>
          <c:showSerName val="0"/>
          <c:showPercent val="0"/>
          <c:showBubbleSize val="0"/>
        </c:dLbls>
        <c:smooth val="0"/>
        <c:axId val="1380665360"/>
        <c:axId val="1380658144"/>
      </c:lineChart>
      <c:catAx>
        <c:axId val="1380665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80658144"/>
        <c:crosses val="autoZero"/>
        <c:auto val="1"/>
        <c:lblAlgn val="ctr"/>
        <c:lblOffset val="100"/>
        <c:noMultiLvlLbl val="0"/>
      </c:catAx>
      <c:valAx>
        <c:axId val="1380658144"/>
        <c:scaling>
          <c:orientation val="minMax"/>
          <c:max val="0.70000000000000007"/>
          <c:min val="0"/>
        </c:scaling>
        <c:delete val="1"/>
        <c:axPos val="l"/>
        <c:numFmt formatCode="0%" sourceLinked="1"/>
        <c:majorTickMark val="out"/>
        <c:minorTickMark val="none"/>
        <c:tickLblPos val="nextTo"/>
        <c:crossAx val="13806653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986443008616463E-2"/>
          <c:y val="2.0122498669843683E-4"/>
          <c:w val="0.96081348530364274"/>
          <c:h val="0.74621213489967075"/>
        </c:manualLayout>
      </c:layout>
      <c:lineChart>
        <c:grouping val="standard"/>
        <c:varyColors val="0"/>
        <c:ser>
          <c:idx val="0"/>
          <c:order val="0"/>
          <c:tx>
            <c:strRef>
              <c:f>Sheet1!$A$12</c:f>
              <c:strCache>
                <c:ptCount val="1"/>
                <c:pt idx="0">
                  <c:v>Listen to a non-NZ radio station online</c:v>
                </c:pt>
              </c:strCache>
            </c:strRef>
          </c:tx>
          <c:spPr>
            <a:ln w="28575" cap="rnd">
              <a:solidFill>
                <a:srgbClr val="E4C05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Before 6am</c:v>
                </c:pt>
                <c:pt idx="1">
                  <c:v>6am to 9am</c:v>
                </c:pt>
                <c:pt idx="2">
                  <c:v>9am to 3pm</c:v>
                </c:pt>
                <c:pt idx="3">
                  <c:v>3pm to 6pm</c:v>
                </c:pt>
                <c:pt idx="4">
                  <c:v>6pm to 8.30pm</c:v>
                </c:pt>
                <c:pt idx="5">
                  <c:v>8.30pm to 10.30pm</c:v>
                </c:pt>
                <c:pt idx="6">
                  <c:v>After 10.30pm</c:v>
                </c:pt>
              </c:strCache>
            </c:strRef>
          </c:cat>
          <c:val>
            <c:numRef>
              <c:f>Sheet1!$B$12:$H$12</c:f>
              <c:numCache>
                <c:formatCode>0%</c:formatCode>
                <c:ptCount val="7"/>
                <c:pt idx="0">
                  <c:v>0.02</c:v>
                </c:pt>
                <c:pt idx="1">
                  <c:v>0.18</c:v>
                </c:pt>
                <c:pt idx="2">
                  <c:v>0.12</c:v>
                </c:pt>
                <c:pt idx="3">
                  <c:v>0.37</c:v>
                </c:pt>
                <c:pt idx="4">
                  <c:v>0.45</c:v>
                </c:pt>
                <c:pt idx="5">
                  <c:v>0.13</c:v>
                </c:pt>
                <c:pt idx="6">
                  <c:v>0</c:v>
                </c:pt>
              </c:numCache>
            </c:numRef>
          </c:val>
          <c:smooth val="0"/>
          <c:extLst>
            <c:ext xmlns:c16="http://schemas.microsoft.com/office/drawing/2014/chart" uri="{C3380CC4-5D6E-409C-BE32-E72D297353CC}">
              <c16:uniqueId val="{00000007-722A-4BF6-94AE-E45DA1DF8372}"/>
            </c:ext>
          </c:extLst>
        </c:ser>
        <c:dLbls>
          <c:showLegendKey val="0"/>
          <c:showVal val="0"/>
          <c:showCatName val="0"/>
          <c:showSerName val="0"/>
          <c:showPercent val="0"/>
          <c:showBubbleSize val="0"/>
        </c:dLbls>
        <c:smooth val="0"/>
        <c:axId val="1380665360"/>
        <c:axId val="1380658144"/>
      </c:lineChart>
      <c:catAx>
        <c:axId val="1380665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80658144"/>
        <c:crosses val="autoZero"/>
        <c:auto val="1"/>
        <c:lblAlgn val="ctr"/>
        <c:lblOffset val="100"/>
        <c:noMultiLvlLbl val="0"/>
      </c:catAx>
      <c:valAx>
        <c:axId val="1380658144"/>
        <c:scaling>
          <c:orientation val="minMax"/>
          <c:max val="0.70000000000000007"/>
          <c:min val="0"/>
        </c:scaling>
        <c:delete val="1"/>
        <c:axPos val="l"/>
        <c:numFmt formatCode="0%" sourceLinked="1"/>
        <c:majorTickMark val="out"/>
        <c:minorTickMark val="none"/>
        <c:tickLblPos val="nextTo"/>
        <c:crossAx val="13806653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38546084081913"/>
          <c:y val="3.8430424792364755E-2"/>
          <c:w val="0.69335168201089858"/>
          <c:h val="0.90826978722352425"/>
        </c:manualLayout>
      </c:layout>
      <c:barChart>
        <c:barDir val="bar"/>
        <c:grouping val="clustered"/>
        <c:varyColors val="0"/>
        <c:ser>
          <c:idx val="0"/>
          <c:order val="0"/>
          <c:tx>
            <c:strRef>
              <c:f>Sheet1!$B$1</c:f>
              <c:strCache>
                <c:ptCount val="1"/>
                <c:pt idx="0">
                  <c:v>Child has access</c:v>
                </c:pt>
              </c:strCache>
            </c:strRef>
          </c:tx>
          <c:spPr>
            <a:solidFill>
              <a:srgbClr val="1363A8"/>
            </a:solidFill>
            <a:ln>
              <a:noFill/>
            </a:ln>
            <a:effectLst/>
          </c:spPr>
          <c:invertIfNegative val="0"/>
          <c:dPt>
            <c:idx val="0"/>
            <c:invertIfNegative val="0"/>
            <c:bubble3D val="0"/>
            <c:spPr>
              <a:solidFill>
                <a:srgbClr val="1363A8"/>
              </a:solidFill>
              <a:ln>
                <a:noFill/>
              </a:ln>
              <a:effectLst/>
            </c:spPr>
            <c:extLst>
              <c:ext xmlns:c16="http://schemas.microsoft.com/office/drawing/2014/chart" uri="{C3380CC4-5D6E-409C-BE32-E72D297353CC}">
                <c16:uniqueId val="{00000006-6928-47CD-AEEC-EB0EF1CFFD3E}"/>
              </c:ext>
            </c:extLst>
          </c:dPt>
          <c:dPt>
            <c:idx val="1"/>
            <c:invertIfNegative val="0"/>
            <c:bubble3D val="0"/>
            <c:spPr>
              <a:solidFill>
                <a:srgbClr val="1363A8"/>
              </a:solidFill>
              <a:ln>
                <a:noFill/>
              </a:ln>
              <a:effectLst/>
            </c:spPr>
            <c:extLst>
              <c:ext xmlns:c16="http://schemas.microsoft.com/office/drawing/2014/chart" uri="{C3380CC4-5D6E-409C-BE32-E72D297353CC}">
                <c16:uniqueId val="{00000005-6928-47CD-AEEC-EB0EF1CFFD3E}"/>
              </c:ext>
            </c:extLst>
          </c:dPt>
          <c:dPt>
            <c:idx val="2"/>
            <c:invertIfNegative val="0"/>
            <c:bubble3D val="0"/>
            <c:spPr>
              <a:solidFill>
                <a:srgbClr val="1363A8"/>
              </a:solidFill>
              <a:ln>
                <a:noFill/>
              </a:ln>
              <a:effectLst/>
            </c:spPr>
            <c:extLst>
              <c:ext xmlns:c16="http://schemas.microsoft.com/office/drawing/2014/chart" uri="{C3380CC4-5D6E-409C-BE32-E72D297353CC}">
                <c16:uniqueId val="{00000004-6928-47CD-AEEC-EB0EF1CFFD3E}"/>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Television set</c:v>
                </c:pt>
                <c:pt idx="1">
                  <c:v>Computer or laptop</c:v>
                </c:pt>
                <c:pt idx="2">
                  <c:v>Tablet</c:v>
                </c:pt>
                <c:pt idx="3">
                  <c:v>Smartphone</c:v>
                </c:pt>
                <c:pt idx="4">
                  <c:v>Games console</c:v>
                </c:pt>
                <c:pt idx="5">
                  <c:v>Don’t know</c:v>
                </c:pt>
                <c:pt idx="6">
                  <c:v>None of these</c:v>
                </c:pt>
              </c:strCache>
            </c:strRef>
          </c:cat>
          <c:val>
            <c:numRef>
              <c:f>Sheet1!$B$2:$B$8</c:f>
              <c:numCache>
                <c:formatCode>0%</c:formatCode>
                <c:ptCount val="7"/>
                <c:pt idx="0">
                  <c:v>0.81</c:v>
                </c:pt>
                <c:pt idx="1">
                  <c:v>0.35</c:v>
                </c:pt>
                <c:pt idx="2">
                  <c:v>0.33</c:v>
                </c:pt>
                <c:pt idx="3">
                  <c:v>0.28999999999999998</c:v>
                </c:pt>
                <c:pt idx="4">
                  <c:v>0.16</c:v>
                </c:pt>
                <c:pt idx="5">
                  <c:v>0.01</c:v>
                </c:pt>
                <c:pt idx="6">
                  <c:v>0.01</c:v>
                </c:pt>
              </c:numCache>
            </c:numRef>
          </c:val>
          <c:extLst>
            <c:ext xmlns:c16="http://schemas.microsoft.com/office/drawing/2014/chart" uri="{C3380CC4-5D6E-409C-BE32-E72D297353CC}">
              <c16:uniqueId val="{00000000-6928-47CD-AEEC-EB0EF1CFFD3E}"/>
            </c:ext>
          </c:extLst>
        </c:ser>
        <c:dLbls>
          <c:showLegendKey val="0"/>
          <c:showVal val="0"/>
          <c:showCatName val="0"/>
          <c:showSerName val="0"/>
          <c:showPercent val="0"/>
          <c:showBubbleSize val="0"/>
        </c:dLbls>
        <c:gapWidth val="100"/>
        <c:axId val="843927823"/>
        <c:axId val="843907071"/>
      </c:barChart>
      <c:catAx>
        <c:axId val="84392782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843907071"/>
        <c:crosses val="autoZero"/>
        <c:auto val="1"/>
        <c:lblAlgn val="ctr"/>
        <c:lblOffset val="100"/>
        <c:noMultiLvlLbl val="0"/>
      </c:catAx>
      <c:valAx>
        <c:axId val="843907071"/>
        <c:scaling>
          <c:orientation val="minMax"/>
          <c:max val="1"/>
        </c:scaling>
        <c:delete val="1"/>
        <c:axPos val="t"/>
        <c:numFmt formatCode="0%" sourceLinked="1"/>
        <c:majorTickMark val="out"/>
        <c:minorTickMark val="none"/>
        <c:tickLblPos val="nextTo"/>
        <c:crossAx val="843927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986443008616463E-2"/>
          <c:y val="3.6439255299428622E-4"/>
          <c:w val="0.96081348530364274"/>
          <c:h val="0.75007384878514305"/>
        </c:manualLayout>
      </c:layout>
      <c:lineChart>
        <c:grouping val="standard"/>
        <c:varyColors val="0"/>
        <c:ser>
          <c:idx val="0"/>
          <c:order val="0"/>
          <c:tx>
            <c:strRef>
              <c:f>Sheet1!$A$14</c:f>
              <c:strCache>
                <c:ptCount val="1"/>
                <c:pt idx="0">
                  <c:v>Listen to a podcast or Audiobook</c:v>
                </c:pt>
              </c:strCache>
            </c:strRef>
          </c:tx>
          <c:spPr>
            <a:ln w="28575" cap="rnd">
              <a:solidFill>
                <a:srgbClr val="E4C05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Before 6am</c:v>
                </c:pt>
                <c:pt idx="1">
                  <c:v>6am to 9am</c:v>
                </c:pt>
                <c:pt idx="2">
                  <c:v>9am to 3pm</c:v>
                </c:pt>
                <c:pt idx="3">
                  <c:v>3pm to 6pm</c:v>
                </c:pt>
                <c:pt idx="4">
                  <c:v>6pm to 8.30pm</c:v>
                </c:pt>
                <c:pt idx="5">
                  <c:v>8.30pm to 10.30pm</c:v>
                </c:pt>
                <c:pt idx="6">
                  <c:v>After 10.30pm</c:v>
                </c:pt>
              </c:strCache>
            </c:strRef>
          </c:cat>
          <c:val>
            <c:numRef>
              <c:f>Sheet1!$B$14:$H$14</c:f>
              <c:numCache>
                <c:formatCode>0%</c:formatCode>
                <c:ptCount val="7"/>
                <c:pt idx="0">
                  <c:v>0.02</c:v>
                </c:pt>
                <c:pt idx="1">
                  <c:v>0.11</c:v>
                </c:pt>
                <c:pt idx="2">
                  <c:v>0.2</c:v>
                </c:pt>
                <c:pt idx="3">
                  <c:v>0.27</c:v>
                </c:pt>
                <c:pt idx="4">
                  <c:v>0.51</c:v>
                </c:pt>
                <c:pt idx="5">
                  <c:v>0.17</c:v>
                </c:pt>
                <c:pt idx="6">
                  <c:v>0.04</c:v>
                </c:pt>
              </c:numCache>
            </c:numRef>
          </c:val>
          <c:smooth val="0"/>
          <c:extLst>
            <c:ext xmlns:c16="http://schemas.microsoft.com/office/drawing/2014/chart" uri="{C3380CC4-5D6E-409C-BE32-E72D297353CC}">
              <c16:uniqueId val="{00000007-A7B3-4BAE-B689-E0D750CFC767}"/>
            </c:ext>
          </c:extLst>
        </c:ser>
        <c:dLbls>
          <c:showLegendKey val="0"/>
          <c:showVal val="0"/>
          <c:showCatName val="0"/>
          <c:showSerName val="0"/>
          <c:showPercent val="0"/>
          <c:showBubbleSize val="0"/>
        </c:dLbls>
        <c:smooth val="0"/>
        <c:axId val="1380665360"/>
        <c:axId val="1380658144"/>
      </c:lineChart>
      <c:catAx>
        <c:axId val="1380665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80658144"/>
        <c:crosses val="autoZero"/>
        <c:auto val="1"/>
        <c:lblAlgn val="ctr"/>
        <c:lblOffset val="100"/>
        <c:noMultiLvlLbl val="0"/>
      </c:catAx>
      <c:valAx>
        <c:axId val="1380658144"/>
        <c:scaling>
          <c:orientation val="minMax"/>
          <c:max val="0.70000000000000007"/>
          <c:min val="0"/>
        </c:scaling>
        <c:delete val="1"/>
        <c:axPos val="l"/>
        <c:numFmt formatCode="0%" sourceLinked="1"/>
        <c:majorTickMark val="out"/>
        <c:minorTickMark val="none"/>
        <c:tickLblPos val="nextTo"/>
        <c:crossAx val="13806653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59325734817861E-2"/>
          <c:y val="3.7034781279512187E-2"/>
          <c:w val="0.96081348530364274"/>
          <c:h val="0.71225402499888557"/>
        </c:manualLayout>
      </c:layout>
      <c:lineChart>
        <c:grouping val="standard"/>
        <c:varyColors val="0"/>
        <c:ser>
          <c:idx val="0"/>
          <c:order val="0"/>
          <c:tx>
            <c:strRef>
              <c:f>Sheet1!$A$13</c:f>
              <c:strCache>
                <c:ptCount val="1"/>
                <c:pt idx="0">
                  <c:v>Listen to music online using a website or streaming service</c:v>
                </c:pt>
              </c:strCache>
            </c:strRef>
          </c:tx>
          <c:spPr>
            <a:ln w="28575" cap="rnd">
              <a:solidFill>
                <a:srgbClr val="E4C051"/>
              </a:solidFill>
              <a:round/>
            </a:ln>
            <a:effectLst/>
          </c:spPr>
          <c:marker>
            <c:symbol val="none"/>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Before 6am</c:v>
                </c:pt>
                <c:pt idx="1">
                  <c:v>6am to 9am</c:v>
                </c:pt>
                <c:pt idx="2">
                  <c:v>9am to 3pm</c:v>
                </c:pt>
                <c:pt idx="3">
                  <c:v>3pm to 6pm</c:v>
                </c:pt>
                <c:pt idx="4">
                  <c:v>6pm to 8.30pm</c:v>
                </c:pt>
                <c:pt idx="5">
                  <c:v>8.30pm to 10.30pm</c:v>
                </c:pt>
                <c:pt idx="6">
                  <c:v>After 10.30pm</c:v>
                </c:pt>
              </c:strCache>
            </c:strRef>
          </c:cat>
          <c:val>
            <c:numRef>
              <c:f>Sheet1!$B$13:$H$13</c:f>
              <c:numCache>
                <c:formatCode>0%</c:formatCode>
                <c:ptCount val="7"/>
                <c:pt idx="0">
                  <c:v>0.02</c:v>
                </c:pt>
                <c:pt idx="1">
                  <c:v>0.21</c:v>
                </c:pt>
                <c:pt idx="2">
                  <c:v>0.18</c:v>
                </c:pt>
                <c:pt idx="3">
                  <c:v>0.5</c:v>
                </c:pt>
                <c:pt idx="4">
                  <c:v>0.41</c:v>
                </c:pt>
                <c:pt idx="5">
                  <c:v>0.16</c:v>
                </c:pt>
                <c:pt idx="6">
                  <c:v>0.05</c:v>
                </c:pt>
              </c:numCache>
            </c:numRef>
          </c:val>
          <c:smooth val="0"/>
          <c:extLst>
            <c:ext xmlns:c16="http://schemas.microsoft.com/office/drawing/2014/chart" uri="{C3380CC4-5D6E-409C-BE32-E72D297353CC}">
              <c16:uniqueId val="{00000007-110C-47E0-A597-3171F4E4AF9E}"/>
            </c:ext>
          </c:extLst>
        </c:ser>
        <c:dLbls>
          <c:showLegendKey val="0"/>
          <c:showVal val="0"/>
          <c:showCatName val="0"/>
          <c:showSerName val="0"/>
          <c:showPercent val="0"/>
          <c:showBubbleSize val="0"/>
        </c:dLbls>
        <c:smooth val="0"/>
        <c:axId val="1380665360"/>
        <c:axId val="1380658144"/>
      </c:lineChart>
      <c:catAx>
        <c:axId val="1380665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80658144"/>
        <c:crosses val="autoZero"/>
        <c:auto val="1"/>
        <c:lblAlgn val="ctr"/>
        <c:lblOffset val="100"/>
        <c:noMultiLvlLbl val="0"/>
      </c:catAx>
      <c:valAx>
        <c:axId val="1380658144"/>
        <c:scaling>
          <c:orientation val="minMax"/>
          <c:max val="0.70000000000000007"/>
        </c:scaling>
        <c:delete val="1"/>
        <c:axPos val="l"/>
        <c:numFmt formatCode="0%" sourceLinked="1"/>
        <c:majorTickMark val="out"/>
        <c:minorTickMark val="none"/>
        <c:tickLblPos val="nextTo"/>
        <c:crossAx val="13806653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986443008616463E-2"/>
          <c:y val="2.9201611836999822E-2"/>
          <c:w val="0.96081348530364274"/>
          <c:h val="0.71910348752320896"/>
        </c:manualLayout>
      </c:layout>
      <c:lineChart>
        <c:grouping val="standard"/>
        <c:varyColors val="0"/>
        <c:ser>
          <c:idx val="0"/>
          <c:order val="0"/>
          <c:tx>
            <c:strRef>
              <c:f>Sheet1!$A$10</c:f>
              <c:strCache>
                <c:ptCount val="1"/>
                <c:pt idx="0">
                  <c:v>Listen to a NZ radio station broadcast on radio</c:v>
                </c:pt>
              </c:strCache>
            </c:strRef>
          </c:tx>
          <c:spPr>
            <a:ln w="28575" cap="rnd">
              <a:solidFill>
                <a:srgbClr val="E4C05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Before 6am</c:v>
                </c:pt>
                <c:pt idx="1">
                  <c:v>6am to 9am</c:v>
                </c:pt>
                <c:pt idx="2">
                  <c:v>9am to 3pm</c:v>
                </c:pt>
                <c:pt idx="3">
                  <c:v>3pm to 6pm</c:v>
                </c:pt>
                <c:pt idx="4">
                  <c:v>6pm to 8.30pm</c:v>
                </c:pt>
                <c:pt idx="5">
                  <c:v>8.30pm to 10.30pm</c:v>
                </c:pt>
                <c:pt idx="6">
                  <c:v>After 10.30pm</c:v>
                </c:pt>
              </c:strCache>
            </c:strRef>
          </c:cat>
          <c:val>
            <c:numRef>
              <c:f>Sheet1!$B$10:$H$10</c:f>
              <c:numCache>
                <c:formatCode>0%</c:formatCode>
                <c:ptCount val="7"/>
                <c:pt idx="0">
                  <c:v>0.01</c:v>
                </c:pt>
                <c:pt idx="1">
                  <c:v>0.51</c:v>
                </c:pt>
                <c:pt idx="2">
                  <c:v>0.13</c:v>
                </c:pt>
                <c:pt idx="3">
                  <c:v>0.39</c:v>
                </c:pt>
                <c:pt idx="4">
                  <c:v>0.17</c:v>
                </c:pt>
                <c:pt idx="5">
                  <c:v>7.0000000000000007E-2</c:v>
                </c:pt>
                <c:pt idx="6">
                  <c:v>0.01</c:v>
                </c:pt>
              </c:numCache>
            </c:numRef>
          </c:val>
          <c:smooth val="0"/>
          <c:extLst>
            <c:ext xmlns:c16="http://schemas.microsoft.com/office/drawing/2014/chart" uri="{C3380CC4-5D6E-409C-BE32-E72D297353CC}">
              <c16:uniqueId val="{00000007-E0D6-4145-9019-B922441848B6}"/>
            </c:ext>
          </c:extLst>
        </c:ser>
        <c:dLbls>
          <c:showLegendKey val="0"/>
          <c:showVal val="0"/>
          <c:showCatName val="0"/>
          <c:showSerName val="0"/>
          <c:showPercent val="0"/>
          <c:showBubbleSize val="0"/>
        </c:dLbls>
        <c:smooth val="0"/>
        <c:axId val="1380665360"/>
        <c:axId val="1380658144"/>
      </c:lineChart>
      <c:catAx>
        <c:axId val="1380665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80658144"/>
        <c:crosses val="autoZero"/>
        <c:auto val="1"/>
        <c:lblAlgn val="ctr"/>
        <c:lblOffset val="100"/>
        <c:noMultiLvlLbl val="0"/>
      </c:catAx>
      <c:valAx>
        <c:axId val="1380658144"/>
        <c:scaling>
          <c:orientation val="minMax"/>
          <c:max val="0.70000000000000007"/>
          <c:min val="0"/>
        </c:scaling>
        <c:delete val="1"/>
        <c:axPos val="l"/>
        <c:numFmt formatCode="0%" sourceLinked="1"/>
        <c:majorTickMark val="out"/>
        <c:minorTickMark val="none"/>
        <c:tickLblPos val="nextTo"/>
        <c:crossAx val="13806653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59325734817861E-2"/>
          <c:y val="0"/>
          <c:w val="0.96081348530364274"/>
          <c:h val="0.78501145339492084"/>
        </c:manualLayout>
      </c:layout>
      <c:lineChart>
        <c:grouping val="standard"/>
        <c:varyColors val="0"/>
        <c:ser>
          <c:idx val="0"/>
          <c:order val="0"/>
          <c:tx>
            <c:strRef>
              <c:f>Sheet1!$A$11</c:f>
              <c:strCache>
                <c:ptCount val="1"/>
                <c:pt idx="0">
                  <c:v>Listen to a NZ radio station online</c:v>
                </c:pt>
              </c:strCache>
            </c:strRef>
          </c:tx>
          <c:spPr>
            <a:ln w="28575" cap="rnd">
              <a:solidFill>
                <a:srgbClr val="E4C05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Before 6am</c:v>
                </c:pt>
                <c:pt idx="1">
                  <c:v>6am to 9am</c:v>
                </c:pt>
                <c:pt idx="2">
                  <c:v>9am to 3pm</c:v>
                </c:pt>
                <c:pt idx="3">
                  <c:v>3pm to 6pm</c:v>
                </c:pt>
                <c:pt idx="4">
                  <c:v>6pm to 8.30pm</c:v>
                </c:pt>
                <c:pt idx="5">
                  <c:v>8.30pm to 10.30pm</c:v>
                </c:pt>
                <c:pt idx="6">
                  <c:v>After 10.30pm</c:v>
                </c:pt>
              </c:strCache>
            </c:strRef>
          </c:cat>
          <c:val>
            <c:numRef>
              <c:f>Sheet1!$B$11:$H$11</c:f>
              <c:numCache>
                <c:formatCode>0%</c:formatCode>
                <c:ptCount val="7"/>
                <c:pt idx="0">
                  <c:v>0.03</c:v>
                </c:pt>
                <c:pt idx="1">
                  <c:v>0.33</c:v>
                </c:pt>
                <c:pt idx="2">
                  <c:v>0.17</c:v>
                </c:pt>
                <c:pt idx="3">
                  <c:v>0.4</c:v>
                </c:pt>
                <c:pt idx="4">
                  <c:v>0.25</c:v>
                </c:pt>
                <c:pt idx="5">
                  <c:v>0.11</c:v>
                </c:pt>
                <c:pt idx="6">
                  <c:v>0.02</c:v>
                </c:pt>
              </c:numCache>
            </c:numRef>
          </c:val>
          <c:smooth val="0"/>
          <c:extLst>
            <c:ext xmlns:c16="http://schemas.microsoft.com/office/drawing/2014/chart" uri="{C3380CC4-5D6E-409C-BE32-E72D297353CC}">
              <c16:uniqueId val="{00000007-31FE-4E95-B812-4FD9BC9ED888}"/>
            </c:ext>
          </c:extLst>
        </c:ser>
        <c:dLbls>
          <c:showLegendKey val="0"/>
          <c:showVal val="0"/>
          <c:showCatName val="0"/>
          <c:showSerName val="0"/>
          <c:showPercent val="0"/>
          <c:showBubbleSize val="0"/>
        </c:dLbls>
        <c:smooth val="0"/>
        <c:axId val="1380665360"/>
        <c:axId val="1380658144"/>
      </c:lineChart>
      <c:catAx>
        <c:axId val="1380665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80658144"/>
        <c:crosses val="autoZero"/>
        <c:auto val="1"/>
        <c:lblAlgn val="ctr"/>
        <c:lblOffset val="100"/>
        <c:noMultiLvlLbl val="0"/>
      </c:catAx>
      <c:valAx>
        <c:axId val="1380658144"/>
        <c:scaling>
          <c:orientation val="minMax"/>
          <c:max val="0.70000000000000007"/>
          <c:min val="0"/>
        </c:scaling>
        <c:delete val="1"/>
        <c:axPos val="l"/>
        <c:numFmt formatCode="0%" sourceLinked="1"/>
        <c:majorTickMark val="out"/>
        <c:minorTickMark val="none"/>
        <c:tickLblPos val="nextTo"/>
        <c:crossAx val="13806653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986443008616463E-2"/>
          <c:y val="2.0122498669843683E-4"/>
          <c:w val="0.96081348530364274"/>
          <c:h val="0.74621213489967075"/>
        </c:manualLayout>
      </c:layout>
      <c:lineChart>
        <c:grouping val="standard"/>
        <c:varyColors val="0"/>
        <c:ser>
          <c:idx val="0"/>
          <c:order val="0"/>
          <c:tx>
            <c:strRef>
              <c:f>Sheet1!$A$15</c:f>
              <c:strCache>
                <c:ptCount val="1"/>
              </c:strCache>
            </c:strRef>
          </c:tx>
          <c:spPr>
            <a:ln w="28575" cap="rnd">
              <a:solidFill>
                <a:srgbClr val="E4C051"/>
              </a:solidFill>
              <a:round/>
            </a:ln>
            <a:effectLst/>
          </c:spPr>
          <c:marker>
            <c:symbol val="none"/>
          </c:marker>
          <c:dLbls>
            <c:spPr>
              <a:noFill/>
              <a:ln>
                <a:noFill/>
              </a:ln>
              <a:effectLst/>
            </c:spPr>
            <c:txPr>
              <a:bodyPr rot="0" spcFirstLastPara="1" vertOverflow="ellipsis" vert="horz" wrap="square" lIns="38100" tIns="19050" rIns="38100" bIns="19050" anchor="ctr" anchorCtr="0">
                <a:spAutoFit/>
              </a:bodyPr>
              <a:lstStyle/>
              <a:p>
                <a:pPr algn="ctr">
                  <a:defRPr lang="en-NZ" sz="1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Sheet1!$B$1:$H$1</c:f>
              <c:strCache>
                <c:ptCount val="7"/>
                <c:pt idx="0">
                  <c:v>Before 6am</c:v>
                </c:pt>
                <c:pt idx="1">
                  <c:v>6am to 9am</c:v>
                </c:pt>
                <c:pt idx="2">
                  <c:v>9am to 3pm</c:v>
                </c:pt>
                <c:pt idx="3">
                  <c:v>3pm to 6pm</c:v>
                </c:pt>
                <c:pt idx="4">
                  <c:v>6pm to 8.30pm</c:v>
                </c:pt>
                <c:pt idx="5">
                  <c:v>8.30pm to 10.30pm</c:v>
                </c:pt>
                <c:pt idx="6">
                  <c:v>After 10.30pm</c:v>
                </c:pt>
              </c:strCache>
            </c:strRef>
          </c:cat>
          <c:val>
            <c:numRef>
              <c:f>Sheet1!$B$15:$H$15</c:f>
              <c:numCache>
                <c:formatCode>0%</c:formatCode>
                <c:ptCount val="7"/>
                <c:pt idx="0">
                  <c:v>0.02</c:v>
                </c:pt>
                <c:pt idx="1">
                  <c:v>0.17</c:v>
                </c:pt>
                <c:pt idx="2">
                  <c:v>0.15</c:v>
                </c:pt>
                <c:pt idx="3">
                  <c:v>0.4</c:v>
                </c:pt>
                <c:pt idx="4">
                  <c:v>0.37</c:v>
                </c:pt>
                <c:pt idx="5">
                  <c:v>0.19</c:v>
                </c:pt>
                <c:pt idx="6">
                  <c:v>0.06</c:v>
                </c:pt>
              </c:numCache>
            </c:numRef>
          </c:val>
          <c:smooth val="0"/>
          <c:extLst>
            <c:ext xmlns:c16="http://schemas.microsoft.com/office/drawing/2014/chart" uri="{C3380CC4-5D6E-409C-BE32-E72D297353CC}">
              <c16:uniqueId val="{00000000-3D15-4784-956A-5AA0EA03C87D}"/>
            </c:ext>
          </c:extLst>
        </c:ser>
        <c:dLbls>
          <c:showLegendKey val="0"/>
          <c:showVal val="0"/>
          <c:showCatName val="0"/>
          <c:showSerName val="0"/>
          <c:showPercent val="0"/>
          <c:showBubbleSize val="0"/>
        </c:dLbls>
        <c:smooth val="0"/>
        <c:axId val="1380665360"/>
        <c:axId val="1380658144"/>
      </c:lineChart>
      <c:catAx>
        <c:axId val="1380665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80658144"/>
        <c:crosses val="autoZero"/>
        <c:auto val="1"/>
        <c:lblAlgn val="ctr"/>
        <c:lblOffset val="100"/>
        <c:noMultiLvlLbl val="0"/>
      </c:catAx>
      <c:valAx>
        <c:axId val="1380658144"/>
        <c:scaling>
          <c:orientation val="minMax"/>
          <c:max val="0.70000000000000007"/>
          <c:min val="0"/>
        </c:scaling>
        <c:delete val="1"/>
        <c:axPos val="l"/>
        <c:numFmt formatCode="0%" sourceLinked="1"/>
        <c:majorTickMark val="out"/>
        <c:minorTickMark val="none"/>
        <c:tickLblPos val="nextTo"/>
        <c:crossAx val="13806653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4.0066496058901578E-2"/>
          <c:w val="0.99965792654684305"/>
          <c:h val="0.87533963611345744"/>
        </c:manualLayout>
      </c:layout>
      <c:bubbleChart>
        <c:varyColors val="0"/>
        <c:ser>
          <c:idx val="0"/>
          <c:order val="0"/>
          <c:tx>
            <c:strRef>
              <c:f>Sheet1!$B$1</c:f>
              <c:strCache>
                <c:ptCount val="1"/>
                <c:pt idx="0">
                  <c:v>Y-Values</c:v>
                </c:pt>
              </c:strCache>
            </c:strRef>
          </c:tx>
          <c:spPr>
            <a:solidFill>
              <a:schemeClr val="accent1">
                <a:alpha val="75000"/>
              </a:schemeClr>
            </a:solidFill>
            <a:ln w="25400">
              <a:solidFill>
                <a:schemeClr val="accent1">
                  <a:lumMod val="60000"/>
                  <a:lumOff val="40000"/>
                </a:schemeClr>
              </a:solidFill>
            </a:ln>
            <a:effectLst/>
          </c:spPr>
          <c:invertIfNegative val="0"/>
          <c:dPt>
            <c:idx val="0"/>
            <c:invertIfNegative val="0"/>
            <c:bubble3D val="0"/>
            <c:spPr>
              <a:solidFill>
                <a:srgbClr val="0DB091"/>
              </a:solidFill>
              <a:ln w="25400">
                <a:solidFill>
                  <a:schemeClr val="accent1">
                    <a:lumMod val="60000"/>
                    <a:lumOff val="40000"/>
                  </a:schemeClr>
                </a:solidFill>
              </a:ln>
              <a:effectLst/>
            </c:spPr>
            <c:extLst>
              <c:ext xmlns:c16="http://schemas.microsoft.com/office/drawing/2014/chart" uri="{C3380CC4-5D6E-409C-BE32-E72D297353CC}">
                <c16:uniqueId val="{00000002-57ED-47A6-BE38-F73FC89A20A0}"/>
              </c:ext>
            </c:extLst>
          </c:dPt>
          <c:dPt>
            <c:idx val="1"/>
            <c:invertIfNegative val="0"/>
            <c:bubble3D val="0"/>
            <c:spPr>
              <a:solidFill>
                <a:srgbClr val="0DB091"/>
              </a:solidFill>
              <a:ln w="25400">
                <a:solidFill>
                  <a:schemeClr val="accent1">
                    <a:lumMod val="60000"/>
                    <a:lumOff val="40000"/>
                  </a:schemeClr>
                </a:solidFill>
              </a:ln>
              <a:effectLst/>
            </c:spPr>
            <c:extLst>
              <c:ext xmlns:c16="http://schemas.microsoft.com/office/drawing/2014/chart" uri="{C3380CC4-5D6E-409C-BE32-E72D297353CC}">
                <c16:uniqueId val="{00000003-57ED-47A6-BE38-F73FC89A20A0}"/>
              </c:ext>
            </c:extLst>
          </c:dPt>
          <c:dPt>
            <c:idx val="2"/>
            <c:invertIfNegative val="0"/>
            <c:bubble3D val="0"/>
            <c:spPr>
              <a:solidFill>
                <a:srgbClr val="0DB091"/>
              </a:solidFill>
              <a:ln w="25400">
                <a:solidFill>
                  <a:schemeClr val="accent1">
                    <a:lumMod val="60000"/>
                    <a:lumOff val="40000"/>
                  </a:schemeClr>
                </a:solidFill>
              </a:ln>
              <a:effectLst/>
            </c:spPr>
            <c:extLst>
              <c:ext xmlns:c16="http://schemas.microsoft.com/office/drawing/2014/chart" uri="{C3380CC4-5D6E-409C-BE32-E72D297353CC}">
                <c16:uniqueId val="{00000004-57ED-47A6-BE38-F73FC89A20A0}"/>
              </c:ext>
            </c:extLst>
          </c:dPt>
          <c:dPt>
            <c:idx val="3"/>
            <c:invertIfNegative val="0"/>
            <c:bubble3D val="0"/>
            <c:spPr>
              <a:solidFill>
                <a:srgbClr val="0DB091"/>
              </a:solidFill>
              <a:ln w="25400">
                <a:solidFill>
                  <a:schemeClr val="accent1">
                    <a:lumMod val="60000"/>
                    <a:lumOff val="40000"/>
                  </a:schemeClr>
                </a:solidFill>
              </a:ln>
              <a:effectLst/>
            </c:spPr>
            <c:extLst>
              <c:ext xmlns:c16="http://schemas.microsoft.com/office/drawing/2014/chart" uri="{C3380CC4-5D6E-409C-BE32-E72D297353CC}">
                <c16:uniqueId val="{00000005-57ED-47A6-BE38-F73FC89A20A0}"/>
              </c:ext>
            </c:extLst>
          </c:dPt>
          <c:dPt>
            <c:idx val="4"/>
            <c:invertIfNegative val="0"/>
            <c:bubble3D val="0"/>
            <c:spPr>
              <a:solidFill>
                <a:srgbClr val="0DB091"/>
              </a:solidFill>
              <a:ln w="25400">
                <a:solidFill>
                  <a:schemeClr val="accent1">
                    <a:lumMod val="60000"/>
                    <a:lumOff val="40000"/>
                  </a:schemeClr>
                </a:solidFill>
              </a:ln>
              <a:effectLst/>
            </c:spPr>
            <c:extLst>
              <c:ext xmlns:c16="http://schemas.microsoft.com/office/drawing/2014/chart" uri="{C3380CC4-5D6E-409C-BE32-E72D297353CC}">
                <c16:uniqueId val="{00000006-57ED-47A6-BE38-F73FC89A20A0}"/>
              </c:ext>
            </c:extLst>
          </c:dPt>
          <c:dPt>
            <c:idx val="6"/>
            <c:invertIfNegative val="0"/>
            <c:bubble3D val="0"/>
            <c:spPr>
              <a:solidFill>
                <a:srgbClr val="1363A8"/>
              </a:solidFill>
              <a:ln w="25400">
                <a:solidFill>
                  <a:schemeClr val="accent3">
                    <a:lumMod val="60000"/>
                    <a:lumOff val="40000"/>
                  </a:schemeClr>
                </a:solidFill>
              </a:ln>
              <a:effectLst/>
            </c:spPr>
            <c:extLst>
              <c:ext xmlns:c16="http://schemas.microsoft.com/office/drawing/2014/chart" uri="{C3380CC4-5D6E-409C-BE32-E72D297353CC}">
                <c16:uniqueId val="{00000008-57ED-47A6-BE38-F73FC89A20A0}"/>
              </c:ext>
            </c:extLst>
          </c:dPt>
          <c:dPt>
            <c:idx val="7"/>
            <c:invertIfNegative val="0"/>
            <c:bubble3D val="0"/>
            <c:spPr>
              <a:solidFill>
                <a:srgbClr val="1363A8"/>
              </a:solidFill>
              <a:ln w="25400">
                <a:solidFill>
                  <a:schemeClr val="accent3">
                    <a:lumMod val="60000"/>
                    <a:lumOff val="40000"/>
                  </a:schemeClr>
                </a:solidFill>
              </a:ln>
              <a:effectLst/>
            </c:spPr>
            <c:extLst>
              <c:ext xmlns:c16="http://schemas.microsoft.com/office/drawing/2014/chart" uri="{C3380CC4-5D6E-409C-BE32-E72D297353CC}">
                <c16:uniqueId val="{00000009-57ED-47A6-BE38-F73FC89A20A0}"/>
              </c:ext>
            </c:extLst>
          </c:dPt>
          <c:dPt>
            <c:idx val="8"/>
            <c:invertIfNegative val="0"/>
            <c:bubble3D val="0"/>
            <c:spPr>
              <a:solidFill>
                <a:srgbClr val="1363A8"/>
              </a:solidFill>
              <a:ln w="25400">
                <a:solidFill>
                  <a:schemeClr val="accent3">
                    <a:lumMod val="60000"/>
                    <a:lumOff val="40000"/>
                  </a:schemeClr>
                </a:solidFill>
              </a:ln>
              <a:effectLst/>
            </c:spPr>
            <c:extLst>
              <c:ext xmlns:c16="http://schemas.microsoft.com/office/drawing/2014/chart" uri="{C3380CC4-5D6E-409C-BE32-E72D297353CC}">
                <c16:uniqueId val="{00000012-57ED-47A6-BE38-F73FC89A20A0}"/>
              </c:ext>
            </c:extLst>
          </c:dPt>
          <c:dPt>
            <c:idx val="12"/>
            <c:invertIfNegative val="0"/>
            <c:bubble3D val="0"/>
            <c:spPr>
              <a:solidFill>
                <a:srgbClr val="E4C051"/>
              </a:solidFill>
              <a:ln w="25400">
                <a:solidFill>
                  <a:schemeClr val="accent2">
                    <a:lumMod val="60000"/>
                    <a:lumOff val="40000"/>
                  </a:schemeClr>
                </a:solidFill>
              </a:ln>
              <a:effectLst/>
            </c:spPr>
            <c:extLst>
              <c:ext xmlns:c16="http://schemas.microsoft.com/office/drawing/2014/chart" uri="{C3380CC4-5D6E-409C-BE32-E72D297353CC}">
                <c16:uniqueId val="{0000000C-57ED-47A6-BE38-F73FC89A20A0}"/>
              </c:ext>
            </c:extLst>
          </c:dPt>
          <c:dPt>
            <c:idx val="13"/>
            <c:invertIfNegative val="0"/>
            <c:bubble3D val="0"/>
            <c:spPr>
              <a:solidFill>
                <a:srgbClr val="E4C051"/>
              </a:solidFill>
              <a:ln w="25400">
                <a:solidFill>
                  <a:schemeClr val="accent2">
                    <a:lumMod val="60000"/>
                    <a:lumOff val="40000"/>
                  </a:schemeClr>
                </a:solidFill>
              </a:ln>
              <a:effectLst/>
            </c:spPr>
            <c:extLst>
              <c:ext xmlns:c16="http://schemas.microsoft.com/office/drawing/2014/chart" uri="{C3380CC4-5D6E-409C-BE32-E72D297353CC}">
                <c16:uniqueId val="{0000000D-57ED-47A6-BE38-F73FC89A20A0}"/>
              </c:ext>
            </c:extLst>
          </c:dPt>
          <c:dPt>
            <c:idx val="14"/>
            <c:invertIfNegative val="0"/>
            <c:bubble3D val="0"/>
            <c:spPr>
              <a:solidFill>
                <a:srgbClr val="E4C051"/>
              </a:solidFill>
              <a:ln w="25400">
                <a:solidFill>
                  <a:schemeClr val="accent2">
                    <a:lumMod val="60000"/>
                    <a:lumOff val="40000"/>
                  </a:schemeClr>
                </a:solidFill>
              </a:ln>
              <a:effectLst/>
            </c:spPr>
            <c:extLst>
              <c:ext xmlns:c16="http://schemas.microsoft.com/office/drawing/2014/chart" uri="{C3380CC4-5D6E-409C-BE32-E72D297353CC}">
                <c16:uniqueId val="{0000000E-57ED-47A6-BE38-F73FC89A20A0}"/>
              </c:ext>
            </c:extLst>
          </c:dPt>
          <c:dPt>
            <c:idx val="15"/>
            <c:invertIfNegative val="0"/>
            <c:bubble3D val="0"/>
            <c:spPr>
              <a:solidFill>
                <a:srgbClr val="E4C051"/>
              </a:solidFill>
              <a:ln w="25400">
                <a:solidFill>
                  <a:schemeClr val="accent2">
                    <a:lumMod val="60000"/>
                    <a:lumOff val="40000"/>
                  </a:schemeClr>
                </a:solidFill>
              </a:ln>
              <a:effectLst/>
            </c:spPr>
            <c:extLst>
              <c:ext xmlns:c16="http://schemas.microsoft.com/office/drawing/2014/chart" uri="{C3380CC4-5D6E-409C-BE32-E72D297353CC}">
                <c16:uniqueId val="{00000020-3250-4128-B0A2-0B6BCD2477A6}"/>
              </c:ext>
            </c:extLst>
          </c:dPt>
          <c:dPt>
            <c:idx val="16"/>
            <c:invertIfNegative val="0"/>
            <c:bubble3D val="0"/>
            <c:spPr>
              <a:solidFill>
                <a:srgbClr val="E4C051"/>
              </a:solidFill>
              <a:ln w="25400">
                <a:solidFill>
                  <a:schemeClr val="accent2">
                    <a:lumMod val="60000"/>
                    <a:lumOff val="40000"/>
                  </a:schemeClr>
                </a:solidFill>
              </a:ln>
              <a:effectLst/>
            </c:spPr>
            <c:extLst>
              <c:ext xmlns:c16="http://schemas.microsoft.com/office/drawing/2014/chart" uri="{C3380CC4-5D6E-409C-BE32-E72D297353CC}">
                <c16:uniqueId val="{00000021-3250-4128-B0A2-0B6BCD2477A6}"/>
              </c:ext>
            </c:extLst>
          </c:dPt>
          <c:dPt>
            <c:idx val="17"/>
            <c:invertIfNegative val="0"/>
            <c:bubble3D val="0"/>
            <c:spPr>
              <a:solidFill>
                <a:srgbClr val="E4C051"/>
              </a:solidFill>
              <a:ln w="25400">
                <a:solidFill>
                  <a:srgbClr val="EBCF70"/>
                </a:solidFill>
              </a:ln>
              <a:effectLst/>
            </c:spPr>
            <c:extLst>
              <c:ext xmlns:c16="http://schemas.microsoft.com/office/drawing/2014/chart" uri="{C3380CC4-5D6E-409C-BE32-E72D297353CC}">
                <c16:uniqueId val="{0000001E-3250-4128-B0A2-0B6BCD2477A6}"/>
              </c:ext>
            </c:extLst>
          </c:dPt>
          <c:dLbls>
            <c:dLbl>
              <c:idx val="0"/>
              <c:tx>
                <c:rich>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fld id="{18806836-2D70-42FF-AABE-88B3F9139DFC}" type="CELLRANGE">
                      <a:rPr lang="en-US" dirty="0">
                        <a:solidFill>
                          <a:schemeClr val="bg1"/>
                        </a:solidFill>
                      </a:rPr>
                      <a:pPr>
                        <a:defRPr sz="1197" b="0" i="0" u="none" strike="noStrike" kern="1200" baseline="0">
                          <a:solidFill>
                            <a:schemeClr val="bg1"/>
                          </a:solidFill>
                          <a:latin typeface="+mn-lt"/>
                          <a:ea typeface="+mn-ea"/>
                          <a:cs typeface="+mn-cs"/>
                        </a:defRPr>
                      </a:pPr>
                      <a:t>[CELLRANGE]</a:t>
                    </a:fld>
                    <a:endParaRPr lang="en-NZ"/>
                  </a:p>
                </c:rich>
              </c:tx>
              <c:spPr>
                <a:noFill/>
                <a:ln>
                  <a:noFill/>
                </a:ln>
                <a:effectLst/>
              </c:spPr>
              <c:dLblPos val="ct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2-57ED-47A6-BE38-F73FC89A20A0}"/>
                </c:ext>
              </c:extLst>
            </c:dLbl>
            <c:dLbl>
              <c:idx val="1"/>
              <c:tx>
                <c:rich>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fld id="{EAE32623-3AAC-445C-9286-698E23D11B7C}" type="CELLRANGE">
                      <a:rPr lang="en-US" dirty="0"/>
                      <a:pPr>
                        <a:defRPr sz="1197" b="0" i="0" u="none" strike="noStrike" kern="1200" baseline="0">
                          <a:solidFill>
                            <a:schemeClr val="bg1"/>
                          </a:solidFill>
                          <a:latin typeface="+mn-lt"/>
                          <a:ea typeface="+mn-ea"/>
                          <a:cs typeface="+mn-cs"/>
                        </a:defRPr>
                      </a:pPr>
                      <a:t>[CELLRANGE]</a:t>
                    </a:fld>
                    <a:endParaRPr lang="en-NZ"/>
                  </a:p>
                </c:rich>
              </c:tx>
              <c:spPr>
                <a:noFill/>
                <a:ln>
                  <a:noFill/>
                </a:ln>
                <a:effectLst/>
              </c:spPr>
              <c:dLblPos val="ct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3-57ED-47A6-BE38-F73FC89A20A0}"/>
                </c:ext>
              </c:extLst>
            </c:dLbl>
            <c:dLbl>
              <c:idx val="2"/>
              <c:tx>
                <c:rich>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fld id="{053F8C69-98C7-48F0-B2B8-C3E826659C69}" type="CELLRANGE">
                      <a:rPr lang="en-NZ"/>
                      <a:pPr>
                        <a:defRPr sz="1197" b="0" i="0" u="none" strike="noStrike" kern="1200" baseline="0">
                          <a:solidFill>
                            <a:schemeClr val="bg1"/>
                          </a:solidFill>
                          <a:latin typeface="+mn-lt"/>
                          <a:ea typeface="+mn-ea"/>
                          <a:cs typeface="+mn-cs"/>
                        </a:defRPr>
                      </a:pPr>
                      <a:t>[CELLRANGE]</a:t>
                    </a:fld>
                    <a:endParaRPr lang="en-NZ"/>
                  </a:p>
                </c:rich>
              </c:tx>
              <c:spPr>
                <a:noFill/>
                <a:ln>
                  <a:noFill/>
                </a:ln>
                <a:effectLst/>
              </c:spPr>
              <c:dLblPos val="ct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xForSave val="1"/>
                  <c15:showDataLabelsRange val="1"/>
                </c:ext>
                <c:ext xmlns:c16="http://schemas.microsoft.com/office/drawing/2014/chart" uri="{C3380CC4-5D6E-409C-BE32-E72D297353CC}">
                  <c16:uniqueId val="{00000004-57ED-47A6-BE38-F73FC89A20A0}"/>
                </c:ext>
              </c:extLst>
            </c:dLbl>
            <c:dLbl>
              <c:idx val="3"/>
              <c:tx>
                <c:rich>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fld id="{FAB91AB4-F413-4A9D-9A48-4D498F19E307}" type="CELLRANGE">
                      <a:rPr lang="en-NZ"/>
                      <a:pPr>
                        <a:defRPr sz="1197" b="0" i="0" u="none" strike="noStrike" kern="1200" baseline="0">
                          <a:solidFill>
                            <a:schemeClr val="bg1"/>
                          </a:solidFill>
                          <a:latin typeface="+mn-lt"/>
                          <a:ea typeface="+mn-ea"/>
                          <a:cs typeface="+mn-cs"/>
                        </a:defRPr>
                      </a:pPr>
                      <a:t>[CELLRANGE]</a:t>
                    </a:fld>
                    <a:endParaRPr lang="en-NZ"/>
                  </a:p>
                </c:rich>
              </c:tx>
              <c:spPr>
                <a:noFill/>
                <a:ln>
                  <a:noFill/>
                </a:ln>
                <a:effectLst/>
              </c:spPr>
              <c:dLblPos val="ct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xForSave val="1"/>
                  <c15:showDataLabelsRange val="1"/>
                </c:ext>
                <c:ext xmlns:c16="http://schemas.microsoft.com/office/drawing/2014/chart" uri="{C3380CC4-5D6E-409C-BE32-E72D297353CC}">
                  <c16:uniqueId val="{00000005-57ED-47A6-BE38-F73FC89A20A0}"/>
                </c:ext>
              </c:extLst>
            </c:dLbl>
            <c:dLbl>
              <c:idx val="4"/>
              <c:tx>
                <c:rich>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fld id="{CAAAE11F-EEFC-42CE-8F9C-FE9A994E8D13}" type="CELLRANGE">
                      <a:rPr lang="en-NZ"/>
                      <a:pPr>
                        <a:defRPr sz="1197" b="0" i="0" u="none" strike="noStrike" kern="1200" baseline="0">
                          <a:solidFill>
                            <a:schemeClr val="bg1"/>
                          </a:solidFill>
                          <a:latin typeface="+mn-lt"/>
                          <a:ea typeface="+mn-ea"/>
                          <a:cs typeface="+mn-cs"/>
                        </a:defRPr>
                      </a:pPr>
                      <a:t>[CELLRANGE]</a:t>
                    </a:fld>
                    <a:endParaRPr lang="en-NZ"/>
                  </a:p>
                </c:rich>
              </c:tx>
              <c:spPr>
                <a:noFill/>
                <a:ln>
                  <a:noFill/>
                </a:ln>
                <a:effectLst/>
              </c:spPr>
              <c:dLblPos val="ct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xForSave val="1"/>
                  <c15:showDataLabelsRange val="1"/>
                </c:ext>
                <c:ext xmlns:c16="http://schemas.microsoft.com/office/drawing/2014/chart" uri="{C3380CC4-5D6E-409C-BE32-E72D297353CC}">
                  <c16:uniqueId val="{00000006-57ED-47A6-BE38-F73FC89A20A0}"/>
                </c:ext>
              </c:extLst>
            </c:dLbl>
            <c:dLbl>
              <c:idx val="5"/>
              <c:tx>
                <c:rich>
                  <a:bodyPr/>
                  <a:lstStyle/>
                  <a:p>
                    <a:fld id="{F378047F-8F85-453C-9779-2894C9188153}" type="CELLRANGE">
                      <a:rPr lang="en-NZ"/>
                      <a:pPr/>
                      <a:t>[CELLRANGE]</a:t>
                    </a:fld>
                    <a:endParaRPr lang="en-NZ"/>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57ED-47A6-BE38-F73FC89A20A0}"/>
                </c:ext>
              </c:extLst>
            </c:dLbl>
            <c:dLbl>
              <c:idx val="6"/>
              <c:tx>
                <c:rich>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fld id="{6AC9A55F-A269-45D9-8F6B-6F4029AF287A}" type="CELLRANGE">
                      <a:rPr lang="en-NZ"/>
                      <a:pPr>
                        <a:defRPr sz="1197" b="0" i="0" u="none" strike="noStrike" kern="1200" baseline="0">
                          <a:solidFill>
                            <a:schemeClr val="bg1"/>
                          </a:solidFill>
                          <a:latin typeface="+mn-lt"/>
                          <a:ea typeface="+mn-ea"/>
                          <a:cs typeface="+mn-cs"/>
                        </a:defRPr>
                      </a:pPr>
                      <a:t>[CELLRANGE]</a:t>
                    </a:fld>
                    <a:endParaRPr lang="en-NZ"/>
                  </a:p>
                </c:rich>
              </c:tx>
              <c:spPr>
                <a:noFill/>
                <a:ln>
                  <a:noFill/>
                </a:ln>
                <a:effectLst/>
              </c:spPr>
              <c:dLblPos val="ct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xForSave val="1"/>
                  <c15:showDataLabelsRange val="1"/>
                </c:ext>
                <c:ext xmlns:c16="http://schemas.microsoft.com/office/drawing/2014/chart" uri="{C3380CC4-5D6E-409C-BE32-E72D297353CC}">
                  <c16:uniqueId val="{00000008-57ED-47A6-BE38-F73FC89A20A0}"/>
                </c:ext>
              </c:extLst>
            </c:dLbl>
            <c:dLbl>
              <c:idx val="7"/>
              <c:tx>
                <c:rich>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fld id="{0A8BC375-0A0E-470A-A326-096D45E4CEFB}" type="CELLRANGE">
                      <a:rPr lang="en-NZ"/>
                      <a:pPr>
                        <a:defRPr sz="1197" b="0" i="0" u="none" strike="noStrike" kern="1200" baseline="0">
                          <a:solidFill>
                            <a:schemeClr val="bg1"/>
                          </a:solidFill>
                          <a:latin typeface="+mn-lt"/>
                          <a:ea typeface="+mn-ea"/>
                          <a:cs typeface="+mn-cs"/>
                        </a:defRPr>
                      </a:pPr>
                      <a:t>[CELLRANGE]</a:t>
                    </a:fld>
                    <a:endParaRPr lang="en-NZ"/>
                  </a:p>
                </c:rich>
              </c:tx>
              <c:spPr>
                <a:noFill/>
                <a:ln>
                  <a:noFill/>
                </a:ln>
                <a:effectLst/>
              </c:spPr>
              <c:dLblPos val="ct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xForSave val="1"/>
                  <c15:showDataLabelsRange val="1"/>
                </c:ext>
                <c:ext xmlns:c16="http://schemas.microsoft.com/office/drawing/2014/chart" uri="{C3380CC4-5D6E-409C-BE32-E72D297353CC}">
                  <c16:uniqueId val="{00000009-57ED-47A6-BE38-F73FC89A20A0}"/>
                </c:ext>
              </c:extLst>
            </c:dLbl>
            <c:dLbl>
              <c:idx val="8"/>
              <c:tx>
                <c:rich>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fld id="{5866B323-63F7-4AB3-B509-020A1D2DE309}" type="CELLRANGE">
                      <a:rPr lang="en-NZ"/>
                      <a:pPr>
                        <a:defRPr sz="1197" b="0" i="0" u="none" strike="noStrike" kern="1200" baseline="0">
                          <a:solidFill>
                            <a:schemeClr val="bg1"/>
                          </a:solidFill>
                          <a:latin typeface="+mn-lt"/>
                          <a:ea typeface="+mn-ea"/>
                          <a:cs typeface="+mn-cs"/>
                        </a:defRPr>
                      </a:pPr>
                      <a:t>[CELLRANGE]</a:t>
                    </a:fld>
                    <a:endParaRPr lang="en-NZ"/>
                  </a:p>
                </c:rich>
              </c:tx>
              <c:spPr>
                <a:noFill/>
                <a:ln>
                  <a:noFill/>
                </a:ln>
                <a:effectLst/>
              </c:spPr>
              <c:dLblPos val="ct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xForSave val="1"/>
                  <c15:showDataLabelsRange val="1"/>
                </c:ext>
                <c:ext xmlns:c16="http://schemas.microsoft.com/office/drawing/2014/chart" uri="{C3380CC4-5D6E-409C-BE32-E72D297353CC}">
                  <c16:uniqueId val="{00000012-57ED-47A6-BE38-F73FC89A20A0}"/>
                </c:ext>
              </c:extLst>
            </c:dLbl>
            <c:dLbl>
              <c:idx val="9"/>
              <c:tx>
                <c:rich>
                  <a:bodyPr/>
                  <a:lstStyle/>
                  <a:p>
                    <a:fld id="{AC315FC7-7F0E-46F6-B9FC-6E864DE5F15E}" type="CELLRANGE">
                      <a:rPr lang="en-US"/>
                      <a:pPr/>
                      <a:t>[CELLRANGE]</a:t>
                    </a:fld>
                    <a:endParaRPr lang="en-NZ"/>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57ED-47A6-BE38-F73FC89A20A0}"/>
                </c:ext>
              </c:extLst>
            </c:dLbl>
            <c:dLbl>
              <c:idx val="10"/>
              <c:tx>
                <c:rich>
                  <a:bodyPr/>
                  <a:lstStyle/>
                  <a:p>
                    <a:fld id="{11F79FDA-26E6-40BE-B914-CF7B03A8AE6B}" type="CELLRANGE">
                      <a:rPr lang="en-US"/>
                      <a:pPr/>
                      <a:t>[CELLRANGE]</a:t>
                    </a:fld>
                    <a:endParaRPr lang="en-NZ"/>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57ED-47A6-BE38-F73FC89A20A0}"/>
                </c:ext>
              </c:extLst>
            </c:dLbl>
            <c:dLbl>
              <c:idx val="11"/>
              <c:tx>
                <c:rich>
                  <a:bodyPr/>
                  <a:lstStyle/>
                  <a:p>
                    <a:fld id="{8FD8A2C2-417C-495D-8119-A97179AB1A9C}" type="CELLRANGE">
                      <a:rPr lang="en-NZ"/>
                      <a:pPr/>
                      <a:t>[CELLRANGE]</a:t>
                    </a:fld>
                    <a:endParaRPr lang="en-NZ"/>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57ED-47A6-BE38-F73FC89A20A0}"/>
                </c:ext>
              </c:extLst>
            </c:dLbl>
            <c:dLbl>
              <c:idx val="12"/>
              <c:tx>
                <c:rich>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fld id="{2FFE9184-B77E-4ED0-84B0-B647EDB6A5C4}" type="CELLRANGE">
                      <a:rPr lang="en-NZ"/>
                      <a:pPr>
                        <a:defRPr sz="1197" b="0" i="0" u="none" strike="noStrike" kern="1200" baseline="0">
                          <a:solidFill>
                            <a:schemeClr val="bg1"/>
                          </a:solidFill>
                          <a:latin typeface="+mn-lt"/>
                          <a:ea typeface="+mn-ea"/>
                          <a:cs typeface="+mn-cs"/>
                        </a:defRPr>
                      </a:pPr>
                      <a:t>[CELLRANGE]</a:t>
                    </a:fld>
                    <a:endParaRPr lang="en-NZ"/>
                  </a:p>
                </c:rich>
              </c:tx>
              <c:spPr>
                <a:noFill/>
                <a:ln>
                  <a:noFill/>
                </a:ln>
                <a:effectLst/>
              </c:spPr>
              <c:dLblPos val="ct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xForSave val="1"/>
                  <c15:showDataLabelsRange val="1"/>
                </c:ext>
                <c:ext xmlns:c16="http://schemas.microsoft.com/office/drawing/2014/chart" uri="{C3380CC4-5D6E-409C-BE32-E72D297353CC}">
                  <c16:uniqueId val="{0000000C-57ED-47A6-BE38-F73FC89A20A0}"/>
                </c:ext>
              </c:extLst>
            </c:dLbl>
            <c:dLbl>
              <c:idx val="13"/>
              <c:tx>
                <c:rich>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fld id="{5D456B16-B232-4F96-ACB8-85185B03EBC3}" type="CELLRANGE">
                      <a:rPr lang="en-NZ"/>
                      <a:pPr>
                        <a:defRPr sz="1197" b="0" i="0" u="none" strike="noStrike" kern="1200" baseline="0">
                          <a:solidFill>
                            <a:schemeClr val="bg1"/>
                          </a:solidFill>
                          <a:latin typeface="+mn-lt"/>
                          <a:ea typeface="+mn-ea"/>
                          <a:cs typeface="+mn-cs"/>
                        </a:defRPr>
                      </a:pPr>
                      <a:t>[CELLRANGE]</a:t>
                    </a:fld>
                    <a:endParaRPr lang="en-NZ"/>
                  </a:p>
                </c:rich>
              </c:tx>
              <c:spPr>
                <a:noFill/>
                <a:ln>
                  <a:noFill/>
                </a:ln>
                <a:effectLst/>
              </c:spPr>
              <c:dLblPos val="ct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xForSave val="1"/>
                  <c15:showDataLabelsRange val="1"/>
                </c:ext>
                <c:ext xmlns:c16="http://schemas.microsoft.com/office/drawing/2014/chart" uri="{C3380CC4-5D6E-409C-BE32-E72D297353CC}">
                  <c16:uniqueId val="{0000000D-57ED-47A6-BE38-F73FC89A20A0}"/>
                </c:ext>
              </c:extLst>
            </c:dLbl>
            <c:dLbl>
              <c:idx val="14"/>
              <c:tx>
                <c:rich>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fld id="{89D16FA0-4A76-43A3-BCAA-1E5F5209B763}" type="CELLRANGE">
                      <a:rPr lang="en-NZ"/>
                      <a:pPr>
                        <a:defRPr sz="1197" b="0" i="0" u="none" strike="noStrike" kern="1200" baseline="0">
                          <a:solidFill>
                            <a:schemeClr val="bg1"/>
                          </a:solidFill>
                          <a:latin typeface="+mn-lt"/>
                          <a:ea typeface="+mn-ea"/>
                          <a:cs typeface="+mn-cs"/>
                        </a:defRPr>
                      </a:pPr>
                      <a:t>[CELLRANGE]</a:t>
                    </a:fld>
                    <a:endParaRPr lang="en-NZ"/>
                  </a:p>
                </c:rich>
              </c:tx>
              <c:spPr>
                <a:noFill/>
                <a:ln>
                  <a:noFill/>
                </a:ln>
                <a:effectLst/>
              </c:spPr>
              <c:dLblPos val="ct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xForSave val="1"/>
                  <c15:showDataLabelsRange val="1"/>
                </c:ext>
                <c:ext xmlns:c16="http://schemas.microsoft.com/office/drawing/2014/chart" uri="{C3380CC4-5D6E-409C-BE32-E72D297353CC}">
                  <c16:uniqueId val="{0000000E-57ED-47A6-BE38-F73FC89A20A0}"/>
                </c:ext>
              </c:extLst>
            </c:dLbl>
            <c:dLbl>
              <c:idx val="15"/>
              <c:tx>
                <c:rich>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fld id="{72FD60C1-53B0-4653-A7BA-8BB0E34574A2}" type="CELLRANGE">
                      <a:rPr lang="en-NZ"/>
                      <a:pPr>
                        <a:defRPr sz="1197" b="0" i="0" u="none" strike="noStrike" kern="1200" baseline="0">
                          <a:solidFill>
                            <a:schemeClr val="bg1"/>
                          </a:solidFill>
                          <a:latin typeface="+mn-lt"/>
                          <a:ea typeface="+mn-ea"/>
                          <a:cs typeface="+mn-cs"/>
                        </a:defRPr>
                      </a:pPr>
                      <a:t>[CELLRANGE]</a:t>
                    </a:fld>
                    <a:endParaRPr lang="en-NZ"/>
                  </a:p>
                </c:rich>
              </c:tx>
              <c:spPr>
                <a:noFill/>
                <a:ln>
                  <a:noFill/>
                </a:ln>
                <a:effectLst/>
              </c:spPr>
              <c:dLblPos val="ct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xForSave val="1"/>
                  <c15:showDataLabelsRange val="1"/>
                </c:ext>
                <c:ext xmlns:c16="http://schemas.microsoft.com/office/drawing/2014/chart" uri="{C3380CC4-5D6E-409C-BE32-E72D297353CC}">
                  <c16:uniqueId val="{00000020-3250-4128-B0A2-0B6BCD2477A6}"/>
                </c:ext>
              </c:extLst>
            </c:dLbl>
            <c:dLbl>
              <c:idx val="16"/>
              <c:tx>
                <c:rich>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fld id="{922F5615-C33F-42C2-A763-0EF268895CB3}" type="CELLRANGE">
                      <a:rPr lang="en-NZ"/>
                      <a:pPr>
                        <a:defRPr sz="1197" b="0" i="0" u="none" strike="noStrike" kern="1200" baseline="0">
                          <a:solidFill>
                            <a:schemeClr val="bg1"/>
                          </a:solidFill>
                          <a:latin typeface="+mn-lt"/>
                          <a:ea typeface="+mn-ea"/>
                          <a:cs typeface="+mn-cs"/>
                        </a:defRPr>
                      </a:pPr>
                      <a:t>[CELLRANGE]</a:t>
                    </a:fld>
                    <a:endParaRPr lang="en-NZ"/>
                  </a:p>
                </c:rich>
              </c:tx>
              <c:spPr>
                <a:noFill/>
                <a:ln>
                  <a:noFill/>
                </a:ln>
                <a:effectLst/>
              </c:spPr>
              <c:dLblPos val="ct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xForSave val="1"/>
                  <c15:showDataLabelsRange val="1"/>
                </c:ext>
                <c:ext xmlns:c16="http://schemas.microsoft.com/office/drawing/2014/chart" uri="{C3380CC4-5D6E-409C-BE32-E72D297353CC}">
                  <c16:uniqueId val="{00000021-3250-4128-B0A2-0B6BCD2477A6}"/>
                </c:ext>
              </c:extLst>
            </c:dLbl>
            <c:dLbl>
              <c:idx val="17"/>
              <c:tx>
                <c:rich>
                  <a:bodyPr/>
                  <a:lstStyle/>
                  <a:p>
                    <a:fld id="{66202B40-AC82-4B17-9058-2F992E2F9479}" type="CELLRANGE">
                      <a:rPr lang="en-NZ"/>
                      <a:pPr/>
                      <a:t>[CELLRANGE]</a:t>
                    </a:fld>
                    <a:endParaRPr lang="en-NZ"/>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E-3250-4128-B0A2-0B6BCD2477A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Sheet1!$A$2:$A$19</c:f>
              <c:numCache>
                <c:formatCode>General</c:formatCode>
                <c:ptCount val="18"/>
                <c:pt idx="0">
                  <c:v>1</c:v>
                </c:pt>
                <c:pt idx="1">
                  <c:v>2</c:v>
                </c:pt>
                <c:pt idx="2">
                  <c:v>3</c:v>
                </c:pt>
                <c:pt idx="3">
                  <c:v>4</c:v>
                </c:pt>
                <c:pt idx="4">
                  <c:v>5</c:v>
                </c:pt>
                <c:pt idx="5">
                  <c:v>6</c:v>
                </c:pt>
                <c:pt idx="6">
                  <c:v>1</c:v>
                </c:pt>
                <c:pt idx="7">
                  <c:v>2</c:v>
                </c:pt>
                <c:pt idx="8">
                  <c:v>3</c:v>
                </c:pt>
                <c:pt idx="9">
                  <c:v>4</c:v>
                </c:pt>
                <c:pt idx="10">
                  <c:v>5</c:v>
                </c:pt>
                <c:pt idx="11">
                  <c:v>6</c:v>
                </c:pt>
                <c:pt idx="12">
                  <c:v>1</c:v>
                </c:pt>
                <c:pt idx="13">
                  <c:v>2</c:v>
                </c:pt>
                <c:pt idx="14">
                  <c:v>3</c:v>
                </c:pt>
                <c:pt idx="15">
                  <c:v>4</c:v>
                </c:pt>
                <c:pt idx="16">
                  <c:v>5</c:v>
                </c:pt>
                <c:pt idx="17">
                  <c:v>6</c:v>
                </c:pt>
              </c:numCache>
            </c:numRef>
          </c:xVal>
          <c:yVal>
            <c:numRef>
              <c:f>Sheet1!$B$2:$B$19</c:f>
              <c:numCache>
                <c:formatCode>General</c:formatCode>
                <c:ptCount val="18"/>
                <c:pt idx="0">
                  <c:v>5</c:v>
                </c:pt>
                <c:pt idx="1">
                  <c:v>5</c:v>
                </c:pt>
                <c:pt idx="2">
                  <c:v>5</c:v>
                </c:pt>
                <c:pt idx="3">
                  <c:v>5</c:v>
                </c:pt>
                <c:pt idx="4">
                  <c:v>5</c:v>
                </c:pt>
                <c:pt idx="5">
                  <c:v>5</c:v>
                </c:pt>
                <c:pt idx="6">
                  <c:v>3</c:v>
                </c:pt>
                <c:pt idx="7">
                  <c:v>3</c:v>
                </c:pt>
                <c:pt idx="8">
                  <c:v>3</c:v>
                </c:pt>
                <c:pt idx="9">
                  <c:v>3</c:v>
                </c:pt>
                <c:pt idx="10">
                  <c:v>3</c:v>
                </c:pt>
                <c:pt idx="11">
                  <c:v>3</c:v>
                </c:pt>
                <c:pt idx="12">
                  <c:v>1</c:v>
                </c:pt>
                <c:pt idx="13">
                  <c:v>1</c:v>
                </c:pt>
                <c:pt idx="14">
                  <c:v>1</c:v>
                </c:pt>
                <c:pt idx="15">
                  <c:v>1</c:v>
                </c:pt>
                <c:pt idx="16">
                  <c:v>1</c:v>
                </c:pt>
                <c:pt idx="17">
                  <c:v>1</c:v>
                </c:pt>
              </c:numCache>
            </c:numRef>
          </c:yVal>
          <c:bubbleSize>
            <c:numRef>
              <c:f>Sheet1!$C$2:$C$19</c:f>
              <c:numCache>
                <c:formatCode>General</c:formatCode>
                <c:ptCount val="18"/>
                <c:pt idx="0">
                  <c:v>72</c:v>
                </c:pt>
                <c:pt idx="1">
                  <c:v>63</c:v>
                </c:pt>
                <c:pt idx="2">
                  <c:v>56</c:v>
                </c:pt>
                <c:pt idx="3">
                  <c:v>55</c:v>
                </c:pt>
                <c:pt idx="4">
                  <c:v>47</c:v>
                </c:pt>
                <c:pt idx="6">
                  <c:v>88</c:v>
                </c:pt>
                <c:pt idx="7">
                  <c:v>79</c:v>
                </c:pt>
                <c:pt idx="8">
                  <c:v>36</c:v>
                </c:pt>
                <c:pt idx="9">
                  <c:v>0</c:v>
                </c:pt>
                <c:pt idx="10">
                  <c:v>0</c:v>
                </c:pt>
                <c:pt idx="11">
                  <c:v>0</c:v>
                </c:pt>
                <c:pt idx="12">
                  <c:v>62</c:v>
                </c:pt>
                <c:pt idx="13">
                  <c:v>53</c:v>
                </c:pt>
                <c:pt idx="14">
                  <c:v>49</c:v>
                </c:pt>
                <c:pt idx="15">
                  <c:v>47</c:v>
                </c:pt>
                <c:pt idx="16">
                  <c:v>45</c:v>
                </c:pt>
                <c:pt idx="17">
                  <c:v>35</c:v>
                </c:pt>
              </c:numCache>
            </c:numRef>
          </c:bubbleSize>
          <c:bubble3D val="0"/>
          <c:extLst>
            <c:ext xmlns:c15="http://schemas.microsoft.com/office/drawing/2012/chart" uri="{02D57815-91ED-43cb-92C2-25804820EDAC}">
              <c15:datalabelsRange>
                <c15:f>Sheet1!$E$2:$E$19</c15:f>
                <c15:dlblRangeCache>
                  <c:ptCount val="18"/>
                  <c:pt idx="0">
                    <c:v>1 hour, 
12 minutes</c:v>
                  </c:pt>
                  <c:pt idx="1">
                    <c:v>1 hour, 
3 minutes</c:v>
                  </c:pt>
                  <c:pt idx="2">
                    <c:v>56 minutes</c:v>
                  </c:pt>
                  <c:pt idx="3">
                    <c:v>55 minutes</c:v>
                  </c:pt>
                  <c:pt idx="4">
                    <c:v>47 
minutes</c:v>
                  </c:pt>
                  <c:pt idx="6">
                    <c:v>1 hour, 
28 minutes</c:v>
                  </c:pt>
                  <c:pt idx="7">
                    <c:v>1 hour, 
19 minutes</c:v>
                  </c:pt>
                  <c:pt idx="8">
                    <c:v>36 
minutes</c:v>
                  </c:pt>
                  <c:pt idx="12">
                    <c:v>1 hour, 
2 minutes</c:v>
                  </c:pt>
                  <c:pt idx="13">
                    <c:v>53
minutes</c:v>
                  </c:pt>
                  <c:pt idx="14">
                    <c:v>49 
minutes</c:v>
                  </c:pt>
                  <c:pt idx="15">
                    <c:v>47 
minutes</c:v>
                  </c:pt>
                  <c:pt idx="16">
                    <c:v>45 
minutes</c:v>
                  </c:pt>
                  <c:pt idx="17">
                    <c:v>35 
minutes</c:v>
                  </c:pt>
                </c15:dlblRangeCache>
              </c15:datalabelsRange>
            </c:ext>
            <c:ext xmlns:c16="http://schemas.microsoft.com/office/drawing/2014/chart" uri="{C3380CC4-5D6E-409C-BE32-E72D297353CC}">
              <c16:uniqueId val="{00000000-57ED-47A6-BE38-F73FC89A20A0}"/>
            </c:ext>
          </c:extLst>
        </c:ser>
        <c:dLbls>
          <c:showLegendKey val="0"/>
          <c:showVal val="0"/>
          <c:showCatName val="0"/>
          <c:showSerName val="0"/>
          <c:showPercent val="0"/>
          <c:showBubbleSize val="0"/>
        </c:dLbls>
        <c:bubbleScale val="90"/>
        <c:showNegBubbles val="0"/>
        <c:axId val="1046959984"/>
        <c:axId val="1046959000"/>
      </c:bubbleChart>
      <c:valAx>
        <c:axId val="1046959984"/>
        <c:scaling>
          <c:orientation val="minMax"/>
        </c:scaling>
        <c:delete val="1"/>
        <c:axPos val="b"/>
        <c:numFmt formatCode="General" sourceLinked="1"/>
        <c:majorTickMark val="none"/>
        <c:minorTickMark val="none"/>
        <c:tickLblPos val="nextTo"/>
        <c:crossAx val="1046959000"/>
        <c:crosses val="autoZero"/>
        <c:crossBetween val="midCat"/>
      </c:valAx>
      <c:valAx>
        <c:axId val="1046959000"/>
        <c:scaling>
          <c:orientation val="minMax"/>
        </c:scaling>
        <c:delete val="1"/>
        <c:axPos val="l"/>
        <c:numFmt formatCode="General" sourceLinked="1"/>
        <c:majorTickMark val="none"/>
        <c:minorTickMark val="none"/>
        <c:tickLblPos val="nextTo"/>
        <c:crossAx val="104695998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318838609729339E-2"/>
          <c:y val="4.0066496058901578E-2"/>
          <c:w val="0.8506644492951777"/>
          <c:h val="0.84372217795271098"/>
        </c:manualLayout>
      </c:layout>
      <c:bubbleChart>
        <c:varyColors val="0"/>
        <c:ser>
          <c:idx val="0"/>
          <c:order val="0"/>
          <c:tx>
            <c:strRef>
              <c:f>Sheet1!$B$1</c:f>
              <c:strCache>
                <c:ptCount val="1"/>
                <c:pt idx="0">
                  <c:v>Y-Values</c:v>
                </c:pt>
              </c:strCache>
            </c:strRef>
          </c:tx>
          <c:spPr>
            <a:solidFill>
              <a:schemeClr val="accent1">
                <a:alpha val="75000"/>
              </a:schemeClr>
            </a:solidFill>
            <a:ln>
              <a:noFill/>
            </a:ln>
            <a:effectLst/>
          </c:spPr>
          <c:invertIfNegative val="0"/>
          <c:dPt>
            <c:idx val="0"/>
            <c:invertIfNegative val="0"/>
            <c:bubble3D val="0"/>
            <c:spPr>
              <a:solidFill>
                <a:srgbClr val="0DB091"/>
              </a:solidFill>
              <a:ln>
                <a:noFill/>
              </a:ln>
              <a:effectLst/>
            </c:spPr>
            <c:extLst>
              <c:ext xmlns:c16="http://schemas.microsoft.com/office/drawing/2014/chart" uri="{C3380CC4-5D6E-409C-BE32-E72D297353CC}">
                <c16:uniqueId val="{00000002-57ED-47A6-BE38-F73FC89A20A0}"/>
              </c:ext>
            </c:extLst>
          </c:dPt>
          <c:dPt>
            <c:idx val="1"/>
            <c:invertIfNegative val="0"/>
            <c:bubble3D val="0"/>
            <c:spPr>
              <a:solidFill>
                <a:srgbClr val="0DB091"/>
              </a:solidFill>
              <a:ln>
                <a:noFill/>
              </a:ln>
              <a:effectLst/>
            </c:spPr>
            <c:extLst>
              <c:ext xmlns:c16="http://schemas.microsoft.com/office/drawing/2014/chart" uri="{C3380CC4-5D6E-409C-BE32-E72D297353CC}">
                <c16:uniqueId val="{00000003-57ED-47A6-BE38-F73FC89A20A0}"/>
              </c:ext>
            </c:extLst>
          </c:dPt>
          <c:dPt>
            <c:idx val="2"/>
            <c:invertIfNegative val="0"/>
            <c:bubble3D val="0"/>
            <c:spPr>
              <a:solidFill>
                <a:srgbClr val="0DB091"/>
              </a:solidFill>
              <a:ln>
                <a:noFill/>
              </a:ln>
              <a:effectLst/>
            </c:spPr>
            <c:extLst>
              <c:ext xmlns:c16="http://schemas.microsoft.com/office/drawing/2014/chart" uri="{C3380CC4-5D6E-409C-BE32-E72D297353CC}">
                <c16:uniqueId val="{00000004-57ED-47A6-BE38-F73FC89A20A0}"/>
              </c:ext>
            </c:extLst>
          </c:dPt>
          <c:dPt>
            <c:idx val="3"/>
            <c:invertIfNegative val="0"/>
            <c:bubble3D val="0"/>
            <c:spPr>
              <a:solidFill>
                <a:srgbClr val="0DB091"/>
              </a:solidFill>
              <a:ln>
                <a:noFill/>
              </a:ln>
              <a:effectLst/>
            </c:spPr>
            <c:extLst>
              <c:ext xmlns:c16="http://schemas.microsoft.com/office/drawing/2014/chart" uri="{C3380CC4-5D6E-409C-BE32-E72D297353CC}">
                <c16:uniqueId val="{00000005-57ED-47A6-BE38-F73FC89A20A0}"/>
              </c:ext>
            </c:extLst>
          </c:dPt>
          <c:dPt>
            <c:idx val="4"/>
            <c:invertIfNegative val="0"/>
            <c:bubble3D val="0"/>
            <c:spPr>
              <a:solidFill>
                <a:srgbClr val="0DB091"/>
              </a:solidFill>
              <a:ln>
                <a:noFill/>
              </a:ln>
              <a:effectLst/>
            </c:spPr>
            <c:extLst>
              <c:ext xmlns:c16="http://schemas.microsoft.com/office/drawing/2014/chart" uri="{C3380CC4-5D6E-409C-BE32-E72D297353CC}">
                <c16:uniqueId val="{00000006-57ED-47A6-BE38-F73FC89A20A0}"/>
              </c:ext>
            </c:extLst>
          </c:dPt>
          <c:dPt>
            <c:idx val="5"/>
            <c:invertIfNegative val="0"/>
            <c:bubble3D val="0"/>
            <c:spPr>
              <a:solidFill>
                <a:srgbClr val="1363A8"/>
              </a:solidFill>
              <a:ln>
                <a:noFill/>
              </a:ln>
              <a:effectLst/>
            </c:spPr>
            <c:extLst>
              <c:ext xmlns:c16="http://schemas.microsoft.com/office/drawing/2014/chart" uri="{C3380CC4-5D6E-409C-BE32-E72D297353CC}">
                <c16:uniqueId val="{00000007-57ED-47A6-BE38-F73FC89A20A0}"/>
              </c:ext>
            </c:extLst>
          </c:dPt>
          <c:dPt>
            <c:idx val="6"/>
            <c:invertIfNegative val="0"/>
            <c:bubble3D val="0"/>
            <c:spPr>
              <a:solidFill>
                <a:srgbClr val="1363A8"/>
              </a:solidFill>
              <a:ln>
                <a:noFill/>
              </a:ln>
              <a:effectLst/>
            </c:spPr>
            <c:extLst>
              <c:ext xmlns:c16="http://schemas.microsoft.com/office/drawing/2014/chart" uri="{C3380CC4-5D6E-409C-BE32-E72D297353CC}">
                <c16:uniqueId val="{00000008-57ED-47A6-BE38-F73FC89A20A0}"/>
              </c:ext>
            </c:extLst>
          </c:dPt>
          <c:dPt>
            <c:idx val="7"/>
            <c:invertIfNegative val="0"/>
            <c:bubble3D val="0"/>
            <c:spPr>
              <a:solidFill>
                <a:srgbClr val="1363A8"/>
              </a:solidFill>
              <a:ln>
                <a:noFill/>
              </a:ln>
              <a:effectLst/>
            </c:spPr>
            <c:extLst>
              <c:ext xmlns:c16="http://schemas.microsoft.com/office/drawing/2014/chart" uri="{C3380CC4-5D6E-409C-BE32-E72D297353CC}">
                <c16:uniqueId val="{00000009-57ED-47A6-BE38-F73FC89A20A0}"/>
              </c:ext>
            </c:extLst>
          </c:dPt>
          <c:dPt>
            <c:idx val="8"/>
            <c:invertIfNegative val="0"/>
            <c:bubble3D val="0"/>
            <c:spPr>
              <a:solidFill>
                <a:srgbClr val="1363A8"/>
              </a:solidFill>
              <a:ln>
                <a:noFill/>
              </a:ln>
              <a:effectLst/>
            </c:spPr>
            <c:extLst>
              <c:ext xmlns:c16="http://schemas.microsoft.com/office/drawing/2014/chart" uri="{C3380CC4-5D6E-409C-BE32-E72D297353CC}">
                <c16:uniqueId val="{00000002-0D89-4BB6-88BF-5553F69B416A}"/>
              </c:ext>
            </c:extLst>
          </c:dPt>
          <c:dPt>
            <c:idx val="10"/>
            <c:invertIfNegative val="0"/>
            <c:bubble3D val="0"/>
            <c:spPr>
              <a:solidFill>
                <a:srgbClr val="E4C051"/>
              </a:solidFill>
              <a:ln>
                <a:noFill/>
              </a:ln>
              <a:effectLst/>
            </c:spPr>
            <c:extLst>
              <c:ext xmlns:c16="http://schemas.microsoft.com/office/drawing/2014/chart" uri="{C3380CC4-5D6E-409C-BE32-E72D297353CC}">
                <c16:uniqueId val="{0000000A-57ED-47A6-BE38-F73FC89A20A0}"/>
              </c:ext>
            </c:extLst>
          </c:dPt>
          <c:dPt>
            <c:idx val="11"/>
            <c:invertIfNegative val="0"/>
            <c:bubble3D val="0"/>
            <c:spPr>
              <a:solidFill>
                <a:srgbClr val="E4C051"/>
              </a:solidFill>
              <a:ln>
                <a:noFill/>
              </a:ln>
              <a:effectLst/>
            </c:spPr>
            <c:extLst>
              <c:ext xmlns:c16="http://schemas.microsoft.com/office/drawing/2014/chart" uri="{C3380CC4-5D6E-409C-BE32-E72D297353CC}">
                <c16:uniqueId val="{0000000B-57ED-47A6-BE38-F73FC89A20A0}"/>
              </c:ext>
            </c:extLst>
          </c:dPt>
          <c:dPt>
            <c:idx val="12"/>
            <c:invertIfNegative val="0"/>
            <c:bubble3D val="0"/>
            <c:spPr>
              <a:solidFill>
                <a:srgbClr val="E4C051"/>
              </a:solidFill>
              <a:ln>
                <a:noFill/>
              </a:ln>
              <a:effectLst/>
            </c:spPr>
            <c:extLst>
              <c:ext xmlns:c16="http://schemas.microsoft.com/office/drawing/2014/chart" uri="{C3380CC4-5D6E-409C-BE32-E72D297353CC}">
                <c16:uniqueId val="{0000000C-57ED-47A6-BE38-F73FC89A20A0}"/>
              </c:ext>
            </c:extLst>
          </c:dPt>
          <c:dPt>
            <c:idx val="13"/>
            <c:invertIfNegative val="0"/>
            <c:bubble3D val="0"/>
            <c:spPr>
              <a:solidFill>
                <a:srgbClr val="E4C051"/>
              </a:solidFill>
              <a:ln>
                <a:noFill/>
              </a:ln>
              <a:effectLst/>
            </c:spPr>
            <c:extLst>
              <c:ext xmlns:c16="http://schemas.microsoft.com/office/drawing/2014/chart" uri="{C3380CC4-5D6E-409C-BE32-E72D297353CC}">
                <c16:uniqueId val="{0000000D-57ED-47A6-BE38-F73FC89A20A0}"/>
              </c:ext>
            </c:extLst>
          </c:dPt>
          <c:dPt>
            <c:idx val="14"/>
            <c:invertIfNegative val="0"/>
            <c:bubble3D val="0"/>
            <c:spPr>
              <a:solidFill>
                <a:srgbClr val="E4C051"/>
              </a:solidFill>
              <a:ln>
                <a:noFill/>
              </a:ln>
              <a:effectLst/>
            </c:spPr>
            <c:extLst>
              <c:ext xmlns:c16="http://schemas.microsoft.com/office/drawing/2014/chart" uri="{C3380CC4-5D6E-409C-BE32-E72D297353CC}">
                <c16:uniqueId val="{0000000E-57ED-47A6-BE38-F73FC89A20A0}"/>
              </c:ext>
            </c:extLst>
          </c:dPt>
          <c:dPt>
            <c:idx val="15"/>
            <c:invertIfNegative val="0"/>
            <c:bubble3D val="0"/>
            <c:spPr>
              <a:solidFill>
                <a:srgbClr val="E4C051"/>
              </a:solidFill>
              <a:ln>
                <a:noFill/>
              </a:ln>
              <a:effectLst/>
            </c:spPr>
            <c:extLst>
              <c:ext xmlns:c16="http://schemas.microsoft.com/office/drawing/2014/chart" uri="{C3380CC4-5D6E-409C-BE32-E72D297353CC}">
                <c16:uniqueId val="{0000001D-82DB-4870-9318-7020DF04FF6C}"/>
              </c:ext>
            </c:extLst>
          </c:dPt>
          <c:dLbls>
            <c:dLbl>
              <c:idx val="0"/>
              <c:layout>
                <c:manualLayout>
                  <c:x val="-0.2305479049695546"/>
                  <c:y val="-1.222174760041341E-2"/>
                </c:manualLayout>
              </c:layout>
              <c:tx>
                <c:rich>
                  <a:bodyPr rot="0" spcFirstLastPara="1" vertOverflow="ellipsis" vert="horz" wrap="square" lIns="38100" tIns="19050" rIns="38100" bIns="19050" anchor="ctr" anchorCtr="0">
                    <a:spAutoFit/>
                  </a:bodyPr>
                  <a:lstStyle/>
                  <a:p>
                    <a:pPr algn="r">
                      <a:defRPr sz="1000" b="0" i="0" u="none" strike="noStrike" kern="1200" baseline="0">
                        <a:solidFill>
                          <a:schemeClr val="tx1">
                            <a:lumMod val="75000"/>
                            <a:lumOff val="25000"/>
                          </a:schemeClr>
                        </a:solidFill>
                        <a:latin typeface="+mn-lt"/>
                        <a:ea typeface="+mn-ea"/>
                        <a:cs typeface="+mn-cs"/>
                      </a:defRPr>
                    </a:pPr>
                    <a:fld id="{2DE78C00-8377-48D0-B33A-D86E01F77514}" type="CELLRANGE">
                      <a:rPr lang="en-NZ" dirty="0"/>
                      <a:pPr algn="r">
                        <a:defRPr sz="1000"/>
                      </a:pPr>
                      <a:t>[CELLRANGE]</a:t>
                    </a:fld>
                    <a:endParaRPr lang="en-NZ"/>
                  </a:p>
                </c:rich>
              </c:tx>
              <c:spPr>
                <a:noFill/>
                <a:ln>
                  <a:noFill/>
                </a:ln>
                <a:effectLst/>
              </c:spPr>
              <c:txPr>
                <a:bodyPr rot="0" spcFirstLastPara="1" vertOverflow="ellipsis" vert="horz" wrap="square" lIns="38100" tIns="19050" rIns="38100" bIns="19050" anchor="ctr" anchorCtr="0">
                  <a:spAutoFit/>
                </a:bodyPr>
                <a:lstStyle/>
                <a:p>
                  <a:pPr algn="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57ED-47A6-BE38-F73FC89A20A0}"/>
                </c:ext>
              </c:extLst>
            </c:dLbl>
            <c:dLbl>
              <c:idx val="1"/>
              <c:layout>
                <c:manualLayout>
                  <c:x val="0"/>
                  <c:y val="7.2963304054174394E-3"/>
                </c:manualLayout>
              </c:layout>
              <c:tx>
                <c:rich>
                  <a:bodyPr/>
                  <a:lstStyle/>
                  <a:p>
                    <a:fld id="{3537EB81-30F1-4219-BD1E-D33BB523166B}" type="CELLRANGE">
                      <a:rPr lang="en-NZ" dirty="0"/>
                      <a:pPr/>
                      <a:t>[CELLRANGE]</a:t>
                    </a:fld>
                    <a:endParaRPr lang="en-NZ"/>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57ED-47A6-BE38-F73FC89A20A0}"/>
                </c:ext>
              </c:extLst>
            </c:dLbl>
            <c:dLbl>
              <c:idx val="2"/>
              <c:layout>
                <c:manualLayout>
                  <c:x val="-0.20738383849794959"/>
                  <c:y val="-2.4504518004816938E-2"/>
                </c:manualLayout>
              </c:layout>
              <c:tx>
                <c:rich>
                  <a:bodyPr rot="0" spcFirstLastPara="1" vertOverflow="ellipsis" vert="horz" wrap="square" lIns="38100" tIns="19050" rIns="38100" bIns="19050" anchor="ctr" anchorCtr="0">
                    <a:spAutoFit/>
                  </a:bodyPr>
                  <a:lstStyle/>
                  <a:p>
                    <a:pPr algn="r">
                      <a:defRPr sz="1000" b="0" i="0" u="none" strike="noStrike" kern="1200" baseline="0">
                        <a:solidFill>
                          <a:schemeClr val="tx1">
                            <a:lumMod val="75000"/>
                            <a:lumOff val="25000"/>
                          </a:schemeClr>
                        </a:solidFill>
                        <a:latin typeface="+mn-lt"/>
                        <a:ea typeface="+mn-ea"/>
                        <a:cs typeface="+mn-cs"/>
                      </a:defRPr>
                    </a:pPr>
                    <a:fld id="{0FFC5424-BF8B-4DB2-A9DC-BD8096F5C7E6}" type="CELLRANGE">
                      <a:rPr lang="en-NZ" dirty="0"/>
                      <a:pPr algn="r">
                        <a:defRPr sz="1000"/>
                      </a:pPr>
                      <a:t>[CELLRANGE]</a:t>
                    </a:fld>
                    <a:endParaRPr lang="en-NZ"/>
                  </a:p>
                </c:rich>
              </c:tx>
              <c:spPr>
                <a:noFill/>
                <a:ln>
                  <a:noFill/>
                </a:ln>
                <a:effectLst/>
              </c:spPr>
              <c:txPr>
                <a:bodyPr rot="0" spcFirstLastPara="1" vertOverflow="ellipsis" vert="horz" wrap="square" lIns="38100" tIns="19050" rIns="38100" bIns="19050" anchor="ctr" anchorCtr="0">
                  <a:spAutoFit/>
                </a:bodyPr>
                <a:lstStyle/>
                <a:p>
                  <a:pPr algn="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57ED-47A6-BE38-F73FC89A20A0}"/>
                </c:ext>
              </c:extLst>
            </c:dLbl>
            <c:dLbl>
              <c:idx val="3"/>
              <c:layout>
                <c:manualLayout>
                  <c:x val="-0.20987725798981011"/>
                  <c:y val="-3.660412344218051E-2"/>
                </c:manualLayout>
              </c:layout>
              <c:tx>
                <c:rich>
                  <a:bodyPr rot="0" spcFirstLastPara="1" vertOverflow="ellipsis" vert="horz" wrap="square" lIns="38100" tIns="19050" rIns="38100" bIns="19050" anchor="ctr" anchorCtr="0">
                    <a:spAutoFit/>
                  </a:bodyPr>
                  <a:lstStyle/>
                  <a:p>
                    <a:pPr algn="r">
                      <a:defRPr sz="1000" b="0" i="0" u="none" strike="noStrike" kern="1200" baseline="0">
                        <a:solidFill>
                          <a:schemeClr val="tx1">
                            <a:lumMod val="75000"/>
                            <a:lumOff val="25000"/>
                          </a:schemeClr>
                        </a:solidFill>
                        <a:latin typeface="+mn-lt"/>
                        <a:ea typeface="+mn-ea"/>
                        <a:cs typeface="+mn-cs"/>
                      </a:defRPr>
                    </a:pPr>
                    <a:fld id="{2BEE235E-D0E1-4604-A7FE-D62AB53C0D22}" type="CELLRANGE">
                      <a:rPr lang="en-NZ" dirty="0"/>
                      <a:pPr algn="r">
                        <a:defRPr sz="1000"/>
                      </a:pPr>
                      <a:t>[CELLRANGE]</a:t>
                    </a:fld>
                    <a:endParaRPr lang="en-NZ"/>
                  </a:p>
                </c:rich>
              </c:tx>
              <c:spPr>
                <a:noFill/>
                <a:ln>
                  <a:noFill/>
                </a:ln>
                <a:effectLst/>
              </c:spPr>
              <c:txPr>
                <a:bodyPr rot="0" spcFirstLastPara="1" vertOverflow="ellipsis" vert="horz" wrap="square" lIns="38100" tIns="19050" rIns="38100" bIns="19050" anchor="ctr" anchorCtr="0">
                  <a:spAutoFit/>
                </a:bodyPr>
                <a:lstStyle/>
                <a:p>
                  <a:pPr algn="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layout>
                    <c:manualLayout>
                      <c:w val="0.16982783357245335"/>
                      <c:h val="6.3764967966890101E-2"/>
                    </c:manualLayout>
                  </c15:layout>
                  <c15:dlblFieldTable/>
                  <c15:showDataLabelsRange val="1"/>
                </c:ext>
                <c:ext xmlns:c16="http://schemas.microsoft.com/office/drawing/2014/chart" uri="{C3380CC4-5D6E-409C-BE32-E72D297353CC}">
                  <c16:uniqueId val="{00000005-57ED-47A6-BE38-F73FC89A20A0}"/>
                </c:ext>
              </c:extLst>
            </c:dLbl>
            <c:dLbl>
              <c:idx val="4"/>
              <c:layout>
                <c:manualLayout>
                  <c:x val="2.4251177713259301E-2"/>
                  <c:y val="5.8064742877711843E-2"/>
                </c:manualLayout>
              </c:layout>
              <c:tx>
                <c:rich>
                  <a:bodyPr/>
                  <a:lstStyle/>
                  <a:p>
                    <a:fld id="{85F48340-1476-400A-9EBC-9A442162012A}" type="CELLRANGE">
                      <a:rPr lang="en-US" dirty="0"/>
                      <a:pPr/>
                      <a:t>[CELLRANGE]</a:t>
                    </a:fld>
                    <a:endParaRPr lang="en-NZ"/>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57ED-47A6-BE38-F73FC89A20A0}"/>
                </c:ext>
              </c:extLst>
            </c:dLbl>
            <c:dLbl>
              <c:idx val="5"/>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7ED-47A6-BE38-F73FC89A20A0}"/>
                </c:ext>
              </c:extLst>
            </c:dLbl>
            <c:dLbl>
              <c:idx val="6"/>
              <c:layout>
                <c:manualLayout>
                  <c:x val="-0.14563387163606256"/>
                  <c:y val="0"/>
                </c:manualLayout>
              </c:layout>
              <c:tx>
                <c:rich>
                  <a:bodyPr rot="0" spcFirstLastPara="1" vertOverflow="ellipsis" vert="horz" wrap="square" lIns="38100" tIns="19050" rIns="38100" bIns="19050" anchor="ctr" anchorCtr="0">
                    <a:spAutoFit/>
                  </a:bodyPr>
                  <a:lstStyle/>
                  <a:p>
                    <a:pPr algn="r">
                      <a:defRPr sz="1000" b="0" i="0" u="none" strike="noStrike" kern="1200" baseline="0">
                        <a:solidFill>
                          <a:schemeClr val="tx1">
                            <a:lumMod val="75000"/>
                            <a:lumOff val="25000"/>
                          </a:schemeClr>
                        </a:solidFill>
                        <a:latin typeface="+mn-lt"/>
                        <a:ea typeface="+mn-ea"/>
                        <a:cs typeface="+mn-cs"/>
                      </a:defRPr>
                    </a:pPr>
                    <a:fld id="{EA61232E-205F-4F7C-BE53-0F81CC5615B3}" type="CELLRANGE">
                      <a:rPr lang="en-NZ" dirty="0"/>
                      <a:pPr algn="r">
                        <a:defRPr sz="1000"/>
                      </a:pPr>
                      <a:t>[CELLRANGE]</a:t>
                    </a:fld>
                    <a:endParaRPr lang="en-NZ"/>
                  </a:p>
                </c:rich>
              </c:tx>
              <c:spPr>
                <a:noFill/>
                <a:ln>
                  <a:noFill/>
                </a:ln>
                <a:effectLst/>
              </c:spPr>
              <c:txPr>
                <a:bodyPr rot="0" spcFirstLastPara="1" vertOverflow="ellipsis" vert="horz" wrap="square" lIns="38100" tIns="19050" rIns="38100" bIns="19050" anchor="ctr" anchorCtr="0">
                  <a:spAutoFit/>
                </a:bodyPr>
                <a:lstStyle/>
                <a:p>
                  <a:pPr algn="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57ED-47A6-BE38-F73FC89A20A0}"/>
                </c:ext>
              </c:extLst>
            </c:dLbl>
            <c:dLbl>
              <c:idx val="7"/>
              <c:tx>
                <c:rich>
                  <a:bodyPr/>
                  <a:lstStyle/>
                  <a:p>
                    <a:fld id="{3B524FCD-EA33-431D-B3BA-41636044FC6A}" type="CELLRANGE">
                      <a:rPr lang="en-NZ"/>
                      <a:pPr/>
                      <a:t>[CELLRANGE]</a:t>
                    </a:fld>
                    <a:endParaRPr lang="en-NZ"/>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57ED-47A6-BE38-F73FC89A20A0}"/>
                </c:ext>
              </c:extLst>
            </c:dLbl>
            <c:dLbl>
              <c:idx val="8"/>
              <c:layout>
                <c:manualLayout>
                  <c:x val="1.1648459652729922E-2"/>
                  <c:y val="3.8893347587436317E-2"/>
                </c:manualLayout>
              </c:layout>
              <c:tx>
                <c:rich>
                  <a:bodyPr rot="0" spcFirstLastPara="1" vertOverflow="ellipsis" vert="horz" wrap="square" lIns="38100" tIns="19050" rIns="38100" bIns="19050" anchor="ctr" anchorCtr="0">
                    <a:spAutoFit/>
                  </a:bodyPr>
                  <a:lstStyle/>
                  <a:p>
                    <a:pPr algn="l">
                      <a:defRPr sz="1000" b="0" i="0" u="none" strike="noStrike" kern="1200" baseline="0">
                        <a:solidFill>
                          <a:schemeClr val="tx1">
                            <a:lumMod val="75000"/>
                            <a:lumOff val="25000"/>
                          </a:schemeClr>
                        </a:solidFill>
                        <a:latin typeface="+mn-lt"/>
                        <a:ea typeface="+mn-ea"/>
                        <a:cs typeface="+mn-cs"/>
                      </a:defRPr>
                    </a:pPr>
                    <a:fld id="{7040FBD4-B70B-489C-AF50-2BE7E00776D2}" type="CELLRANGE">
                      <a:rPr lang="en-NZ" dirty="0"/>
                      <a:pPr algn="l">
                        <a:defRPr sz="1000"/>
                      </a:pPr>
                      <a:t>[CELLRANGE]</a:t>
                    </a:fld>
                    <a:endParaRPr lang="en-NZ"/>
                  </a:p>
                </c:rich>
              </c:tx>
              <c:spPr>
                <a:noFill/>
                <a:ln>
                  <a:noFill/>
                </a:ln>
                <a:effectLst/>
              </c:spPr>
              <c:txPr>
                <a:bodyPr rot="0" spcFirstLastPara="1" vertOverflow="ellipsis" vert="horz" wrap="square" lIns="38100" tIns="19050" rIns="38100" bIns="19050" anchor="ctr" anchorCtr="0">
                  <a:spAutoFit/>
                </a:bodyPr>
                <a:lstStyle/>
                <a:p>
                  <a:pPr algn="l">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layout>
                    <c:manualLayout>
                      <c:w val="0.23833312622148917"/>
                      <c:h val="6.3234880634760751E-2"/>
                    </c:manualLayout>
                  </c15:layout>
                  <c15:dlblFieldTable/>
                  <c15:showDataLabelsRange val="1"/>
                </c:ext>
                <c:ext xmlns:c16="http://schemas.microsoft.com/office/drawing/2014/chart" uri="{C3380CC4-5D6E-409C-BE32-E72D297353CC}">
                  <c16:uniqueId val="{00000002-0D89-4BB6-88BF-5553F69B416A}"/>
                </c:ext>
              </c:extLst>
            </c:dLbl>
            <c:dLbl>
              <c:idx val="9"/>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D89-4BB6-88BF-5553F69B416A}"/>
                </c:ext>
              </c:extLst>
            </c:dLbl>
            <c:dLbl>
              <c:idx val="10"/>
              <c:layout>
                <c:manualLayout>
                  <c:x val="5.3280684744900888E-3"/>
                  <c:y val="-1.2160550675695776E-2"/>
                </c:manualLayout>
              </c:layout>
              <c:tx>
                <c:rich>
                  <a:bodyPr rot="0" spcFirstLastPara="1" vertOverflow="ellipsis" vert="horz" wrap="square" lIns="38100" tIns="19050" rIns="38100" bIns="19050" anchor="ctr" anchorCtr="0">
                    <a:spAutoFit/>
                  </a:bodyPr>
                  <a:lstStyle/>
                  <a:p>
                    <a:pPr algn="l">
                      <a:defRPr sz="1000" b="0" i="0" u="none" strike="noStrike" kern="1200" baseline="0">
                        <a:solidFill>
                          <a:schemeClr val="tx1">
                            <a:lumMod val="75000"/>
                            <a:lumOff val="25000"/>
                          </a:schemeClr>
                        </a:solidFill>
                        <a:latin typeface="+mn-lt"/>
                        <a:ea typeface="+mn-ea"/>
                        <a:cs typeface="+mn-cs"/>
                      </a:defRPr>
                    </a:pPr>
                    <a:fld id="{E9A99CCE-6065-460F-84AF-882FDCFF6710}" type="CELLRANGE">
                      <a:rPr lang="en-NZ" dirty="0"/>
                      <a:pPr algn="l">
                        <a:defRPr sz="1000"/>
                      </a:pPr>
                      <a:t>[CELLRANGE]</a:t>
                    </a:fld>
                    <a:endParaRPr lang="en-NZ"/>
                  </a:p>
                </c:rich>
              </c:tx>
              <c:spPr>
                <a:noFill/>
                <a:ln>
                  <a:noFill/>
                </a:ln>
                <a:effectLst/>
              </c:spPr>
              <c:txPr>
                <a:bodyPr rot="0" spcFirstLastPara="1" vertOverflow="ellipsis" vert="horz" wrap="square" lIns="38100" tIns="19050" rIns="38100" bIns="19050" anchor="ctr" anchorCtr="0">
                  <a:spAutoFit/>
                </a:bodyPr>
                <a:lstStyle/>
                <a:p>
                  <a:pPr algn="l">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57ED-47A6-BE38-F73FC89A20A0}"/>
                </c:ext>
              </c:extLst>
            </c:dLbl>
            <c:dLbl>
              <c:idx val="11"/>
              <c:layout>
                <c:manualLayout>
                  <c:x val="1.1544188253369333E-2"/>
                  <c:y val="2.3913794088975433E-3"/>
                </c:manualLayout>
              </c:layout>
              <c:tx>
                <c:rich>
                  <a:bodyPr rot="0" spcFirstLastPara="1" vertOverflow="ellipsis" vert="horz" wrap="square" lIns="38100" tIns="19050" rIns="38100" bIns="19050" anchor="ctr" anchorCtr="0">
                    <a:spAutoFit/>
                  </a:bodyPr>
                  <a:lstStyle/>
                  <a:p>
                    <a:pPr algn="l">
                      <a:defRPr sz="1000" b="0" i="0" u="none" strike="noStrike" kern="1200" baseline="0">
                        <a:solidFill>
                          <a:schemeClr val="tx1">
                            <a:lumMod val="75000"/>
                            <a:lumOff val="25000"/>
                          </a:schemeClr>
                        </a:solidFill>
                        <a:latin typeface="+mn-lt"/>
                        <a:ea typeface="+mn-ea"/>
                        <a:cs typeface="+mn-cs"/>
                      </a:defRPr>
                    </a:pPr>
                    <a:fld id="{7C611A25-3417-491A-A1E3-19CA3E5B1DD5}" type="CELLRANGE">
                      <a:rPr lang="en-NZ" dirty="0"/>
                      <a:pPr algn="l">
                        <a:defRPr sz="1000"/>
                      </a:pPr>
                      <a:t>[CELLRANGE]</a:t>
                    </a:fld>
                    <a:endParaRPr lang="en-NZ"/>
                  </a:p>
                </c:rich>
              </c:tx>
              <c:spPr>
                <a:noFill/>
                <a:ln>
                  <a:noFill/>
                </a:ln>
                <a:effectLst/>
              </c:spPr>
              <c:txPr>
                <a:bodyPr rot="0" spcFirstLastPara="1" vertOverflow="ellipsis" vert="horz" wrap="square" lIns="38100" tIns="19050" rIns="38100" bIns="19050" anchor="ctr" anchorCtr="0">
                  <a:spAutoFit/>
                </a:bodyPr>
                <a:lstStyle/>
                <a:p>
                  <a:pPr algn="l">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layout>
                    <c:manualLayout>
                      <c:w val="0.2327477911939754"/>
                      <c:h val="9.1204130067718006E-2"/>
                    </c:manualLayout>
                  </c15:layout>
                  <c15:dlblFieldTable/>
                  <c15:showDataLabelsRange val="1"/>
                </c:ext>
                <c:ext xmlns:c16="http://schemas.microsoft.com/office/drawing/2014/chart" uri="{C3380CC4-5D6E-409C-BE32-E72D297353CC}">
                  <c16:uniqueId val="{0000000B-57ED-47A6-BE38-F73FC89A20A0}"/>
                </c:ext>
              </c:extLst>
            </c:dLbl>
            <c:dLbl>
              <c:idx val="12"/>
              <c:tx>
                <c:rich>
                  <a:bodyPr rot="0" spcFirstLastPara="1" vertOverflow="ellipsis" vert="horz" wrap="square" lIns="38100" tIns="19050" rIns="38100" bIns="19050" anchor="ctr" anchorCtr="0">
                    <a:spAutoFit/>
                  </a:bodyPr>
                  <a:lstStyle/>
                  <a:p>
                    <a:pPr algn="l">
                      <a:defRPr sz="1000" b="0" i="0" u="none" strike="noStrike" kern="1200" baseline="0">
                        <a:solidFill>
                          <a:schemeClr val="tx1">
                            <a:lumMod val="75000"/>
                            <a:lumOff val="25000"/>
                          </a:schemeClr>
                        </a:solidFill>
                        <a:latin typeface="+mn-lt"/>
                        <a:ea typeface="+mn-ea"/>
                        <a:cs typeface="+mn-cs"/>
                      </a:defRPr>
                    </a:pPr>
                    <a:fld id="{B0BA0703-B2B9-480A-A52D-0420D61C22B5}" type="CELLRANGE">
                      <a:rPr lang="en-NZ"/>
                      <a:pPr algn="l">
                        <a:defRPr sz="1000"/>
                      </a:pPr>
                      <a:t>[CELLRANGE]</a:t>
                    </a:fld>
                    <a:endParaRPr lang="en-NZ"/>
                  </a:p>
                </c:rich>
              </c:tx>
              <c:spPr>
                <a:noFill/>
                <a:ln>
                  <a:noFill/>
                </a:ln>
                <a:effectLst/>
              </c:spPr>
              <c:txPr>
                <a:bodyPr rot="0" spcFirstLastPara="1" vertOverflow="ellipsis" vert="horz" wrap="square" lIns="38100" tIns="19050" rIns="38100" bIns="19050" anchor="ctr" anchorCtr="0">
                  <a:spAutoFit/>
                </a:bodyPr>
                <a:lstStyle/>
                <a:p>
                  <a:pPr algn="l">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57ED-47A6-BE38-F73FC89A20A0}"/>
                </c:ext>
              </c:extLst>
            </c:dLbl>
            <c:dLbl>
              <c:idx val="13"/>
              <c:layout>
                <c:manualLayout>
                  <c:x val="-0.10833739231463181"/>
                  <c:y val="9.4852295270426712E-2"/>
                </c:manualLayout>
              </c:layout>
              <c:tx>
                <c:rich>
                  <a:bodyPr/>
                  <a:lstStyle/>
                  <a:p>
                    <a:fld id="{65498F90-2F74-40B8-B500-26FC8AF7F179}" type="CELLRANGE">
                      <a:rPr lang="en-NZ" dirty="0"/>
                      <a:pPr/>
                      <a:t>[CELLRANGE]</a:t>
                    </a:fld>
                    <a:endParaRPr lang="en-NZ"/>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57ED-47A6-BE38-F73FC89A20A0}"/>
                </c:ext>
              </c:extLst>
            </c:dLbl>
            <c:dLbl>
              <c:idx val="14"/>
              <c:layout>
                <c:manualLayout>
                  <c:x val="-9.8844202939481915E-2"/>
                  <c:y val="-9.6425106480930764E-2"/>
                </c:manualLayout>
              </c:layout>
              <c:tx>
                <c:rich>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fld id="{34ED58BE-6901-4550-8C01-0D42AD370D37}" type="CELLRANGE">
                      <a:rPr lang="en-NZ" dirty="0"/>
                      <a:pPr>
                        <a:defRPr sz="1000"/>
                      </a:pPr>
                      <a:t>[CELLRANGE]</a:t>
                    </a:fld>
                    <a:endParaRPr lang="en-NZ"/>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layout>
                    <c:manualLayout>
                      <c:w val="0.15559732938691129"/>
                      <c:h val="0.10492735969003505"/>
                    </c:manualLayout>
                  </c15:layout>
                  <c15:dlblFieldTable/>
                  <c15:showDataLabelsRange val="1"/>
                </c:ext>
                <c:ext xmlns:c16="http://schemas.microsoft.com/office/drawing/2014/chart" uri="{C3380CC4-5D6E-409C-BE32-E72D297353CC}">
                  <c16:uniqueId val="{0000000E-57ED-47A6-BE38-F73FC89A20A0}"/>
                </c:ext>
              </c:extLst>
            </c:dLbl>
            <c:dLbl>
              <c:idx val="15"/>
              <c:layout>
                <c:manualLayout>
                  <c:x val="2.8694404591104736E-3"/>
                  <c:y val="7.3575928589415399E-3"/>
                </c:manualLayout>
              </c:layout>
              <c:tx>
                <c:rich>
                  <a:bodyPr rot="0" spcFirstLastPara="1" vertOverflow="ellipsis" vert="horz" wrap="square" lIns="38100" tIns="19050" rIns="38100" bIns="19050" anchor="ctr" anchorCtr="0">
                    <a:spAutoFit/>
                  </a:bodyPr>
                  <a:lstStyle/>
                  <a:p>
                    <a:pPr algn="l">
                      <a:defRPr sz="1000" b="0" i="0" u="none" strike="noStrike" kern="1200" baseline="0">
                        <a:solidFill>
                          <a:schemeClr val="tx1">
                            <a:lumMod val="75000"/>
                            <a:lumOff val="25000"/>
                          </a:schemeClr>
                        </a:solidFill>
                        <a:latin typeface="+mn-lt"/>
                        <a:ea typeface="+mn-ea"/>
                        <a:cs typeface="+mn-cs"/>
                      </a:defRPr>
                    </a:pPr>
                    <a:fld id="{7F750AB2-ABA1-444F-81D9-9EC27F85E9A3}" type="CELLRANGE">
                      <a:rPr lang="en-NZ" dirty="0"/>
                      <a:pPr algn="l">
                        <a:defRPr sz="1000"/>
                      </a:pPr>
                      <a:t>[CELLRANGE]</a:t>
                    </a:fld>
                    <a:endParaRPr lang="en-NZ"/>
                  </a:p>
                </c:rich>
              </c:tx>
              <c:spPr>
                <a:noFill/>
                <a:ln>
                  <a:noFill/>
                </a:ln>
                <a:effectLst/>
              </c:spPr>
              <c:txPr>
                <a:bodyPr rot="0" spcFirstLastPara="1" vertOverflow="ellipsis" vert="horz" wrap="square" lIns="38100" tIns="19050" rIns="38100" bIns="19050" anchor="ctr" anchorCtr="0">
                  <a:spAutoFit/>
                </a:bodyPr>
                <a:lstStyle/>
                <a:p>
                  <a:pPr algn="l">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layout>
                    <c:manualLayout>
                      <c:w val="0.14929698708751793"/>
                      <c:h val="6.3764967966890101E-2"/>
                    </c:manualLayout>
                  </c15:layout>
                  <c15:dlblFieldTable/>
                  <c15:showDataLabelsRange val="1"/>
                </c:ext>
                <c:ext xmlns:c16="http://schemas.microsoft.com/office/drawing/2014/chart" uri="{C3380CC4-5D6E-409C-BE32-E72D297353CC}">
                  <c16:uniqueId val="{0000001D-82DB-4870-9318-7020DF04FF6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Sheet1!$A$2:$A$17</c:f>
              <c:numCache>
                <c:formatCode>0%</c:formatCode>
                <c:ptCount val="16"/>
                <c:pt idx="0">
                  <c:v>0.47</c:v>
                </c:pt>
                <c:pt idx="1">
                  <c:v>0.46</c:v>
                </c:pt>
                <c:pt idx="2">
                  <c:v>0.44</c:v>
                </c:pt>
                <c:pt idx="3">
                  <c:v>0.35</c:v>
                </c:pt>
                <c:pt idx="4">
                  <c:v>0.24</c:v>
                </c:pt>
                <c:pt idx="6">
                  <c:v>0.73</c:v>
                </c:pt>
                <c:pt idx="7">
                  <c:v>0.66</c:v>
                </c:pt>
                <c:pt idx="8">
                  <c:v>0.11</c:v>
                </c:pt>
                <c:pt idx="10">
                  <c:v>0.51</c:v>
                </c:pt>
                <c:pt idx="11">
                  <c:v>0.27</c:v>
                </c:pt>
                <c:pt idx="12">
                  <c:v>0.14000000000000001</c:v>
                </c:pt>
                <c:pt idx="13">
                  <c:v>0.1</c:v>
                </c:pt>
                <c:pt idx="14">
                  <c:v>0.08</c:v>
                </c:pt>
                <c:pt idx="15">
                  <c:v>0.05</c:v>
                </c:pt>
              </c:numCache>
            </c:numRef>
          </c:xVal>
          <c:yVal>
            <c:numRef>
              <c:f>Sheet1!$B$2:$B$17</c:f>
              <c:numCache>
                <c:formatCode>General</c:formatCode>
                <c:ptCount val="16"/>
                <c:pt idx="0">
                  <c:v>72</c:v>
                </c:pt>
                <c:pt idx="1">
                  <c:v>56</c:v>
                </c:pt>
                <c:pt idx="2">
                  <c:v>63</c:v>
                </c:pt>
                <c:pt idx="3">
                  <c:v>55</c:v>
                </c:pt>
                <c:pt idx="4">
                  <c:v>47</c:v>
                </c:pt>
                <c:pt idx="6">
                  <c:v>88</c:v>
                </c:pt>
                <c:pt idx="7">
                  <c:v>79</c:v>
                </c:pt>
                <c:pt idx="8">
                  <c:v>36</c:v>
                </c:pt>
                <c:pt idx="10">
                  <c:v>62</c:v>
                </c:pt>
                <c:pt idx="11">
                  <c:v>47</c:v>
                </c:pt>
                <c:pt idx="12">
                  <c:v>53</c:v>
                </c:pt>
                <c:pt idx="13">
                  <c:v>35</c:v>
                </c:pt>
                <c:pt idx="14">
                  <c:v>49</c:v>
                </c:pt>
                <c:pt idx="15">
                  <c:v>45</c:v>
                </c:pt>
              </c:numCache>
            </c:numRef>
          </c:yVal>
          <c:bubbleSize>
            <c:numRef>
              <c:f>Sheet1!$C$2:$C$17</c:f>
              <c:numCache>
                <c:formatCode>General</c:formatCode>
                <c:ptCount val="16"/>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numCache>
            </c:numRef>
          </c:bubbleSize>
          <c:bubble3D val="0"/>
          <c:extLst>
            <c:ext xmlns:c15="http://schemas.microsoft.com/office/drawing/2012/chart" uri="{02D57815-91ED-43cb-92C2-25804820EDAC}">
              <c15:datalabelsRange>
                <c15:f>Sheet1!$H$2:$H$17</c15:f>
                <c15:dlblRangeCache>
                  <c:ptCount val="16"/>
                  <c:pt idx="0">
                    <c:v>Watch TV on a NZ website or service</c:v>
                  </c:pt>
                  <c:pt idx="1">
                    <c:v>Watch TV through a Sky decoder or MySky</c:v>
                  </c:pt>
                  <c:pt idx="2">
                    <c:v>Watch TV on an overseas website or service</c:v>
                  </c:pt>
                  <c:pt idx="3">
                    <c:v>Watch live or recorded free-to-air TV</c:v>
                  </c:pt>
                  <c:pt idx="4">
                    <c:v>Watch TV on demand</c:v>
                  </c:pt>
                  <c:pt idx="6">
                    <c:v>Watch a video using an overseas site</c:v>
                  </c:pt>
                  <c:pt idx="7">
                    <c:v>Use websites or apps</c:v>
                  </c:pt>
                  <c:pt idx="8">
                    <c:v>Watch a video using a NZ site</c:v>
                  </c:pt>
                  <c:pt idx="10">
                    <c:v>Listen to music using a website or streaming service </c:v>
                  </c:pt>
                  <c:pt idx="11">
                    <c:v>Listen to a NZ radio station broadcast on radio</c:v>
                  </c:pt>
                  <c:pt idx="12">
                    <c:v>Listen to music on CDs or iPod</c:v>
                  </c:pt>
                  <c:pt idx="13">
                    <c:v>Listen to a NZ radio station online</c:v>
                  </c:pt>
                  <c:pt idx="14">
                    <c:v>Listen to a podcast or audiobook</c:v>
                  </c:pt>
                  <c:pt idx="15">
                    <c:v>Listen to an overseas radio station online</c:v>
                  </c:pt>
                </c15:dlblRangeCache>
              </c15:datalabelsRange>
            </c:ext>
            <c:ext xmlns:c16="http://schemas.microsoft.com/office/drawing/2014/chart" uri="{C3380CC4-5D6E-409C-BE32-E72D297353CC}">
              <c16:uniqueId val="{00000000-57ED-47A6-BE38-F73FC89A20A0}"/>
            </c:ext>
          </c:extLst>
        </c:ser>
        <c:dLbls>
          <c:showLegendKey val="0"/>
          <c:showVal val="0"/>
          <c:showCatName val="0"/>
          <c:showSerName val="0"/>
          <c:showPercent val="0"/>
          <c:showBubbleSize val="0"/>
        </c:dLbls>
        <c:bubbleScale val="10"/>
        <c:showNegBubbles val="0"/>
        <c:axId val="1046959984"/>
        <c:axId val="1046959000"/>
      </c:bubbleChart>
      <c:valAx>
        <c:axId val="104695998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NZ" dirty="0"/>
                  <a:t>% of children engaging in each activity</a:t>
                </a:r>
              </a:p>
            </c:rich>
          </c:tx>
          <c:layout>
            <c:manualLayout>
              <c:xMode val="edge"/>
              <c:yMode val="edge"/>
              <c:x val="0.35738067533523876"/>
              <c:y val="0.94042513583367193"/>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46959000"/>
        <c:crosses val="autoZero"/>
        <c:crossBetween val="midCat"/>
      </c:valAx>
      <c:valAx>
        <c:axId val="1046959000"/>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NZ" dirty="0"/>
                  <a:t>Time spent on</a:t>
                </a:r>
                <a:r>
                  <a:rPr lang="en-NZ" baseline="0" dirty="0"/>
                  <a:t> each activity</a:t>
                </a:r>
                <a:r>
                  <a:rPr lang="en-NZ" dirty="0"/>
                  <a:t> (minutes)</a:t>
                </a:r>
              </a:p>
            </c:rich>
          </c:tx>
          <c:layout>
            <c:manualLayout>
              <c:xMode val="edge"/>
              <c:yMode val="edge"/>
              <c:x val="1.3398027542109602E-2"/>
              <c:y val="0.20716797801325199"/>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4695998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50800">
      <a:solidFill>
        <a:schemeClr val="bg2">
          <a:lumMod val="90000"/>
        </a:schemeClr>
      </a:solid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688738457438816"/>
          <c:y val="3.8430424792364755E-2"/>
          <c:w val="0.51500837359648133"/>
          <c:h val="0.82557529639843374"/>
        </c:manualLayout>
      </c:layout>
      <c:barChart>
        <c:barDir val="bar"/>
        <c:grouping val="clustered"/>
        <c:varyColors val="0"/>
        <c:ser>
          <c:idx val="0"/>
          <c:order val="0"/>
          <c:tx>
            <c:strRef>
              <c:f>Sheet1!$B$1</c:f>
              <c:strCache>
                <c:ptCount val="1"/>
                <c:pt idx="0">
                  <c:v>Column3</c:v>
                </c:pt>
              </c:strCache>
            </c:strRef>
          </c:tx>
          <c:spPr>
            <a:solidFill>
              <a:srgbClr val="9ACBF4"/>
            </a:solidFill>
            <a:ln>
              <a:noFill/>
            </a:ln>
            <a:effectLst/>
          </c:spPr>
          <c:invertIfNegative val="0"/>
          <c:dPt>
            <c:idx val="0"/>
            <c:invertIfNegative val="0"/>
            <c:bubble3D val="0"/>
            <c:spPr>
              <a:solidFill>
                <a:srgbClr val="9ACBF4"/>
              </a:solidFill>
              <a:ln>
                <a:noFill/>
              </a:ln>
              <a:effectLst/>
            </c:spPr>
            <c:extLst>
              <c:ext xmlns:c16="http://schemas.microsoft.com/office/drawing/2014/chart" uri="{C3380CC4-5D6E-409C-BE32-E72D297353CC}">
                <c16:uniqueId val="{00000001-74E9-4BD8-988E-717ACAEC194A}"/>
              </c:ext>
            </c:extLst>
          </c:dPt>
          <c:dPt>
            <c:idx val="1"/>
            <c:invertIfNegative val="0"/>
            <c:bubble3D val="0"/>
            <c:spPr>
              <a:solidFill>
                <a:srgbClr val="9ACBF4"/>
              </a:solidFill>
              <a:ln>
                <a:noFill/>
              </a:ln>
              <a:effectLst/>
            </c:spPr>
            <c:extLst>
              <c:ext xmlns:c16="http://schemas.microsoft.com/office/drawing/2014/chart" uri="{C3380CC4-5D6E-409C-BE32-E72D297353CC}">
                <c16:uniqueId val="{00000003-74E9-4BD8-988E-717ACAEC194A}"/>
              </c:ext>
            </c:extLst>
          </c:dPt>
          <c:dPt>
            <c:idx val="2"/>
            <c:invertIfNegative val="0"/>
            <c:bubble3D val="0"/>
            <c:spPr>
              <a:solidFill>
                <a:srgbClr val="9ACBF4"/>
              </a:solidFill>
              <a:ln>
                <a:noFill/>
              </a:ln>
              <a:effectLst/>
            </c:spPr>
            <c:extLst>
              <c:ext xmlns:c16="http://schemas.microsoft.com/office/drawing/2014/chart" uri="{C3380CC4-5D6E-409C-BE32-E72D297353CC}">
                <c16:uniqueId val="{00000005-74E9-4BD8-988E-717ACAEC194A}"/>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Watched Youtube</c:v>
                </c:pt>
                <c:pt idx="1">
                  <c:v>Watched TV or TV Show</c:v>
                </c:pt>
                <c:pt idx="2">
                  <c:v>Used a streaming site</c:v>
                </c:pt>
                <c:pt idx="3">
                  <c:v>Used a social media app</c:v>
                </c:pt>
                <c:pt idx="4">
                  <c:v>Used the Internet for a reason not mentioned </c:v>
                </c:pt>
                <c:pt idx="5">
                  <c:v>Listened to music on a streaming site</c:v>
                </c:pt>
                <c:pt idx="6">
                  <c:v>Used a TV OnDemand site</c:v>
                </c:pt>
                <c:pt idx="7">
                  <c:v>Listened to the radio </c:v>
                </c:pt>
                <c:pt idx="8">
                  <c:v>Watched a programme on HEIHEI</c:v>
                </c:pt>
                <c:pt idx="9">
                  <c:v>Don’t know</c:v>
                </c:pt>
                <c:pt idx="10">
                  <c:v>None of these things</c:v>
                </c:pt>
              </c:strCache>
            </c:strRef>
          </c:cat>
          <c:val>
            <c:numRef>
              <c:f>Sheet1!$B$2:$B$12</c:f>
              <c:numCache>
                <c:formatCode>0%</c:formatCode>
                <c:ptCount val="11"/>
                <c:pt idx="0">
                  <c:v>0.14000000000000001</c:v>
                </c:pt>
                <c:pt idx="1">
                  <c:v>0.05</c:v>
                </c:pt>
                <c:pt idx="2">
                  <c:v>0.05</c:v>
                </c:pt>
                <c:pt idx="3">
                  <c:v>0.11</c:v>
                </c:pt>
                <c:pt idx="4">
                  <c:v>0.16</c:v>
                </c:pt>
                <c:pt idx="5">
                  <c:v>0.09</c:v>
                </c:pt>
                <c:pt idx="6">
                  <c:v>0.02</c:v>
                </c:pt>
                <c:pt idx="7">
                  <c:v>0.1</c:v>
                </c:pt>
                <c:pt idx="8">
                  <c:v>0</c:v>
                </c:pt>
                <c:pt idx="9">
                  <c:v>0.02</c:v>
                </c:pt>
                <c:pt idx="10">
                  <c:v>0.52</c:v>
                </c:pt>
              </c:numCache>
            </c:numRef>
          </c:val>
          <c:extLst>
            <c:ext xmlns:c16="http://schemas.microsoft.com/office/drawing/2014/chart" uri="{C3380CC4-5D6E-409C-BE32-E72D297353CC}">
              <c16:uniqueId val="{00000006-74E9-4BD8-988E-717ACAEC194A}"/>
            </c:ext>
          </c:extLst>
        </c:ser>
        <c:dLbls>
          <c:showLegendKey val="0"/>
          <c:showVal val="0"/>
          <c:showCatName val="0"/>
          <c:showSerName val="0"/>
          <c:showPercent val="0"/>
          <c:showBubbleSize val="0"/>
        </c:dLbls>
        <c:gapWidth val="100"/>
        <c:axId val="843927823"/>
        <c:axId val="843907071"/>
      </c:barChart>
      <c:catAx>
        <c:axId val="843927823"/>
        <c:scaling>
          <c:orientation val="maxMin"/>
        </c:scaling>
        <c:delete val="1"/>
        <c:axPos val="l"/>
        <c:numFmt formatCode="General" sourceLinked="1"/>
        <c:majorTickMark val="none"/>
        <c:minorTickMark val="none"/>
        <c:tickLblPos val="nextTo"/>
        <c:crossAx val="843907071"/>
        <c:crosses val="autoZero"/>
        <c:auto val="1"/>
        <c:lblAlgn val="ctr"/>
        <c:lblOffset val="100"/>
        <c:noMultiLvlLbl val="0"/>
      </c:catAx>
      <c:valAx>
        <c:axId val="843907071"/>
        <c:scaling>
          <c:orientation val="minMax"/>
        </c:scaling>
        <c:delete val="1"/>
        <c:axPos val="t"/>
        <c:numFmt formatCode="0%" sourceLinked="1"/>
        <c:majorTickMark val="none"/>
        <c:minorTickMark val="none"/>
        <c:tickLblPos val="nextTo"/>
        <c:crossAx val="843927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688738457438816"/>
          <c:y val="3.8430424792364755E-2"/>
          <c:w val="0.51500837359648133"/>
          <c:h val="0.82557529639843374"/>
        </c:manualLayout>
      </c:layout>
      <c:barChart>
        <c:barDir val="bar"/>
        <c:grouping val="clustered"/>
        <c:varyColors val="0"/>
        <c:ser>
          <c:idx val="0"/>
          <c:order val="0"/>
          <c:tx>
            <c:strRef>
              <c:f>Sheet1!$B$1</c:f>
              <c:strCache>
                <c:ptCount val="1"/>
                <c:pt idx="0">
                  <c:v>Column3</c:v>
                </c:pt>
              </c:strCache>
            </c:strRef>
          </c:tx>
          <c:spPr>
            <a:solidFill>
              <a:srgbClr val="1363A8"/>
            </a:solidFill>
            <a:ln>
              <a:noFill/>
            </a:ln>
            <a:effectLst/>
          </c:spPr>
          <c:invertIfNegative val="0"/>
          <c:dPt>
            <c:idx val="0"/>
            <c:invertIfNegative val="0"/>
            <c:bubble3D val="0"/>
            <c:spPr>
              <a:solidFill>
                <a:srgbClr val="1363A8"/>
              </a:solidFill>
              <a:ln>
                <a:noFill/>
              </a:ln>
              <a:effectLst/>
            </c:spPr>
            <c:extLst>
              <c:ext xmlns:c16="http://schemas.microsoft.com/office/drawing/2014/chart" uri="{C3380CC4-5D6E-409C-BE32-E72D297353CC}">
                <c16:uniqueId val="{00000004-0F32-401B-B3C9-7ADA77DEF21E}"/>
              </c:ext>
            </c:extLst>
          </c:dPt>
          <c:dPt>
            <c:idx val="1"/>
            <c:invertIfNegative val="0"/>
            <c:bubble3D val="0"/>
            <c:spPr>
              <a:solidFill>
                <a:srgbClr val="1363A8"/>
              </a:solidFill>
              <a:ln>
                <a:noFill/>
              </a:ln>
              <a:effectLst/>
            </c:spPr>
            <c:extLst>
              <c:ext xmlns:c16="http://schemas.microsoft.com/office/drawing/2014/chart" uri="{C3380CC4-5D6E-409C-BE32-E72D297353CC}">
                <c16:uniqueId val="{00000003-0F32-401B-B3C9-7ADA77DEF21E}"/>
              </c:ext>
            </c:extLst>
          </c:dPt>
          <c:dPt>
            <c:idx val="2"/>
            <c:invertIfNegative val="0"/>
            <c:bubble3D val="0"/>
            <c:spPr>
              <a:solidFill>
                <a:srgbClr val="1363A8"/>
              </a:solidFill>
              <a:ln>
                <a:noFill/>
              </a:ln>
              <a:effectLst/>
            </c:spPr>
            <c:extLst>
              <c:ext xmlns:c16="http://schemas.microsoft.com/office/drawing/2014/chart" uri="{C3380CC4-5D6E-409C-BE32-E72D297353CC}">
                <c16:uniqueId val="{00000002-0F32-401B-B3C9-7ADA77DEF21E}"/>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Watched YouTube</c:v>
                </c:pt>
                <c:pt idx="1">
                  <c:v>Watched TV</c:v>
                </c:pt>
                <c:pt idx="2">
                  <c:v>Used a streaming site</c:v>
                </c:pt>
                <c:pt idx="3">
                  <c:v>Used a social media app</c:v>
                </c:pt>
                <c:pt idx="4">
                  <c:v>Used the internet for a reason not mentioned </c:v>
                </c:pt>
                <c:pt idx="5">
                  <c:v>Listened to music on a streaming site</c:v>
                </c:pt>
                <c:pt idx="6">
                  <c:v>Used a TV on demand site</c:v>
                </c:pt>
                <c:pt idx="7">
                  <c:v>Listened to the radio </c:v>
                </c:pt>
                <c:pt idx="8">
                  <c:v>Watched a programme on HEIHEI</c:v>
                </c:pt>
                <c:pt idx="9">
                  <c:v>Don’t know</c:v>
                </c:pt>
                <c:pt idx="10">
                  <c:v>None of these things</c:v>
                </c:pt>
              </c:strCache>
            </c:strRef>
          </c:cat>
          <c:val>
            <c:numRef>
              <c:f>Sheet1!$B$2:$B$12</c:f>
              <c:numCache>
                <c:formatCode>0%</c:formatCode>
                <c:ptCount val="11"/>
                <c:pt idx="0">
                  <c:v>0.63</c:v>
                </c:pt>
                <c:pt idx="1">
                  <c:v>0.48</c:v>
                </c:pt>
                <c:pt idx="2">
                  <c:v>0.43</c:v>
                </c:pt>
                <c:pt idx="3">
                  <c:v>0.27</c:v>
                </c:pt>
                <c:pt idx="4">
                  <c:v>0.22</c:v>
                </c:pt>
                <c:pt idx="5">
                  <c:v>0.19</c:v>
                </c:pt>
                <c:pt idx="6">
                  <c:v>0.11</c:v>
                </c:pt>
                <c:pt idx="7">
                  <c:v>0.11</c:v>
                </c:pt>
                <c:pt idx="8">
                  <c:v>0.02</c:v>
                </c:pt>
                <c:pt idx="9">
                  <c:v>0.01</c:v>
                </c:pt>
                <c:pt idx="10">
                  <c:v>0.04</c:v>
                </c:pt>
              </c:numCache>
            </c:numRef>
          </c:val>
          <c:extLst>
            <c:ext xmlns:c16="http://schemas.microsoft.com/office/drawing/2014/chart" uri="{C3380CC4-5D6E-409C-BE32-E72D297353CC}">
              <c16:uniqueId val="{00000000-43F8-4F5B-87F7-984369EB17C6}"/>
            </c:ext>
          </c:extLst>
        </c:ser>
        <c:dLbls>
          <c:showLegendKey val="0"/>
          <c:showVal val="0"/>
          <c:showCatName val="0"/>
          <c:showSerName val="0"/>
          <c:showPercent val="0"/>
          <c:showBubbleSize val="0"/>
        </c:dLbls>
        <c:gapWidth val="100"/>
        <c:axId val="843927823"/>
        <c:axId val="843907071"/>
      </c:barChart>
      <c:catAx>
        <c:axId val="84392782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843907071"/>
        <c:crosses val="autoZero"/>
        <c:auto val="1"/>
        <c:lblAlgn val="ctr"/>
        <c:lblOffset val="100"/>
        <c:noMultiLvlLbl val="0"/>
      </c:catAx>
      <c:valAx>
        <c:axId val="843907071"/>
        <c:scaling>
          <c:orientation val="minMax"/>
        </c:scaling>
        <c:delete val="1"/>
        <c:axPos val="t"/>
        <c:numFmt formatCode="0%" sourceLinked="1"/>
        <c:majorTickMark val="none"/>
        <c:minorTickMark val="none"/>
        <c:tickLblPos val="nextTo"/>
        <c:crossAx val="843927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41584645669291"/>
          <c:y val="3.8430424792364755E-2"/>
          <c:w val="0.79583910681605996"/>
          <c:h val="0.78073980080734151"/>
        </c:manualLayout>
      </c:layout>
      <c:doughnutChart>
        <c:varyColors val="1"/>
        <c:ser>
          <c:idx val="0"/>
          <c:order val="0"/>
          <c:tx>
            <c:strRef>
              <c:f>Sheet1!$B$1</c:f>
              <c:strCache>
                <c:ptCount val="1"/>
                <c:pt idx="0">
                  <c:v>Series 1</c:v>
                </c:pt>
              </c:strCache>
            </c:strRef>
          </c:tx>
          <c:spPr>
            <a:solidFill>
              <a:schemeClr val="bg1">
                <a:lumMod val="65000"/>
              </a:schemeClr>
            </a:solidFill>
          </c:spPr>
          <c:dPt>
            <c:idx val="0"/>
            <c:bubble3D val="0"/>
            <c:spPr>
              <a:solidFill>
                <a:srgbClr val="1363A8"/>
              </a:solidFill>
              <a:ln>
                <a:noFill/>
              </a:ln>
              <a:effectLst/>
            </c:spPr>
            <c:extLst>
              <c:ext xmlns:c16="http://schemas.microsoft.com/office/drawing/2014/chart" uri="{C3380CC4-5D6E-409C-BE32-E72D297353CC}">
                <c16:uniqueId val="{00000000-10A7-406F-9635-CDCCF54D0294}"/>
              </c:ext>
            </c:extLst>
          </c:dPt>
          <c:dPt>
            <c:idx val="1"/>
            <c:bubble3D val="0"/>
            <c:spPr>
              <a:solidFill>
                <a:srgbClr val="0DB091"/>
              </a:solidFill>
              <a:ln>
                <a:noFill/>
              </a:ln>
              <a:effectLst/>
            </c:spPr>
            <c:extLst>
              <c:ext xmlns:c16="http://schemas.microsoft.com/office/drawing/2014/chart" uri="{C3380CC4-5D6E-409C-BE32-E72D297353CC}">
                <c16:uniqueId val="{00000001-10A7-406F-9635-CDCCF54D0294}"/>
              </c:ext>
            </c:extLst>
          </c:dPt>
          <c:dPt>
            <c:idx val="2"/>
            <c:bubble3D val="0"/>
            <c:spPr>
              <a:solidFill>
                <a:srgbClr val="E4C051"/>
              </a:solidFill>
              <a:ln>
                <a:noFill/>
              </a:ln>
              <a:effectLst/>
            </c:spPr>
            <c:extLst>
              <c:ext xmlns:c16="http://schemas.microsoft.com/office/drawing/2014/chart" uri="{C3380CC4-5D6E-409C-BE32-E72D297353CC}">
                <c16:uniqueId val="{00000005-3B6D-406A-AD8B-A0DFDAF72A27}"/>
              </c:ext>
            </c:extLst>
          </c:dPt>
          <c:dPt>
            <c:idx val="3"/>
            <c:bubble3D val="0"/>
            <c:spPr>
              <a:solidFill>
                <a:srgbClr val="E05550"/>
              </a:solidFill>
              <a:ln>
                <a:noFill/>
              </a:ln>
              <a:effectLst/>
            </c:spPr>
            <c:extLst>
              <c:ext xmlns:c16="http://schemas.microsoft.com/office/drawing/2014/chart" uri="{C3380CC4-5D6E-409C-BE32-E72D297353CC}">
                <c16:uniqueId val="{00000000-AF2F-437B-889F-857894E386A4}"/>
              </c:ext>
            </c:extLst>
          </c:dPt>
          <c:dPt>
            <c:idx val="4"/>
            <c:bubble3D val="0"/>
            <c:spPr>
              <a:solidFill>
                <a:schemeClr val="bg1">
                  <a:lumMod val="65000"/>
                </a:schemeClr>
              </a:solidFill>
              <a:ln>
                <a:noFill/>
              </a:ln>
              <a:effectLst/>
            </c:spPr>
            <c:extLst>
              <c:ext xmlns:c16="http://schemas.microsoft.com/office/drawing/2014/chart" uri="{C3380CC4-5D6E-409C-BE32-E72D297353CC}">
                <c16:uniqueId val="{00000009-0AC7-44C3-AE6D-3381A1BFDBC4}"/>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10A7-406F-9635-CDCCF54D029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By yourself</c:v>
                </c:pt>
                <c:pt idx="1">
                  <c:v>With other children</c:v>
                </c:pt>
                <c:pt idx="2">
                  <c:v>With a grown up</c:v>
                </c:pt>
                <c:pt idx="3">
                  <c:v>With a grown up and other children</c:v>
                </c:pt>
                <c:pt idx="4">
                  <c:v>Don’t know</c:v>
                </c:pt>
              </c:strCache>
            </c:strRef>
          </c:cat>
          <c:val>
            <c:numRef>
              <c:f>Sheet1!$B$2:$B$6</c:f>
              <c:numCache>
                <c:formatCode>0%</c:formatCode>
                <c:ptCount val="5"/>
                <c:pt idx="0">
                  <c:v>0.52</c:v>
                </c:pt>
                <c:pt idx="1">
                  <c:v>0.23</c:v>
                </c:pt>
                <c:pt idx="2">
                  <c:v>0.12</c:v>
                </c:pt>
                <c:pt idx="3">
                  <c:v>0.12</c:v>
                </c:pt>
                <c:pt idx="4">
                  <c:v>0.01</c:v>
                </c:pt>
              </c:numCache>
            </c:numRef>
          </c:val>
          <c:extLst>
            <c:ext xmlns:c16="http://schemas.microsoft.com/office/drawing/2014/chart" uri="{C3380CC4-5D6E-409C-BE32-E72D297353CC}">
              <c16:uniqueId val="{00000000-43F8-4F5B-87F7-984369EB17C6}"/>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96107442214884"/>
          <c:y val="9.4531706803800186E-2"/>
          <c:w val="0.75823247396494797"/>
          <c:h val="0.79519373309305663"/>
        </c:manualLayout>
      </c:layout>
      <c:doughnutChart>
        <c:varyColors val="1"/>
        <c:ser>
          <c:idx val="0"/>
          <c:order val="0"/>
          <c:tx>
            <c:strRef>
              <c:f>Sheet1!$B$1</c:f>
              <c:strCache>
                <c:ptCount val="1"/>
                <c:pt idx="0">
                  <c:v>Series 1</c:v>
                </c:pt>
              </c:strCache>
            </c:strRef>
          </c:tx>
          <c:spPr>
            <a:solidFill>
              <a:srgbClr val="0DB091"/>
            </a:solidFill>
          </c:spPr>
          <c:dPt>
            <c:idx val="0"/>
            <c:bubble3D val="0"/>
            <c:spPr>
              <a:solidFill>
                <a:srgbClr val="0DB091"/>
              </a:solidFill>
              <a:ln>
                <a:noFill/>
              </a:ln>
              <a:effectLst/>
            </c:spPr>
            <c:extLst>
              <c:ext xmlns:c16="http://schemas.microsoft.com/office/drawing/2014/chart" uri="{C3380CC4-5D6E-409C-BE32-E72D297353CC}">
                <c16:uniqueId val="{00000001-53DC-451C-857A-51D6508C71FD}"/>
              </c:ext>
            </c:extLst>
          </c:dPt>
          <c:dPt>
            <c:idx val="1"/>
            <c:bubble3D val="0"/>
            <c:spPr>
              <a:solidFill>
                <a:srgbClr val="29EFC9"/>
              </a:solidFill>
              <a:ln>
                <a:noFill/>
              </a:ln>
              <a:effectLst/>
            </c:spPr>
            <c:extLst>
              <c:ext xmlns:c16="http://schemas.microsoft.com/office/drawing/2014/chart" uri="{C3380CC4-5D6E-409C-BE32-E72D297353CC}">
                <c16:uniqueId val="{00000003-53DC-451C-857A-51D6508C71FD}"/>
              </c:ext>
            </c:extLst>
          </c:dPt>
          <c:dPt>
            <c:idx val="2"/>
            <c:bubble3D val="0"/>
            <c:spPr>
              <a:solidFill>
                <a:srgbClr val="0DB091"/>
              </a:solidFill>
              <a:ln>
                <a:noFill/>
              </a:ln>
              <a:effectLst/>
            </c:spPr>
            <c:extLst>
              <c:ext xmlns:c16="http://schemas.microsoft.com/office/drawing/2014/chart" uri="{C3380CC4-5D6E-409C-BE32-E72D297353CC}">
                <c16:uniqueId val="{00000005-53DC-451C-857A-51D6508C71FD}"/>
              </c:ext>
            </c:extLst>
          </c:dPt>
          <c:cat>
            <c:strRef>
              <c:f>Sheet1!$A$2:$A$3</c:f>
              <c:strCache>
                <c:ptCount val="2"/>
                <c:pt idx="0">
                  <c:v>Category 1</c:v>
                </c:pt>
                <c:pt idx="1">
                  <c:v>Category 3</c:v>
                </c:pt>
              </c:strCache>
            </c:strRef>
          </c:cat>
          <c:val>
            <c:numRef>
              <c:f>Sheet1!$B$2:$B$3</c:f>
              <c:numCache>
                <c:formatCode>0%</c:formatCode>
                <c:ptCount val="2"/>
                <c:pt idx="0">
                  <c:v>0.49</c:v>
                </c:pt>
                <c:pt idx="1">
                  <c:v>0.51</c:v>
                </c:pt>
              </c:numCache>
            </c:numRef>
          </c:val>
          <c:extLst>
            <c:ext xmlns:c16="http://schemas.microsoft.com/office/drawing/2014/chart" uri="{C3380CC4-5D6E-409C-BE32-E72D297353CC}">
              <c16:uniqueId val="{00000006-53DC-451C-857A-51D6508C71FD}"/>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41584645669291"/>
          <c:y val="3.8430424792364755E-2"/>
          <c:w val="0.79583910681605996"/>
          <c:h val="0.78073980080734151"/>
        </c:manualLayout>
      </c:layout>
      <c:doughnutChart>
        <c:varyColors val="1"/>
        <c:ser>
          <c:idx val="0"/>
          <c:order val="0"/>
          <c:tx>
            <c:strRef>
              <c:f>Sheet1!$B$1</c:f>
              <c:strCache>
                <c:ptCount val="1"/>
                <c:pt idx="0">
                  <c:v>Series 1</c:v>
                </c:pt>
              </c:strCache>
            </c:strRef>
          </c:tx>
          <c:spPr>
            <a:solidFill>
              <a:schemeClr val="bg1">
                <a:lumMod val="65000"/>
              </a:schemeClr>
            </a:solidFill>
          </c:spPr>
          <c:dPt>
            <c:idx val="0"/>
            <c:bubble3D val="0"/>
            <c:spPr>
              <a:solidFill>
                <a:srgbClr val="1363A8"/>
              </a:solidFill>
              <a:ln>
                <a:noFill/>
              </a:ln>
              <a:effectLst/>
            </c:spPr>
            <c:extLst>
              <c:ext xmlns:c16="http://schemas.microsoft.com/office/drawing/2014/chart" uri="{C3380CC4-5D6E-409C-BE32-E72D297353CC}">
                <c16:uniqueId val="{00000001-FB7B-47D5-A3A2-2F779BFD7112}"/>
              </c:ext>
            </c:extLst>
          </c:dPt>
          <c:dPt>
            <c:idx val="1"/>
            <c:bubble3D val="0"/>
            <c:spPr>
              <a:solidFill>
                <a:srgbClr val="0DB091"/>
              </a:solidFill>
              <a:ln>
                <a:noFill/>
              </a:ln>
              <a:effectLst/>
            </c:spPr>
            <c:extLst>
              <c:ext xmlns:c16="http://schemas.microsoft.com/office/drawing/2014/chart" uri="{C3380CC4-5D6E-409C-BE32-E72D297353CC}">
                <c16:uniqueId val="{00000003-FB7B-47D5-A3A2-2F779BFD7112}"/>
              </c:ext>
            </c:extLst>
          </c:dPt>
          <c:dPt>
            <c:idx val="2"/>
            <c:bubble3D val="0"/>
            <c:spPr>
              <a:solidFill>
                <a:srgbClr val="E4C051"/>
              </a:solidFill>
              <a:ln>
                <a:noFill/>
              </a:ln>
              <a:effectLst/>
            </c:spPr>
            <c:extLst>
              <c:ext xmlns:c16="http://schemas.microsoft.com/office/drawing/2014/chart" uri="{C3380CC4-5D6E-409C-BE32-E72D297353CC}">
                <c16:uniqueId val="{00000005-FB7B-47D5-A3A2-2F779BFD7112}"/>
              </c:ext>
            </c:extLst>
          </c:dPt>
          <c:dPt>
            <c:idx val="3"/>
            <c:bubble3D val="0"/>
            <c:spPr>
              <a:solidFill>
                <a:srgbClr val="E05550"/>
              </a:solidFill>
              <a:ln>
                <a:noFill/>
              </a:ln>
              <a:effectLst/>
            </c:spPr>
            <c:extLst>
              <c:ext xmlns:c16="http://schemas.microsoft.com/office/drawing/2014/chart" uri="{C3380CC4-5D6E-409C-BE32-E72D297353CC}">
                <c16:uniqueId val="{00000000-07E4-4160-8269-BD9991875C10}"/>
              </c:ext>
            </c:extLst>
          </c:dPt>
          <c:dPt>
            <c:idx val="4"/>
            <c:bubble3D val="0"/>
            <c:spPr>
              <a:solidFill>
                <a:schemeClr val="bg1">
                  <a:lumMod val="65000"/>
                </a:schemeClr>
              </a:solidFill>
              <a:ln>
                <a:noFill/>
              </a:ln>
              <a:effectLst/>
            </c:spPr>
            <c:extLst>
              <c:ext xmlns:c16="http://schemas.microsoft.com/office/drawing/2014/chart" uri="{C3380CC4-5D6E-409C-BE32-E72D297353CC}">
                <c16:uniqueId val="{00000009-99E7-49F4-8976-A027EA1280E3}"/>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FB7B-47D5-A3A2-2F779BFD711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By yourself</c:v>
                </c:pt>
                <c:pt idx="1">
                  <c:v>With other children</c:v>
                </c:pt>
                <c:pt idx="2">
                  <c:v>With a grown up</c:v>
                </c:pt>
                <c:pt idx="3">
                  <c:v>With a grown up and other children</c:v>
                </c:pt>
                <c:pt idx="4">
                  <c:v>Don’t know</c:v>
                </c:pt>
              </c:strCache>
            </c:strRef>
          </c:cat>
          <c:val>
            <c:numRef>
              <c:f>Sheet1!$B$2:$B$6</c:f>
              <c:numCache>
                <c:formatCode>0%</c:formatCode>
                <c:ptCount val="5"/>
                <c:pt idx="0">
                  <c:v>0.71</c:v>
                </c:pt>
                <c:pt idx="1">
                  <c:v>0.15</c:v>
                </c:pt>
                <c:pt idx="2">
                  <c:v>7.0000000000000007E-2</c:v>
                </c:pt>
                <c:pt idx="3">
                  <c:v>0.06</c:v>
                </c:pt>
                <c:pt idx="4">
                  <c:v>0.01</c:v>
                </c:pt>
              </c:numCache>
            </c:numRef>
          </c:val>
          <c:extLst>
            <c:ext xmlns:c16="http://schemas.microsoft.com/office/drawing/2014/chart" uri="{C3380CC4-5D6E-409C-BE32-E72D297353CC}">
              <c16:uniqueId val="{00000000-43F8-4F5B-87F7-984369EB17C6}"/>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41584645669291"/>
          <c:y val="3.8430424792364755E-2"/>
          <c:w val="0.79583910681605996"/>
          <c:h val="0.78073980080734151"/>
        </c:manualLayout>
      </c:layout>
      <c:doughnutChart>
        <c:varyColors val="1"/>
        <c:ser>
          <c:idx val="0"/>
          <c:order val="0"/>
          <c:tx>
            <c:strRef>
              <c:f>Sheet1!$B$1</c:f>
              <c:strCache>
                <c:ptCount val="1"/>
                <c:pt idx="0">
                  <c:v>Series 1</c:v>
                </c:pt>
              </c:strCache>
            </c:strRef>
          </c:tx>
          <c:spPr>
            <a:solidFill>
              <a:schemeClr val="bg1">
                <a:lumMod val="65000"/>
              </a:schemeClr>
            </a:solidFill>
          </c:spPr>
          <c:dPt>
            <c:idx val="0"/>
            <c:bubble3D val="0"/>
            <c:spPr>
              <a:solidFill>
                <a:srgbClr val="1363A8"/>
              </a:solidFill>
              <a:ln>
                <a:noFill/>
              </a:ln>
              <a:effectLst/>
            </c:spPr>
            <c:extLst>
              <c:ext xmlns:c16="http://schemas.microsoft.com/office/drawing/2014/chart" uri="{C3380CC4-5D6E-409C-BE32-E72D297353CC}">
                <c16:uniqueId val="{00000001-FB7B-47D5-A3A2-2F779BFD7112}"/>
              </c:ext>
            </c:extLst>
          </c:dPt>
          <c:dPt>
            <c:idx val="1"/>
            <c:bubble3D val="0"/>
            <c:spPr>
              <a:solidFill>
                <a:srgbClr val="0DB091"/>
              </a:solidFill>
              <a:ln>
                <a:noFill/>
              </a:ln>
              <a:effectLst/>
            </c:spPr>
            <c:extLst>
              <c:ext xmlns:c16="http://schemas.microsoft.com/office/drawing/2014/chart" uri="{C3380CC4-5D6E-409C-BE32-E72D297353CC}">
                <c16:uniqueId val="{00000003-FB7B-47D5-A3A2-2F779BFD7112}"/>
              </c:ext>
            </c:extLst>
          </c:dPt>
          <c:dPt>
            <c:idx val="2"/>
            <c:bubble3D val="0"/>
            <c:spPr>
              <a:solidFill>
                <a:srgbClr val="E4C051"/>
              </a:solidFill>
              <a:ln>
                <a:noFill/>
              </a:ln>
              <a:effectLst/>
            </c:spPr>
            <c:extLst>
              <c:ext xmlns:c16="http://schemas.microsoft.com/office/drawing/2014/chart" uri="{C3380CC4-5D6E-409C-BE32-E72D297353CC}">
                <c16:uniqueId val="{00000005-FB7B-47D5-A3A2-2F779BFD7112}"/>
              </c:ext>
            </c:extLst>
          </c:dPt>
          <c:dPt>
            <c:idx val="3"/>
            <c:bubble3D val="0"/>
            <c:spPr>
              <a:solidFill>
                <a:srgbClr val="E05550"/>
              </a:solidFill>
              <a:ln>
                <a:noFill/>
              </a:ln>
              <a:effectLst/>
            </c:spPr>
            <c:extLst>
              <c:ext xmlns:c16="http://schemas.microsoft.com/office/drawing/2014/chart" uri="{C3380CC4-5D6E-409C-BE32-E72D297353CC}">
                <c16:uniqueId val="{00000000-D53A-4DF5-9AD2-D845030F6876}"/>
              </c:ext>
            </c:extLst>
          </c:dPt>
          <c:dPt>
            <c:idx val="4"/>
            <c:bubble3D val="0"/>
            <c:spPr>
              <a:solidFill>
                <a:schemeClr val="bg1">
                  <a:lumMod val="65000"/>
                </a:schemeClr>
              </a:solidFill>
              <a:ln>
                <a:noFill/>
              </a:ln>
              <a:effectLst/>
            </c:spPr>
            <c:extLst>
              <c:ext xmlns:c16="http://schemas.microsoft.com/office/drawing/2014/chart" uri="{C3380CC4-5D6E-409C-BE32-E72D297353CC}">
                <c16:uniqueId val="{00000009-579B-401E-854D-AFABC89F3E35}"/>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FB7B-47D5-A3A2-2F779BFD711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By yourself</c:v>
                </c:pt>
                <c:pt idx="1">
                  <c:v>With other children</c:v>
                </c:pt>
                <c:pt idx="2">
                  <c:v>With a grown up</c:v>
                </c:pt>
                <c:pt idx="3">
                  <c:v>With a grown up and other children</c:v>
                </c:pt>
                <c:pt idx="4">
                  <c:v>Don’t know</c:v>
                </c:pt>
              </c:strCache>
            </c:strRef>
          </c:cat>
          <c:val>
            <c:numRef>
              <c:f>Sheet1!$B$2:$B$6</c:f>
              <c:numCache>
                <c:formatCode>0%</c:formatCode>
                <c:ptCount val="5"/>
                <c:pt idx="0">
                  <c:v>0.34</c:v>
                </c:pt>
                <c:pt idx="1">
                  <c:v>0.06</c:v>
                </c:pt>
                <c:pt idx="2">
                  <c:v>0.28999999999999998</c:v>
                </c:pt>
                <c:pt idx="3">
                  <c:v>0.28999999999999998</c:v>
                </c:pt>
                <c:pt idx="4">
                  <c:v>0.02</c:v>
                </c:pt>
              </c:numCache>
            </c:numRef>
          </c:val>
          <c:extLst>
            <c:ext xmlns:c16="http://schemas.microsoft.com/office/drawing/2014/chart" uri="{C3380CC4-5D6E-409C-BE32-E72D297353CC}">
              <c16:uniqueId val="{00000000-43F8-4F5B-87F7-984369EB17C6}"/>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41584645669291"/>
          <c:y val="3.8430424792364755E-2"/>
          <c:w val="0.79583910681605996"/>
          <c:h val="0.78073980080734151"/>
        </c:manualLayout>
      </c:layout>
      <c:doughnutChart>
        <c:varyColors val="1"/>
        <c:ser>
          <c:idx val="0"/>
          <c:order val="0"/>
          <c:tx>
            <c:strRef>
              <c:f>Sheet1!$B$1</c:f>
              <c:strCache>
                <c:ptCount val="1"/>
                <c:pt idx="0">
                  <c:v>Series 1</c:v>
                </c:pt>
              </c:strCache>
            </c:strRef>
          </c:tx>
          <c:spPr>
            <a:solidFill>
              <a:schemeClr val="bg1">
                <a:lumMod val="65000"/>
              </a:schemeClr>
            </a:solidFill>
          </c:spPr>
          <c:dPt>
            <c:idx val="0"/>
            <c:bubble3D val="0"/>
            <c:spPr>
              <a:solidFill>
                <a:srgbClr val="1363A8"/>
              </a:solidFill>
              <a:ln>
                <a:noFill/>
              </a:ln>
              <a:effectLst/>
            </c:spPr>
            <c:extLst>
              <c:ext xmlns:c16="http://schemas.microsoft.com/office/drawing/2014/chart" uri="{C3380CC4-5D6E-409C-BE32-E72D297353CC}">
                <c16:uniqueId val="{00000001-B10E-4570-A161-EBBDFC7BB1B2}"/>
              </c:ext>
            </c:extLst>
          </c:dPt>
          <c:dPt>
            <c:idx val="1"/>
            <c:bubble3D val="0"/>
            <c:spPr>
              <a:solidFill>
                <a:srgbClr val="0DB091"/>
              </a:solidFill>
              <a:ln>
                <a:noFill/>
              </a:ln>
              <a:effectLst/>
            </c:spPr>
            <c:extLst>
              <c:ext xmlns:c16="http://schemas.microsoft.com/office/drawing/2014/chart" uri="{C3380CC4-5D6E-409C-BE32-E72D297353CC}">
                <c16:uniqueId val="{00000003-B10E-4570-A161-EBBDFC7BB1B2}"/>
              </c:ext>
            </c:extLst>
          </c:dPt>
          <c:dPt>
            <c:idx val="2"/>
            <c:bubble3D val="0"/>
            <c:spPr>
              <a:solidFill>
                <a:srgbClr val="E4C051"/>
              </a:solidFill>
              <a:ln>
                <a:noFill/>
              </a:ln>
              <a:effectLst/>
            </c:spPr>
            <c:extLst>
              <c:ext xmlns:c16="http://schemas.microsoft.com/office/drawing/2014/chart" uri="{C3380CC4-5D6E-409C-BE32-E72D297353CC}">
                <c16:uniqueId val="{00000005-B10E-4570-A161-EBBDFC7BB1B2}"/>
              </c:ext>
            </c:extLst>
          </c:dPt>
          <c:dPt>
            <c:idx val="3"/>
            <c:bubble3D val="0"/>
            <c:spPr>
              <a:solidFill>
                <a:srgbClr val="E05550"/>
              </a:solidFill>
              <a:ln>
                <a:noFill/>
              </a:ln>
              <a:effectLst/>
            </c:spPr>
            <c:extLst>
              <c:ext xmlns:c16="http://schemas.microsoft.com/office/drawing/2014/chart" uri="{C3380CC4-5D6E-409C-BE32-E72D297353CC}">
                <c16:uniqueId val="{00000007-B10E-4570-A161-EBBDFC7BB1B2}"/>
              </c:ext>
            </c:extLst>
          </c:dPt>
          <c:dPt>
            <c:idx val="4"/>
            <c:bubble3D val="0"/>
            <c:spPr>
              <a:solidFill>
                <a:schemeClr val="bg1">
                  <a:lumMod val="65000"/>
                </a:schemeClr>
              </a:solidFill>
              <a:ln>
                <a:noFill/>
              </a:ln>
              <a:effectLst/>
            </c:spPr>
            <c:extLst>
              <c:ext xmlns:c16="http://schemas.microsoft.com/office/drawing/2014/chart" uri="{C3380CC4-5D6E-409C-BE32-E72D297353CC}">
                <c16:uniqueId val="{00000009-B10E-4570-A161-EBBDFC7BB1B2}"/>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B10E-4570-A161-EBBDFC7BB1B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By yourself</c:v>
                </c:pt>
                <c:pt idx="1">
                  <c:v>With other children</c:v>
                </c:pt>
                <c:pt idx="2">
                  <c:v>With a grown up</c:v>
                </c:pt>
                <c:pt idx="3">
                  <c:v>With a grown up and other children</c:v>
                </c:pt>
                <c:pt idx="4">
                  <c:v>Don’t know</c:v>
                </c:pt>
              </c:strCache>
            </c:strRef>
          </c:cat>
          <c:val>
            <c:numRef>
              <c:f>Sheet1!$B$2:$B$6</c:f>
              <c:numCache>
                <c:formatCode>General</c:formatCode>
                <c:ptCount val="5"/>
              </c:numCache>
            </c:numRef>
          </c:val>
          <c:extLst>
            <c:ext xmlns:c16="http://schemas.microsoft.com/office/drawing/2014/chart" uri="{C3380CC4-5D6E-409C-BE32-E72D297353CC}">
              <c16:uniqueId val="{0000000A-B10E-4570-A161-EBBDFC7BB1B2}"/>
            </c:ext>
          </c:extLst>
        </c:ser>
        <c:dLbls>
          <c:showLegendKey val="0"/>
          <c:showVal val="0"/>
          <c:showCatName val="0"/>
          <c:showSerName val="0"/>
          <c:showPercent val="0"/>
          <c:showBubbleSize val="0"/>
          <c:showLeaderLines val="1"/>
        </c:dLbls>
        <c:firstSliceAng val="0"/>
        <c:holeSize val="64"/>
      </c:doughnutChart>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124364996754799E-2"/>
          <c:y val="3.8430424792364755E-2"/>
          <c:w val="0.83851680003538176"/>
          <c:h val="0.85265748031496058"/>
        </c:manualLayout>
      </c:layout>
      <c:lineChart>
        <c:grouping val="standard"/>
        <c:varyColors val="0"/>
        <c:ser>
          <c:idx val="0"/>
          <c:order val="0"/>
          <c:tx>
            <c:strRef>
              <c:f>Sheet1!$B$1</c:f>
              <c:strCache>
                <c:ptCount val="1"/>
                <c:pt idx="0">
                  <c:v>Programmes and shows</c:v>
                </c:pt>
              </c:strCache>
            </c:strRef>
          </c:tx>
          <c:spPr>
            <a:ln w="28575" cap="rnd">
              <a:solidFill>
                <a:srgbClr val="31A98C"/>
              </a:solidFill>
              <a:round/>
            </a:ln>
            <a:effectLst/>
          </c:spPr>
          <c:marker>
            <c:symbol val="plus"/>
            <c:size val="15"/>
            <c:spPr>
              <a:solidFill>
                <a:schemeClr val="bg1"/>
              </a:solidFill>
              <a:ln w="9525">
                <a:solidFill>
                  <a:srgbClr val="31A98C"/>
                </a:solidFill>
              </a:ln>
              <a:effectLst/>
            </c:spPr>
          </c:marker>
          <c:dPt>
            <c:idx val="0"/>
            <c:marker>
              <c:symbol val="plus"/>
              <c:size val="15"/>
              <c:spPr>
                <a:solidFill>
                  <a:schemeClr val="bg1"/>
                </a:solidFill>
                <a:ln w="9525">
                  <a:solidFill>
                    <a:srgbClr val="31A98C"/>
                  </a:solidFill>
                </a:ln>
                <a:effectLst/>
              </c:spPr>
            </c:marker>
            <c:bubble3D val="0"/>
            <c:spPr>
              <a:ln w="28575" cap="rnd">
                <a:solidFill>
                  <a:srgbClr val="31A98C"/>
                </a:solidFill>
                <a:round/>
              </a:ln>
              <a:effectLst/>
            </c:spPr>
            <c:extLst>
              <c:ext xmlns:c16="http://schemas.microsoft.com/office/drawing/2014/chart" uri="{C3380CC4-5D6E-409C-BE32-E72D297353CC}">
                <c16:uniqueId val="{00000001-215E-4200-857C-7870D51E3C28}"/>
              </c:ext>
            </c:extLst>
          </c:dPt>
          <c:dPt>
            <c:idx val="1"/>
            <c:marker>
              <c:symbol val="plus"/>
              <c:size val="15"/>
              <c:spPr>
                <a:solidFill>
                  <a:schemeClr val="bg1"/>
                </a:solidFill>
                <a:ln w="9525">
                  <a:solidFill>
                    <a:srgbClr val="31A98C"/>
                  </a:solidFill>
                </a:ln>
                <a:effectLst/>
              </c:spPr>
            </c:marker>
            <c:bubble3D val="0"/>
            <c:spPr>
              <a:ln w="28575" cap="rnd">
                <a:solidFill>
                  <a:srgbClr val="31A98C"/>
                </a:solidFill>
                <a:round/>
              </a:ln>
              <a:effectLst/>
            </c:spPr>
            <c:extLst>
              <c:ext xmlns:c16="http://schemas.microsoft.com/office/drawing/2014/chart" uri="{C3380CC4-5D6E-409C-BE32-E72D297353CC}">
                <c16:uniqueId val="{00000003-215E-4200-857C-7870D51E3C28}"/>
              </c:ext>
            </c:extLst>
          </c:dPt>
          <c:dPt>
            <c:idx val="2"/>
            <c:marker>
              <c:symbol val="plus"/>
              <c:size val="15"/>
              <c:spPr>
                <a:solidFill>
                  <a:schemeClr val="bg1"/>
                </a:solidFill>
                <a:ln w="9525">
                  <a:solidFill>
                    <a:srgbClr val="31A98C"/>
                  </a:solidFill>
                </a:ln>
                <a:effectLst/>
              </c:spPr>
            </c:marker>
            <c:bubble3D val="0"/>
            <c:spPr>
              <a:ln w="28575" cap="rnd">
                <a:solidFill>
                  <a:srgbClr val="31A98C"/>
                </a:solidFill>
                <a:round/>
              </a:ln>
              <a:effectLst/>
            </c:spPr>
            <c:extLst>
              <c:ext xmlns:c16="http://schemas.microsoft.com/office/drawing/2014/chart" uri="{C3380CC4-5D6E-409C-BE32-E72D297353CC}">
                <c16:uniqueId val="{00000005-215E-4200-857C-7870D51E3C28}"/>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31A98C"/>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6 to 8 years old</c:v>
                </c:pt>
                <c:pt idx="1">
                  <c:v>9 to 11 years old</c:v>
                </c:pt>
                <c:pt idx="2">
                  <c:v>12 to 14 years old</c:v>
                </c:pt>
              </c:strCache>
            </c:strRef>
          </c:cat>
          <c:val>
            <c:numRef>
              <c:f>Sheet1!$B$2:$B$4</c:f>
              <c:numCache>
                <c:formatCode>0%</c:formatCode>
                <c:ptCount val="3"/>
                <c:pt idx="0">
                  <c:v>0.43</c:v>
                </c:pt>
                <c:pt idx="1">
                  <c:v>0.49</c:v>
                </c:pt>
                <c:pt idx="2">
                  <c:v>0.65</c:v>
                </c:pt>
              </c:numCache>
            </c:numRef>
          </c:val>
          <c:smooth val="0"/>
          <c:extLst>
            <c:ext xmlns:c16="http://schemas.microsoft.com/office/drawing/2014/chart" uri="{C3380CC4-5D6E-409C-BE32-E72D297353CC}">
              <c16:uniqueId val="{00000006-215E-4200-857C-7870D51E3C28}"/>
            </c:ext>
          </c:extLst>
        </c:ser>
        <c:ser>
          <c:idx val="1"/>
          <c:order val="1"/>
          <c:tx>
            <c:strRef>
              <c:f>Sheet1!$C$1</c:f>
              <c:strCache>
                <c:ptCount val="1"/>
                <c:pt idx="0">
                  <c:v>Internet</c:v>
                </c:pt>
              </c:strCache>
            </c:strRef>
          </c:tx>
          <c:spPr>
            <a:ln w="28575" cap="rnd">
              <a:solidFill>
                <a:srgbClr val="1363A8"/>
              </a:solidFill>
              <a:round/>
            </a:ln>
            <a:effectLst/>
          </c:spPr>
          <c:marker>
            <c:symbol val="plus"/>
            <c:size val="15"/>
            <c:spPr>
              <a:solidFill>
                <a:schemeClr val="bg1"/>
              </a:solidFill>
              <a:ln w="9525">
                <a:solidFill>
                  <a:srgbClr val="1363A8"/>
                </a:solidFill>
              </a:ln>
              <a:effectLst/>
            </c:spPr>
          </c:marker>
          <c:dPt>
            <c:idx val="0"/>
            <c:marker>
              <c:symbol val="plus"/>
              <c:size val="15"/>
              <c:spPr>
                <a:solidFill>
                  <a:schemeClr val="bg1"/>
                </a:solidFill>
                <a:ln w="9525">
                  <a:solidFill>
                    <a:srgbClr val="1363A8"/>
                  </a:solidFill>
                </a:ln>
                <a:effectLst/>
              </c:spPr>
            </c:marker>
            <c:bubble3D val="0"/>
            <c:spPr>
              <a:ln w="28575" cap="rnd">
                <a:solidFill>
                  <a:srgbClr val="1363A8"/>
                </a:solidFill>
                <a:round/>
              </a:ln>
              <a:effectLst/>
            </c:spPr>
            <c:extLst>
              <c:ext xmlns:c16="http://schemas.microsoft.com/office/drawing/2014/chart" uri="{C3380CC4-5D6E-409C-BE32-E72D297353CC}">
                <c16:uniqueId val="{00000008-215E-4200-857C-7870D51E3C28}"/>
              </c:ext>
            </c:extLst>
          </c:dPt>
          <c:dPt>
            <c:idx val="1"/>
            <c:marker>
              <c:symbol val="plus"/>
              <c:size val="15"/>
              <c:spPr>
                <a:solidFill>
                  <a:schemeClr val="bg1"/>
                </a:solidFill>
                <a:ln w="9525">
                  <a:solidFill>
                    <a:srgbClr val="1363A8"/>
                  </a:solidFill>
                </a:ln>
                <a:effectLst/>
              </c:spPr>
            </c:marker>
            <c:bubble3D val="0"/>
            <c:spPr>
              <a:ln w="28575" cap="rnd">
                <a:solidFill>
                  <a:srgbClr val="1363A8"/>
                </a:solidFill>
                <a:round/>
              </a:ln>
              <a:effectLst/>
            </c:spPr>
            <c:extLst>
              <c:ext xmlns:c16="http://schemas.microsoft.com/office/drawing/2014/chart" uri="{C3380CC4-5D6E-409C-BE32-E72D297353CC}">
                <c16:uniqueId val="{0000000A-215E-4200-857C-7870D51E3C28}"/>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363A8"/>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6 to 8 years old</c:v>
                </c:pt>
                <c:pt idx="1">
                  <c:v>9 to 11 years old</c:v>
                </c:pt>
                <c:pt idx="2">
                  <c:v>12 to 14 years old</c:v>
                </c:pt>
              </c:strCache>
            </c:strRef>
          </c:cat>
          <c:val>
            <c:numRef>
              <c:f>Sheet1!$C$2:$C$4</c:f>
              <c:numCache>
                <c:formatCode>0%</c:formatCode>
                <c:ptCount val="3"/>
                <c:pt idx="0">
                  <c:v>0.57999999999999996</c:v>
                </c:pt>
                <c:pt idx="1">
                  <c:v>0.7</c:v>
                </c:pt>
                <c:pt idx="2">
                  <c:v>0.83</c:v>
                </c:pt>
              </c:numCache>
            </c:numRef>
          </c:val>
          <c:smooth val="0"/>
          <c:extLst>
            <c:ext xmlns:c16="http://schemas.microsoft.com/office/drawing/2014/chart" uri="{C3380CC4-5D6E-409C-BE32-E72D297353CC}">
              <c16:uniqueId val="{0000000B-215E-4200-857C-7870D51E3C28}"/>
            </c:ext>
          </c:extLst>
        </c:ser>
        <c:ser>
          <c:idx val="2"/>
          <c:order val="2"/>
          <c:tx>
            <c:strRef>
              <c:f>Sheet1!$D$1</c:f>
              <c:strCache>
                <c:ptCount val="1"/>
                <c:pt idx="0">
                  <c:v>Radio</c:v>
                </c:pt>
              </c:strCache>
            </c:strRef>
          </c:tx>
          <c:spPr>
            <a:ln w="28575" cap="rnd">
              <a:solidFill>
                <a:srgbClr val="E4C051"/>
              </a:solidFill>
              <a:round/>
            </a:ln>
            <a:effectLst/>
          </c:spPr>
          <c:marker>
            <c:symbol val="plus"/>
            <c:size val="15"/>
            <c:spPr>
              <a:solidFill>
                <a:schemeClr val="bg1"/>
              </a:solidFill>
              <a:ln w="9525">
                <a:solidFill>
                  <a:srgbClr val="E4C05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1">
                        <a:lumMod val="7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6 to 8 years old</c:v>
                </c:pt>
                <c:pt idx="1">
                  <c:v>9 to 11 years old</c:v>
                </c:pt>
                <c:pt idx="2">
                  <c:v>12 to 14 years old</c:v>
                </c:pt>
              </c:strCache>
            </c:strRef>
          </c:cat>
          <c:val>
            <c:numRef>
              <c:f>Sheet1!$D$2:$D$4</c:f>
              <c:numCache>
                <c:formatCode>0%</c:formatCode>
                <c:ptCount val="3"/>
                <c:pt idx="0">
                  <c:v>0.24</c:v>
                </c:pt>
                <c:pt idx="1">
                  <c:v>0.31</c:v>
                </c:pt>
                <c:pt idx="2">
                  <c:v>0.46</c:v>
                </c:pt>
              </c:numCache>
            </c:numRef>
          </c:val>
          <c:smooth val="0"/>
          <c:extLst>
            <c:ext xmlns:c16="http://schemas.microsoft.com/office/drawing/2014/chart" uri="{C3380CC4-5D6E-409C-BE32-E72D297353CC}">
              <c16:uniqueId val="{0000000C-215E-4200-857C-7870D51E3C28}"/>
            </c:ext>
          </c:extLst>
        </c:ser>
        <c:dLbls>
          <c:showLegendKey val="0"/>
          <c:showVal val="0"/>
          <c:showCatName val="0"/>
          <c:showSerName val="0"/>
          <c:showPercent val="0"/>
          <c:showBubbleSize val="0"/>
        </c:dLbls>
        <c:marker val="1"/>
        <c:smooth val="0"/>
        <c:axId val="843927823"/>
        <c:axId val="843907071"/>
      </c:lineChart>
      <c:catAx>
        <c:axId val="8439278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3907071"/>
        <c:crosses val="autoZero"/>
        <c:auto val="1"/>
        <c:lblAlgn val="ctr"/>
        <c:lblOffset val="100"/>
        <c:noMultiLvlLbl val="0"/>
      </c:catAx>
      <c:valAx>
        <c:axId val="843907071"/>
        <c:scaling>
          <c:orientation val="minMax"/>
        </c:scaling>
        <c:delete val="1"/>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NZ" dirty="0"/>
                  <a:t>Proportion watching each type of media on their own</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crossAx val="843927823"/>
        <c:crosses val="autoZero"/>
        <c:crossBetween val="between"/>
      </c:valAx>
      <c:spPr>
        <a:noFill/>
        <a:ln>
          <a:noFill/>
        </a:ln>
        <a:effectLst/>
      </c:spPr>
    </c:plotArea>
    <c:legend>
      <c:legendPos val="r"/>
      <c:layout>
        <c:manualLayout>
          <c:xMode val="edge"/>
          <c:yMode val="edge"/>
          <c:x val="0.80286652243736645"/>
          <c:y val="0.20398839219610207"/>
          <c:w val="0.18281354632361874"/>
          <c:h val="0.5610262032959384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320464382048574"/>
          <c:y val="3.8430424792364755E-2"/>
          <c:w val="0.59453938667058548"/>
          <c:h val="0.92700552603974362"/>
        </c:manualLayout>
      </c:layout>
      <c:barChart>
        <c:barDir val="bar"/>
        <c:grouping val="clustered"/>
        <c:varyColors val="0"/>
        <c:ser>
          <c:idx val="0"/>
          <c:order val="0"/>
          <c:tx>
            <c:strRef>
              <c:f>Sheet1!$B$1</c:f>
              <c:strCache>
                <c:ptCount val="1"/>
                <c:pt idx="0">
                  <c:v>Series 1</c:v>
                </c:pt>
              </c:strCache>
            </c:strRef>
          </c:tx>
          <c:spPr>
            <a:solidFill>
              <a:srgbClr val="0DB09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Sheet1!$A$16:$A$31</c:f>
              <c:strCache>
                <c:ptCount val="16"/>
                <c:pt idx="0">
                  <c:v>Cartoon Network</c:v>
                </c:pt>
                <c:pt idx="1">
                  <c:v>Nickleodeon</c:v>
                </c:pt>
                <c:pt idx="2">
                  <c:v>Prime</c:v>
                </c:pt>
                <c:pt idx="3">
                  <c:v>Nick Jr</c:v>
                </c:pt>
                <c:pt idx="4">
                  <c:v>SKY Sport</c:v>
                </c:pt>
                <c:pt idx="5">
                  <c:v>Animal Planet</c:v>
                </c:pt>
                <c:pt idx="6">
                  <c:v>MTV</c:v>
                </c:pt>
                <c:pt idx="7">
                  <c:v>Sky Go</c:v>
                </c:pt>
                <c:pt idx="8">
                  <c:v>Comedy Central</c:v>
                </c:pt>
                <c:pt idx="9">
                  <c:v>SKY Movies</c:v>
                </c:pt>
                <c:pt idx="12">
                  <c:v>TVNZ OnDemand</c:v>
                </c:pt>
                <c:pt idx="13">
                  <c:v>Three Now</c:v>
                </c:pt>
                <c:pt idx="14">
                  <c:v>HEIHEI</c:v>
                </c:pt>
                <c:pt idx="15">
                  <c:v>Māori TV OnDemand</c:v>
                </c:pt>
              </c:strCache>
            </c:strRef>
          </c:cat>
          <c:val>
            <c:numRef>
              <c:f>Sheet1!$B$16:$B$31</c:f>
              <c:numCache>
                <c:formatCode>0%</c:formatCode>
                <c:ptCount val="16"/>
                <c:pt idx="0">
                  <c:v>7.0000000000000007E-2</c:v>
                </c:pt>
                <c:pt idx="1">
                  <c:v>0.06</c:v>
                </c:pt>
                <c:pt idx="2">
                  <c:v>0.04</c:v>
                </c:pt>
                <c:pt idx="3">
                  <c:v>0.04</c:v>
                </c:pt>
                <c:pt idx="4">
                  <c:v>0.03</c:v>
                </c:pt>
                <c:pt idx="5">
                  <c:v>0.02</c:v>
                </c:pt>
                <c:pt idx="6">
                  <c:v>0.02</c:v>
                </c:pt>
                <c:pt idx="7">
                  <c:v>0.01</c:v>
                </c:pt>
                <c:pt idx="8">
                  <c:v>0.01</c:v>
                </c:pt>
                <c:pt idx="9">
                  <c:v>0.01</c:v>
                </c:pt>
                <c:pt idx="12">
                  <c:v>0.09</c:v>
                </c:pt>
                <c:pt idx="13">
                  <c:v>0.05</c:v>
                </c:pt>
                <c:pt idx="14">
                  <c:v>0.02</c:v>
                </c:pt>
                <c:pt idx="15">
                  <c:v>0.01</c:v>
                </c:pt>
              </c:numCache>
            </c:numRef>
          </c:val>
          <c:extLst>
            <c:ext xmlns:c16="http://schemas.microsoft.com/office/drawing/2014/chart" uri="{C3380CC4-5D6E-409C-BE32-E72D297353CC}">
              <c16:uniqueId val="{00000000-2D2A-4849-BC1B-D45E127DAE31}"/>
            </c:ext>
          </c:extLst>
        </c:ser>
        <c:dLbls>
          <c:showLegendKey val="0"/>
          <c:showVal val="0"/>
          <c:showCatName val="0"/>
          <c:showSerName val="0"/>
          <c:showPercent val="0"/>
          <c:showBubbleSize val="0"/>
        </c:dLbls>
        <c:gapWidth val="100"/>
        <c:axId val="843927823"/>
        <c:axId val="843907071"/>
      </c:barChart>
      <c:catAx>
        <c:axId val="843927823"/>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3907071"/>
        <c:crosses val="autoZero"/>
        <c:auto val="1"/>
        <c:lblAlgn val="ctr"/>
        <c:lblOffset val="100"/>
        <c:noMultiLvlLbl val="0"/>
      </c:catAx>
      <c:valAx>
        <c:axId val="843907071"/>
        <c:scaling>
          <c:orientation val="minMax"/>
          <c:max val="0.70000000000000007"/>
          <c:min val="0"/>
        </c:scaling>
        <c:delete val="1"/>
        <c:axPos val="t"/>
        <c:numFmt formatCode="0%" sourceLinked="1"/>
        <c:majorTickMark val="out"/>
        <c:minorTickMark val="none"/>
        <c:tickLblPos val="nextTo"/>
        <c:crossAx val="843927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320464382048574"/>
          <c:y val="3.8430424792364755E-2"/>
          <c:w val="0.59453938667058548"/>
          <c:h val="0.94417301741544502"/>
        </c:manualLayout>
      </c:layout>
      <c:barChart>
        <c:barDir val="bar"/>
        <c:grouping val="clustered"/>
        <c:varyColors val="0"/>
        <c:ser>
          <c:idx val="0"/>
          <c:order val="0"/>
          <c:tx>
            <c:strRef>
              <c:f>Sheet1!$B$1</c:f>
              <c:strCache>
                <c:ptCount val="1"/>
                <c:pt idx="0">
                  <c:v>Series 1</c:v>
                </c:pt>
              </c:strCache>
            </c:strRef>
          </c:tx>
          <c:spPr>
            <a:solidFill>
              <a:srgbClr val="0DB09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5"/>
                <c:pt idx="0">
                  <c:v>Netflix</c:v>
                </c:pt>
                <c:pt idx="1">
                  <c:v>Disney +</c:v>
                </c:pt>
                <c:pt idx="2">
                  <c:v>Lightbox</c:v>
                </c:pt>
                <c:pt idx="3">
                  <c:v>Neon</c:v>
                </c:pt>
                <c:pt idx="4">
                  <c:v>Amazon Prime</c:v>
                </c:pt>
                <c:pt idx="7">
                  <c:v>YouTube</c:v>
                </c:pt>
                <c:pt idx="10">
                  <c:v>TVNZ 1</c:v>
                </c:pt>
                <c:pt idx="11">
                  <c:v>TVNZ 2</c:v>
                </c:pt>
                <c:pt idx="12">
                  <c:v>Three</c:v>
                </c:pt>
                <c:pt idx="13">
                  <c:v>Māori TV</c:v>
                </c:pt>
                <c:pt idx="14">
                  <c:v>The Edge TV</c:v>
                </c:pt>
              </c:strCache>
            </c:strRef>
          </c:cat>
          <c:val>
            <c:numRef>
              <c:f>Sheet1!$B$2:$B$17</c:f>
              <c:numCache>
                <c:formatCode>0%</c:formatCode>
                <c:ptCount val="16"/>
                <c:pt idx="0">
                  <c:v>0.47</c:v>
                </c:pt>
                <c:pt idx="1">
                  <c:v>0.12</c:v>
                </c:pt>
                <c:pt idx="2">
                  <c:v>0.02</c:v>
                </c:pt>
                <c:pt idx="3">
                  <c:v>0.02</c:v>
                </c:pt>
                <c:pt idx="4">
                  <c:v>0.01</c:v>
                </c:pt>
                <c:pt idx="7">
                  <c:v>0.51</c:v>
                </c:pt>
                <c:pt idx="10">
                  <c:v>0.16</c:v>
                </c:pt>
                <c:pt idx="11">
                  <c:v>0.15</c:v>
                </c:pt>
                <c:pt idx="12">
                  <c:v>0.12</c:v>
                </c:pt>
                <c:pt idx="13">
                  <c:v>0.02</c:v>
                </c:pt>
                <c:pt idx="14">
                  <c:v>0.01</c:v>
                </c:pt>
              </c:numCache>
            </c:numRef>
          </c:val>
          <c:extLst>
            <c:ext xmlns:c16="http://schemas.microsoft.com/office/drawing/2014/chart" uri="{C3380CC4-5D6E-409C-BE32-E72D297353CC}">
              <c16:uniqueId val="{00000000-E33A-47DB-A09B-40FA1CA3AFD1}"/>
            </c:ext>
          </c:extLst>
        </c:ser>
        <c:dLbls>
          <c:showLegendKey val="0"/>
          <c:showVal val="0"/>
          <c:showCatName val="0"/>
          <c:showSerName val="0"/>
          <c:showPercent val="0"/>
          <c:showBubbleSize val="0"/>
        </c:dLbls>
        <c:gapWidth val="100"/>
        <c:axId val="843927823"/>
        <c:axId val="843907071"/>
      </c:barChart>
      <c:catAx>
        <c:axId val="843927823"/>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3907071"/>
        <c:crosses val="autoZero"/>
        <c:auto val="1"/>
        <c:lblAlgn val="ctr"/>
        <c:lblOffset val="100"/>
        <c:noMultiLvlLbl val="0"/>
      </c:catAx>
      <c:valAx>
        <c:axId val="843907071"/>
        <c:scaling>
          <c:orientation val="minMax"/>
          <c:max val="0.8"/>
          <c:min val="0"/>
        </c:scaling>
        <c:delete val="1"/>
        <c:axPos val="t"/>
        <c:numFmt formatCode="0%" sourceLinked="1"/>
        <c:majorTickMark val="out"/>
        <c:minorTickMark val="none"/>
        <c:tickLblPos val="nextTo"/>
        <c:crossAx val="843927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208613162546261E-2"/>
          <c:y val="0.11200542562247125"/>
          <c:w val="0.90979138683745375"/>
          <c:h val="0.70961738701898192"/>
        </c:manualLayout>
      </c:layout>
      <c:barChart>
        <c:barDir val="col"/>
        <c:grouping val="clustered"/>
        <c:varyColors val="0"/>
        <c:ser>
          <c:idx val="0"/>
          <c:order val="0"/>
          <c:tx>
            <c:strRef>
              <c:f>Sheet1!$B$1</c:f>
              <c:strCache>
                <c:ptCount val="1"/>
                <c:pt idx="0">
                  <c:v>Series 1</c:v>
                </c:pt>
              </c:strCache>
            </c:strRef>
          </c:tx>
          <c:spPr>
            <a:solidFill>
              <a:srgbClr val="0DB09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YouTube</c:v>
                </c:pt>
                <c:pt idx="1">
                  <c:v>Netflix</c:v>
                </c:pt>
                <c:pt idx="2">
                  <c:v>Disney +</c:v>
                </c:pt>
                <c:pt idx="3">
                  <c:v>Cartoon Channe</c:v>
                </c:pt>
                <c:pt idx="4">
                  <c:v>Nickleodeon</c:v>
                </c:pt>
              </c:strCache>
            </c:strRef>
          </c:cat>
          <c:val>
            <c:numRef>
              <c:f>Sheet1!$B$2:$B$6</c:f>
              <c:numCache>
                <c:formatCode>0%</c:formatCode>
                <c:ptCount val="5"/>
                <c:pt idx="0">
                  <c:v>0.36</c:v>
                </c:pt>
                <c:pt idx="1">
                  <c:v>0.27</c:v>
                </c:pt>
                <c:pt idx="2">
                  <c:v>0.08</c:v>
                </c:pt>
                <c:pt idx="3">
                  <c:v>0.03</c:v>
                </c:pt>
                <c:pt idx="4">
                  <c:v>0.02</c:v>
                </c:pt>
              </c:numCache>
            </c:numRef>
          </c:val>
          <c:extLst>
            <c:ext xmlns:c16="http://schemas.microsoft.com/office/drawing/2014/chart" uri="{C3380CC4-5D6E-409C-BE32-E72D297353CC}">
              <c16:uniqueId val="{00000000-0B48-4B94-B258-42829DEF4DE0}"/>
            </c:ext>
          </c:extLst>
        </c:ser>
        <c:dLbls>
          <c:dLblPos val="outEnd"/>
          <c:showLegendKey val="0"/>
          <c:showVal val="1"/>
          <c:showCatName val="0"/>
          <c:showSerName val="0"/>
          <c:showPercent val="0"/>
          <c:showBubbleSize val="0"/>
        </c:dLbls>
        <c:gapWidth val="120"/>
        <c:axId val="843927823"/>
        <c:axId val="843907071"/>
      </c:barChart>
      <c:catAx>
        <c:axId val="843927823"/>
        <c:scaling>
          <c:orientation val="minMax"/>
        </c:scaling>
        <c:delete val="1"/>
        <c:axPos val="b"/>
        <c:numFmt formatCode="General" sourceLinked="1"/>
        <c:majorTickMark val="none"/>
        <c:minorTickMark val="none"/>
        <c:tickLblPos val="nextTo"/>
        <c:crossAx val="843907071"/>
        <c:crosses val="autoZero"/>
        <c:auto val="1"/>
        <c:lblAlgn val="ctr"/>
        <c:lblOffset val="100"/>
        <c:noMultiLvlLbl val="0"/>
      </c:catAx>
      <c:valAx>
        <c:axId val="843907071"/>
        <c:scaling>
          <c:orientation val="minMax"/>
        </c:scaling>
        <c:delete val="1"/>
        <c:axPos val="l"/>
        <c:numFmt formatCode="0%" sourceLinked="1"/>
        <c:majorTickMark val="none"/>
        <c:minorTickMark val="none"/>
        <c:tickLblPos val="nextTo"/>
        <c:crossAx val="843927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519851397797959"/>
          <c:y val="3.8430462583751865E-2"/>
          <c:w val="0.62620916917502123"/>
          <c:h val="0.91562728352739597"/>
        </c:manualLayout>
      </c:layout>
      <c:barChart>
        <c:barDir val="bar"/>
        <c:grouping val="clustered"/>
        <c:varyColors val="0"/>
        <c:ser>
          <c:idx val="0"/>
          <c:order val="0"/>
          <c:tx>
            <c:strRef>
              <c:f>Sheet1!$B$1</c:f>
              <c:strCache>
                <c:ptCount val="1"/>
                <c:pt idx="0">
                  <c:v>Series 1</c:v>
                </c:pt>
              </c:strCache>
            </c:strRef>
          </c:tx>
          <c:spPr>
            <a:solidFill>
              <a:srgbClr val="0DB091"/>
            </a:solidFill>
            <a:ln>
              <a:noFill/>
            </a:ln>
            <a:effectLst/>
          </c:spPr>
          <c:invertIfNegative val="0"/>
          <c:dPt>
            <c:idx val="0"/>
            <c:invertIfNegative val="0"/>
            <c:bubble3D val="0"/>
            <c:spPr>
              <a:solidFill>
                <a:srgbClr val="31A98C"/>
              </a:solidFill>
              <a:ln>
                <a:noFill/>
              </a:ln>
              <a:effectLst/>
            </c:spPr>
            <c:extLst>
              <c:ext xmlns:c16="http://schemas.microsoft.com/office/drawing/2014/chart" uri="{C3380CC4-5D6E-409C-BE32-E72D297353CC}">
                <c16:uniqueId val="{00000000-6E60-4272-8360-7FE43659D1E6}"/>
              </c:ext>
            </c:extLst>
          </c:dPt>
          <c:dPt>
            <c:idx val="1"/>
            <c:invertIfNegative val="0"/>
            <c:bubble3D val="0"/>
            <c:spPr>
              <a:solidFill>
                <a:srgbClr val="77D8C0"/>
              </a:solidFill>
              <a:ln>
                <a:noFill/>
              </a:ln>
              <a:effectLst/>
            </c:spPr>
            <c:extLst>
              <c:ext xmlns:c16="http://schemas.microsoft.com/office/drawing/2014/chart" uri="{C3380CC4-5D6E-409C-BE32-E72D297353CC}">
                <c16:uniqueId val="{00000001-6E60-4272-8360-7FE43659D1E6}"/>
              </c:ext>
            </c:extLst>
          </c:dPt>
          <c:dPt>
            <c:idx val="2"/>
            <c:invertIfNegative val="0"/>
            <c:bubble3D val="0"/>
            <c:spPr>
              <a:solidFill>
                <a:srgbClr val="77D8C0"/>
              </a:solidFill>
              <a:ln>
                <a:noFill/>
              </a:ln>
              <a:effectLst/>
            </c:spPr>
            <c:extLst>
              <c:ext xmlns:c16="http://schemas.microsoft.com/office/drawing/2014/chart" uri="{C3380CC4-5D6E-409C-BE32-E72D297353CC}">
                <c16:uniqueId val="{00000002-6E60-4272-8360-7FE43659D1E6}"/>
              </c:ext>
            </c:extLst>
          </c:dPt>
          <c:dPt>
            <c:idx val="3"/>
            <c:invertIfNegative val="0"/>
            <c:bubble3D val="0"/>
            <c:spPr>
              <a:solidFill>
                <a:srgbClr val="77D8C0"/>
              </a:solidFill>
              <a:ln>
                <a:noFill/>
              </a:ln>
              <a:effectLst/>
            </c:spPr>
            <c:extLst>
              <c:ext xmlns:c16="http://schemas.microsoft.com/office/drawing/2014/chart" uri="{C3380CC4-5D6E-409C-BE32-E72D297353CC}">
                <c16:uniqueId val="{00000003-6E60-4272-8360-7FE43659D1E6}"/>
              </c:ext>
            </c:extLst>
          </c:dPt>
          <c:dLbls>
            <c:dLbl>
              <c:idx val="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31A98C"/>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6E60-4272-8360-7FE43659D1E6}"/>
                </c:ext>
              </c:extLst>
            </c:dLbl>
            <c:dLbl>
              <c:idx val="1"/>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77D8C0"/>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E60-4272-8360-7FE43659D1E6}"/>
                </c:ext>
              </c:extLst>
            </c:dLbl>
            <c:dLbl>
              <c:idx val="2"/>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77D8C0"/>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2-6E60-4272-8360-7FE43659D1E6}"/>
                </c:ext>
              </c:extLst>
            </c:dLbl>
            <c:dLbl>
              <c:idx val="3"/>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77D8C0"/>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6E60-4272-8360-7FE43659D1E6}"/>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Uses captioning or subtitles</c:v>
                </c:pt>
                <c:pt idx="1">
                  <c:v>For language learning</c:v>
                </c:pt>
                <c:pt idx="2">
                  <c:v>For hearing disabilities</c:v>
                </c:pt>
                <c:pt idx="3">
                  <c:v>For another reason</c:v>
                </c:pt>
              </c:strCache>
            </c:strRef>
          </c:cat>
          <c:val>
            <c:numRef>
              <c:f>Sheet1!$B$2:$B$5</c:f>
              <c:numCache>
                <c:formatCode>0%</c:formatCode>
                <c:ptCount val="4"/>
                <c:pt idx="0">
                  <c:v>0.16</c:v>
                </c:pt>
                <c:pt idx="1">
                  <c:v>0.1</c:v>
                </c:pt>
                <c:pt idx="2">
                  <c:v>0.03</c:v>
                </c:pt>
                <c:pt idx="3">
                  <c:v>0.04</c:v>
                </c:pt>
              </c:numCache>
            </c:numRef>
          </c:val>
          <c:extLst>
            <c:ext xmlns:c16="http://schemas.microsoft.com/office/drawing/2014/chart" uri="{C3380CC4-5D6E-409C-BE32-E72D297353CC}">
              <c16:uniqueId val="{00000000-0B48-4B94-B258-42829DEF4DE0}"/>
            </c:ext>
          </c:extLst>
        </c:ser>
        <c:dLbls>
          <c:showLegendKey val="0"/>
          <c:showVal val="0"/>
          <c:showCatName val="0"/>
          <c:showSerName val="0"/>
          <c:showPercent val="0"/>
          <c:showBubbleSize val="0"/>
        </c:dLbls>
        <c:gapWidth val="120"/>
        <c:axId val="843927823"/>
        <c:axId val="843907071"/>
      </c:barChart>
      <c:catAx>
        <c:axId val="843927823"/>
        <c:scaling>
          <c:orientation val="maxMin"/>
        </c:scaling>
        <c:delete val="1"/>
        <c:axPos val="l"/>
        <c:numFmt formatCode="General" sourceLinked="1"/>
        <c:majorTickMark val="out"/>
        <c:minorTickMark val="none"/>
        <c:tickLblPos val="nextTo"/>
        <c:crossAx val="843907071"/>
        <c:crosses val="autoZero"/>
        <c:auto val="1"/>
        <c:lblAlgn val="ctr"/>
        <c:lblOffset val="100"/>
        <c:noMultiLvlLbl val="0"/>
      </c:catAx>
      <c:valAx>
        <c:axId val="843907071"/>
        <c:scaling>
          <c:orientation val="minMax"/>
        </c:scaling>
        <c:delete val="1"/>
        <c:axPos val="t"/>
        <c:numFmt formatCode="0%" sourceLinked="1"/>
        <c:majorTickMark val="out"/>
        <c:minorTickMark val="none"/>
        <c:tickLblPos val="nextTo"/>
        <c:crossAx val="843927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806865947393779"/>
          <c:y val="3.8430424792364755E-2"/>
          <c:w val="0.79212877960812744"/>
          <c:h val="0.94417301741544502"/>
        </c:manualLayout>
      </c:layout>
      <c:barChart>
        <c:barDir val="bar"/>
        <c:grouping val="clustered"/>
        <c:varyColors val="0"/>
        <c:ser>
          <c:idx val="0"/>
          <c:order val="0"/>
          <c:tx>
            <c:strRef>
              <c:f>Sheet1!$B$1</c:f>
              <c:strCache>
                <c:ptCount val="1"/>
                <c:pt idx="0">
                  <c:v>Series 1</c:v>
                </c:pt>
              </c:strCache>
            </c:strRef>
          </c:tx>
          <c:spPr>
            <a:solidFill>
              <a:srgbClr val="1363A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6"/>
                <c:pt idx="0">
                  <c:v>TikTok</c:v>
                </c:pt>
                <c:pt idx="1">
                  <c:v>Instagram</c:v>
                </c:pt>
                <c:pt idx="2">
                  <c:v>Snapchat</c:v>
                </c:pt>
                <c:pt idx="3">
                  <c:v>Facebook</c:v>
                </c:pt>
                <c:pt idx="4">
                  <c:v>WhatsApp</c:v>
                </c:pt>
                <c:pt idx="5">
                  <c:v>Twitter</c:v>
                </c:pt>
              </c:strCache>
            </c:strRef>
          </c:cat>
          <c:val>
            <c:numRef>
              <c:f>Sheet1!$B$2:$B$10</c:f>
              <c:numCache>
                <c:formatCode>0%</c:formatCode>
                <c:ptCount val="9"/>
                <c:pt idx="0">
                  <c:v>0.22</c:v>
                </c:pt>
                <c:pt idx="1">
                  <c:v>0.19</c:v>
                </c:pt>
                <c:pt idx="2">
                  <c:v>0.13</c:v>
                </c:pt>
                <c:pt idx="3">
                  <c:v>0.09</c:v>
                </c:pt>
                <c:pt idx="4">
                  <c:v>0.06</c:v>
                </c:pt>
                <c:pt idx="5">
                  <c:v>0.01</c:v>
                </c:pt>
              </c:numCache>
            </c:numRef>
          </c:val>
          <c:extLst>
            <c:ext xmlns:c16="http://schemas.microsoft.com/office/drawing/2014/chart" uri="{C3380CC4-5D6E-409C-BE32-E72D297353CC}">
              <c16:uniqueId val="{00000000-E33A-47DB-A09B-40FA1CA3AFD1}"/>
            </c:ext>
          </c:extLst>
        </c:ser>
        <c:dLbls>
          <c:showLegendKey val="0"/>
          <c:showVal val="0"/>
          <c:showCatName val="0"/>
          <c:showSerName val="0"/>
          <c:showPercent val="0"/>
          <c:showBubbleSize val="0"/>
        </c:dLbls>
        <c:gapWidth val="100"/>
        <c:axId val="843927823"/>
        <c:axId val="843907071"/>
      </c:barChart>
      <c:catAx>
        <c:axId val="843927823"/>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3907071"/>
        <c:crosses val="autoZero"/>
        <c:auto val="1"/>
        <c:lblAlgn val="ctr"/>
        <c:lblOffset val="100"/>
        <c:noMultiLvlLbl val="0"/>
      </c:catAx>
      <c:valAx>
        <c:axId val="843907071"/>
        <c:scaling>
          <c:orientation val="minMax"/>
          <c:max val="0.8"/>
          <c:min val="0"/>
        </c:scaling>
        <c:delete val="1"/>
        <c:axPos val="t"/>
        <c:numFmt formatCode="0%" sourceLinked="1"/>
        <c:majorTickMark val="out"/>
        <c:minorTickMark val="none"/>
        <c:tickLblPos val="nextTo"/>
        <c:crossAx val="843927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788200506526052"/>
          <c:y val="3.8430424792364755E-2"/>
          <c:w val="0.67986209761897398"/>
          <c:h val="0.94417301741544502"/>
        </c:manualLayout>
      </c:layout>
      <c:barChart>
        <c:barDir val="bar"/>
        <c:grouping val="clustered"/>
        <c:varyColors val="0"/>
        <c:ser>
          <c:idx val="0"/>
          <c:order val="0"/>
          <c:tx>
            <c:strRef>
              <c:f>Sheet1!$B$1</c:f>
              <c:strCache>
                <c:ptCount val="1"/>
                <c:pt idx="0">
                  <c:v>Series 1</c:v>
                </c:pt>
              </c:strCache>
            </c:strRef>
          </c:tx>
          <c:spPr>
            <a:solidFill>
              <a:srgbClr val="1363A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1">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Sheet1!$A$10:$A$18</c:f>
              <c:strCache>
                <c:ptCount val="9"/>
                <c:pt idx="0">
                  <c:v>Spotify</c:v>
                </c:pt>
                <c:pt idx="1">
                  <c:v>Apple Music</c:v>
                </c:pt>
                <c:pt idx="2">
                  <c:v>iHeartRadio</c:v>
                </c:pt>
                <c:pt idx="3">
                  <c:v>SoundCloud</c:v>
                </c:pt>
                <c:pt idx="5">
                  <c:v>Trademe</c:v>
                </c:pt>
                <c:pt idx="7">
                  <c:v>Stuff</c:v>
                </c:pt>
                <c:pt idx="8">
                  <c:v>NZ Herald</c:v>
                </c:pt>
              </c:strCache>
            </c:strRef>
          </c:cat>
          <c:val>
            <c:numRef>
              <c:f>Sheet1!$B$10:$B$18</c:f>
              <c:numCache>
                <c:formatCode>0%</c:formatCode>
                <c:ptCount val="9"/>
                <c:pt idx="0">
                  <c:v>0.18</c:v>
                </c:pt>
                <c:pt idx="1">
                  <c:v>0.02</c:v>
                </c:pt>
                <c:pt idx="2">
                  <c:v>0.01</c:v>
                </c:pt>
                <c:pt idx="3">
                  <c:v>0.01</c:v>
                </c:pt>
                <c:pt idx="5">
                  <c:v>0.03</c:v>
                </c:pt>
                <c:pt idx="7">
                  <c:v>0.02</c:v>
                </c:pt>
                <c:pt idx="8">
                  <c:v>0.01</c:v>
                </c:pt>
              </c:numCache>
            </c:numRef>
          </c:val>
          <c:extLst>
            <c:ext xmlns:c16="http://schemas.microsoft.com/office/drawing/2014/chart" uri="{C3380CC4-5D6E-409C-BE32-E72D297353CC}">
              <c16:uniqueId val="{00000000-4991-4462-A88F-024222D90358}"/>
            </c:ext>
          </c:extLst>
        </c:ser>
        <c:dLbls>
          <c:showLegendKey val="0"/>
          <c:showVal val="0"/>
          <c:showCatName val="0"/>
          <c:showSerName val="0"/>
          <c:showPercent val="0"/>
          <c:showBubbleSize val="0"/>
        </c:dLbls>
        <c:gapWidth val="100"/>
        <c:axId val="843927823"/>
        <c:axId val="843907071"/>
      </c:barChart>
      <c:catAx>
        <c:axId val="843927823"/>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3907071"/>
        <c:crosses val="autoZero"/>
        <c:auto val="1"/>
        <c:lblAlgn val="ctr"/>
        <c:lblOffset val="100"/>
        <c:noMultiLvlLbl val="0"/>
      </c:catAx>
      <c:valAx>
        <c:axId val="843907071"/>
        <c:scaling>
          <c:orientation val="minMax"/>
          <c:max val="0.8"/>
          <c:min val="0"/>
        </c:scaling>
        <c:delete val="1"/>
        <c:axPos val="t"/>
        <c:numFmt formatCode="0%" sourceLinked="1"/>
        <c:majorTickMark val="out"/>
        <c:minorTickMark val="none"/>
        <c:tickLblPos val="nextTo"/>
        <c:crossAx val="843927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96107442214884"/>
          <c:y val="9.4531706803800186E-2"/>
          <c:w val="0.75823247396494797"/>
          <c:h val="0.79519373309305663"/>
        </c:manualLayout>
      </c:layout>
      <c:doughnutChart>
        <c:varyColors val="1"/>
        <c:ser>
          <c:idx val="0"/>
          <c:order val="0"/>
          <c:tx>
            <c:strRef>
              <c:f>Sheet1!$B$1</c:f>
              <c:strCache>
                <c:ptCount val="1"/>
                <c:pt idx="0">
                  <c:v>Series 1</c:v>
                </c:pt>
              </c:strCache>
            </c:strRef>
          </c:tx>
          <c:spPr>
            <a:solidFill>
              <a:schemeClr val="bg1">
                <a:lumMod val="65000"/>
              </a:schemeClr>
            </a:solidFill>
          </c:spPr>
          <c:dPt>
            <c:idx val="0"/>
            <c:bubble3D val="0"/>
            <c:spPr>
              <a:solidFill>
                <a:srgbClr val="1363A8"/>
              </a:solidFill>
              <a:ln>
                <a:noFill/>
              </a:ln>
              <a:effectLst/>
            </c:spPr>
            <c:extLst>
              <c:ext xmlns:c16="http://schemas.microsoft.com/office/drawing/2014/chart" uri="{C3380CC4-5D6E-409C-BE32-E72D297353CC}">
                <c16:uniqueId val="{00000001-53DC-451C-857A-51D6508C71FD}"/>
              </c:ext>
            </c:extLst>
          </c:dPt>
          <c:dPt>
            <c:idx val="1"/>
            <c:bubble3D val="0"/>
            <c:spPr>
              <a:solidFill>
                <a:srgbClr val="9ACBF4"/>
              </a:solidFill>
              <a:ln>
                <a:noFill/>
              </a:ln>
              <a:effectLst/>
            </c:spPr>
            <c:extLst>
              <c:ext xmlns:c16="http://schemas.microsoft.com/office/drawing/2014/chart" uri="{C3380CC4-5D6E-409C-BE32-E72D297353CC}">
                <c16:uniqueId val="{00000003-53DC-451C-857A-51D6508C71FD}"/>
              </c:ext>
            </c:extLst>
          </c:dPt>
          <c:dPt>
            <c:idx val="2"/>
            <c:bubble3D val="0"/>
            <c:spPr>
              <a:solidFill>
                <a:schemeClr val="bg1">
                  <a:lumMod val="65000"/>
                </a:schemeClr>
              </a:solidFill>
              <a:ln>
                <a:noFill/>
              </a:ln>
              <a:effectLst/>
            </c:spPr>
            <c:extLst>
              <c:ext xmlns:c16="http://schemas.microsoft.com/office/drawing/2014/chart" uri="{C3380CC4-5D6E-409C-BE32-E72D297353CC}">
                <c16:uniqueId val="{00000005-53DC-451C-857A-51D6508C71FD}"/>
              </c:ext>
            </c:extLst>
          </c:dPt>
          <c:cat>
            <c:strRef>
              <c:f>Sheet1!$A$2:$A$3</c:f>
              <c:strCache>
                <c:ptCount val="2"/>
                <c:pt idx="0">
                  <c:v>Category 1</c:v>
                </c:pt>
                <c:pt idx="1">
                  <c:v>Category 2</c:v>
                </c:pt>
              </c:strCache>
            </c:strRef>
          </c:cat>
          <c:val>
            <c:numRef>
              <c:f>Sheet1!$B$2:$B$3</c:f>
              <c:numCache>
                <c:formatCode>0%</c:formatCode>
                <c:ptCount val="2"/>
                <c:pt idx="0">
                  <c:v>0.47</c:v>
                </c:pt>
                <c:pt idx="1">
                  <c:v>0.53</c:v>
                </c:pt>
              </c:numCache>
            </c:numRef>
          </c:val>
          <c:extLst>
            <c:ext xmlns:c16="http://schemas.microsoft.com/office/drawing/2014/chart" uri="{C3380CC4-5D6E-409C-BE32-E72D297353CC}">
              <c16:uniqueId val="{00000006-53DC-451C-857A-51D6508C71FD}"/>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124364996754799E-2"/>
          <c:y val="3.8430424792364755E-2"/>
          <c:w val="0.83851680003538176"/>
          <c:h val="0.85265748031496058"/>
        </c:manualLayout>
      </c:layout>
      <c:lineChart>
        <c:grouping val="standard"/>
        <c:varyColors val="0"/>
        <c:ser>
          <c:idx val="0"/>
          <c:order val="0"/>
          <c:tx>
            <c:strRef>
              <c:f>Sheet1!$B$1</c:f>
              <c:strCache>
                <c:ptCount val="1"/>
                <c:pt idx="0">
                  <c:v>TikTok</c:v>
                </c:pt>
              </c:strCache>
            </c:strRef>
          </c:tx>
          <c:spPr>
            <a:ln w="28575" cap="rnd">
              <a:solidFill>
                <a:schemeClr val="accent5">
                  <a:lumMod val="60000"/>
                  <a:lumOff val="40000"/>
                </a:schemeClr>
              </a:solidFill>
              <a:round/>
            </a:ln>
            <a:effectLst/>
          </c:spPr>
          <c:marker>
            <c:symbol val="plus"/>
            <c:size val="15"/>
            <c:spPr>
              <a:solidFill>
                <a:schemeClr val="bg1"/>
              </a:solidFill>
              <a:ln w="9525">
                <a:solidFill>
                  <a:schemeClr val="bg1"/>
                </a:solidFill>
              </a:ln>
              <a:effectLst/>
            </c:spPr>
          </c:marker>
          <c:dPt>
            <c:idx val="0"/>
            <c:marker>
              <c:symbol val="plus"/>
              <c:size val="15"/>
              <c:spPr>
                <a:solidFill>
                  <a:schemeClr val="bg1"/>
                </a:solidFill>
                <a:ln w="9525">
                  <a:solidFill>
                    <a:schemeClr val="bg1"/>
                  </a:solidFill>
                </a:ln>
                <a:effectLst/>
              </c:spPr>
            </c:marker>
            <c:bubble3D val="0"/>
            <c:spPr>
              <a:ln w="28575" cap="rnd">
                <a:solidFill>
                  <a:schemeClr val="accent5">
                    <a:lumMod val="60000"/>
                    <a:lumOff val="40000"/>
                  </a:schemeClr>
                </a:solidFill>
                <a:round/>
              </a:ln>
              <a:effectLst/>
            </c:spPr>
            <c:extLst>
              <c:ext xmlns:c16="http://schemas.microsoft.com/office/drawing/2014/chart" uri="{C3380CC4-5D6E-409C-BE32-E72D297353CC}">
                <c16:uniqueId val="{00000004-0F32-401B-B3C9-7ADA77DEF21E}"/>
              </c:ext>
            </c:extLst>
          </c:dPt>
          <c:dPt>
            <c:idx val="1"/>
            <c:marker>
              <c:symbol val="plus"/>
              <c:size val="15"/>
              <c:spPr>
                <a:solidFill>
                  <a:schemeClr val="bg1"/>
                </a:solidFill>
                <a:ln w="9525">
                  <a:solidFill>
                    <a:schemeClr val="bg1"/>
                  </a:solidFill>
                </a:ln>
                <a:effectLst/>
              </c:spPr>
            </c:marker>
            <c:bubble3D val="0"/>
            <c:spPr>
              <a:ln w="28575" cap="rnd">
                <a:solidFill>
                  <a:schemeClr val="accent5">
                    <a:lumMod val="60000"/>
                    <a:lumOff val="40000"/>
                  </a:schemeClr>
                </a:solidFill>
                <a:round/>
              </a:ln>
              <a:effectLst/>
            </c:spPr>
            <c:extLst>
              <c:ext xmlns:c16="http://schemas.microsoft.com/office/drawing/2014/chart" uri="{C3380CC4-5D6E-409C-BE32-E72D297353CC}">
                <c16:uniqueId val="{00000003-0F32-401B-B3C9-7ADA77DEF21E}"/>
              </c:ext>
            </c:extLst>
          </c:dPt>
          <c:dPt>
            <c:idx val="2"/>
            <c:marker>
              <c:symbol val="plus"/>
              <c:size val="15"/>
              <c:spPr>
                <a:solidFill>
                  <a:schemeClr val="bg1"/>
                </a:solidFill>
                <a:ln w="9525">
                  <a:solidFill>
                    <a:schemeClr val="bg1"/>
                  </a:solidFill>
                </a:ln>
                <a:effectLst/>
              </c:spPr>
            </c:marker>
            <c:bubble3D val="0"/>
            <c:spPr>
              <a:ln w="28575" cap="rnd">
                <a:solidFill>
                  <a:schemeClr val="accent5">
                    <a:lumMod val="60000"/>
                    <a:lumOff val="40000"/>
                  </a:schemeClr>
                </a:solidFill>
                <a:round/>
              </a:ln>
              <a:effectLst/>
            </c:spPr>
            <c:extLst>
              <c:ext xmlns:c16="http://schemas.microsoft.com/office/drawing/2014/chart" uri="{C3380CC4-5D6E-409C-BE32-E72D297353CC}">
                <c16:uniqueId val="{00000002-0F32-401B-B3C9-7ADA77DEF21E}"/>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1">
                        <a:lumMod val="7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6 years old</c:v>
                </c:pt>
                <c:pt idx="1">
                  <c:v>7 years old</c:v>
                </c:pt>
                <c:pt idx="2">
                  <c:v>8 years old</c:v>
                </c:pt>
                <c:pt idx="3">
                  <c:v>9 years old</c:v>
                </c:pt>
                <c:pt idx="4">
                  <c:v>10 years old</c:v>
                </c:pt>
                <c:pt idx="5">
                  <c:v>11 years old</c:v>
                </c:pt>
                <c:pt idx="6">
                  <c:v>12 years old</c:v>
                </c:pt>
                <c:pt idx="7">
                  <c:v>13 years old</c:v>
                </c:pt>
                <c:pt idx="8">
                  <c:v>14 years old</c:v>
                </c:pt>
              </c:strCache>
            </c:strRef>
          </c:cat>
          <c:val>
            <c:numRef>
              <c:f>Sheet1!$B$2:$B$10</c:f>
              <c:numCache>
                <c:formatCode>0%</c:formatCode>
                <c:ptCount val="9"/>
                <c:pt idx="0">
                  <c:v>0.04</c:v>
                </c:pt>
                <c:pt idx="1">
                  <c:v>0.09</c:v>
                </c:pt>
                <c:pt idx="2">
                  <c:v>0.11</c:v>
                </c:pt>
                <c:pt idx="3">
                  <c:v>0.16</c:v>
                </c:pt>
                <c:pt idx="4">
                  <c:v>0.24</c:v>
                </c:pt>
                <c:pt idx="5">
                  <c:v>0.37</c:v>
                </c:pt>
                <c:pt idx="6">
                  <c:v>0.27</c:v>
                </c:pt>
                <c:pt idx="7">
                  <c:v>0.37</c:v>
                </c:pt>
                <c:pt idx="8">
                  <c:v>0.33</c:v>
                </c:pt>
              </c:numCache>
            </c:numRef>
          </c:val>
          <c:smooth val="0"/>
          <c:extLst>
            <c:ext xmlns:c16="http://schemas.microsoft.com/office/drawing/2014/chart" uri="{C3380CC4-5D6E-409C-BE32-E72D297353CC}">
              <c16:uniqueId val="{00000000-43F8-4F5B-87F7-984369EB17C6}"/>
            </c:ext>
          </c:extLst>
        </c:ser>
        <c:ser>
          <c:idx val="1"/>
          <c:order val="1"/>
          <c:tx>
            <c:strRef>
              <c:f>Sheet1!$C$1</c:f>
              <c:strCache>
                <c:ptCount val="1"/>
                <c:pt idx="0">
                  <c:v>Instagram</c:v>
                </c:pt>
              </c:strCache>
            </c:strRef>
          </c:tx>
          <c:spPr>
            <a:ln w="28575" cap="rnd">
              <a:solidFill>
                <a:schemeClr val="accent4">
                  <a:lumMod val="60000"/>
                  <a:lumOff val="40000"/>
                </a:schemeClr>
              </a:solidFill>
              <a:round/>
            </a:ln>
            <a:effectLst/>
          </c:spPr>
          <c:marker>
            <c:symbol val="plus"/>
            <c:size val="15"/>
            <c:spPr>
              <a:solidFill>
                <a:schemeClr val="bg1"/>
              </a:solidFill>
              <a:ln w="9525">
                <a:solidFill>
                  <a:schemeClr val="bg1"/>
                </a:solidFill>
              </a:ln>
              <a:effectLst/>
            </c:spPr>
          </c:marker>
          <c:dPt>
            <c:idx val="0"/>
            <c:marker>
              <c:symbol val="plus"/>
              <c:size val="15"/>
              <c:spPr>
                <a:solidFill>
                  <a:schemeClr val="bg1"/>
                </a:solidFill>
                <a:ln w="9525">
                  <a:solidFill>
                    <a:schemeClr val="bg1"/>
                  </a:solidFill>
                </a:ln>
                <a:effectLst/>
              </c:spPr>
            </c:marker>
            <c:bubble3D val="0"/>
            <c:spPr>
              <a:ln w="28575" cap="rnd">
                <a:solidFill>
                  <a:schemeClr val="accent4">
                    <a:lumMod val="60000"/>
                    <a:lumOff val="40000"/>
                  </a:schemeClr>
                </a:solidFill>
                <a:round/>
              </a:ln>
              <a:effectLst/>
            </c:spPr>
            <c:extLst>
              <c:ext xmlns:c16="http://schemas.microsoft.com/office/drawing/2014/chart" uri="{C3380CC4-5D6E-409C-BE32-E72D297353CC}">
                <c16:uniqueId val="{00000000-0F32-401B-B3C9-7ADA77DEF21E}"/>
              </c:ext>
            </c:extLst>
          </c:dPt>
          <c:dPt>
            <c:idx val="1"/>
            <c:marker>
              <c:symbol val="plus"/>
              <c:size val="15"/>
              <c:spPr>
                <a:solidFill>
                  <a:schemeClr val="bg1"/>
                </a:solidFill>
                <a:ln w="9525">
                  <a:solidFill>
                    <a:schemeClr val="bg1"/>
                  </a:solidFill>
                </a:ln>
                <a:effectLst/>
              </c:spPr>
            </c:marker>
            <c:bubble3D val="0"/>
            <c:spPr>
              <a:ln w="28575" cap="rnd">
                <a:solidFill>
                  <a:schemeClr val="accent4">
                    <a:lumMod val="60000"/>
                    <a:lumOff val="40000"/>
                  </a:schemeClr>
                </a:solidFill>
                <a:round/>
              </a:ln>
              <a:effectLst/>
            </c:spPr>
            <c:extLst>
              <c:ext xmlns:c16="http://schemas.microsoft.com/office/drawing/2014/chart" uri="{C3380CC4-5D6E-409C-BE32-E72D297353CC}">
                <c16:uniqueId val="{00000001-0F32-401B-B3C9-7ADA77DEF21E}"/>
              </c:ext>
            </c:extLst>
          </c:dPt>
          <c:dLbls>
            <c:dLbl>
              <c:idx val="6"/>
              <c:layout>
                <c:manualLayout>
                  <c:x val="-2.7177261828912593E-2"/>
                  <c:y val="-2.133051037984875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6E8-4548-B296-378B8A3DD97C}"/>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4"/>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6 years old</c:v>
                </c:pt>
                <c:pt idx="1">
                  <c:v>7 years old</c:v>
                </c:pt>
                <c:pt idx="2">
                  <c:v>8 years old</c:v>
                </c:pt>
                <c:pt idx="3">
                  <c:v>9 years old</c:v>
                </c:pt>
                <c:pt idx="4">
                  <c:v>10 years old</c:v>
                </c:pt>
                <c:pt idx="5">
                  <c:v>11 years old</c:v>
                </c:pt>
                <c:pt idx="6">
                  <c:v>12 years old</c:v>
                </c:pt>
                <c:pt idx="7">
                  <c:v>13 years old</c:v>
                </c:pt>
                <c:pt idx="8">
                  <c:v>14 years old</c:v>
                </c:pt>
              </c:strCache>
            </c:strRef>
          </c:cat>
          <c:val>
            <c:numRef>
              <c:f>Sheet1!$C$2:$C$10</c:f>
              <c:numCache>
                <c:formatCode>0%</c:formatCode>
                <c:ptCount val="9"/>
                <c:pt idx="0">
                  <c:v>0.05</c:v>
                </c:pt>
                <c:pt idx="1">
                  <c:v>0.02</c:v>
                </c:pt>
                <c:pt idx="2">
                  <c:v>0.02</c:v>
                </c:pt>
                <c:pt idx="3">
                  <c:v>0.04</c:v>
                </c:pt>
                <c:pt idx="4">
                  <c:v>0.05</c:v>
                </c:pt>
                <c:pt idx="5">
                  <c:v>0.18</c:v>
                </c:pt>
                <c:pt idx="6">
                  <c:v>0.28000000000000003</c:v>
                </c:pt>
                <c:pt idx="7">
                  <c:v>0.49</c:v>
                </c:pt>
                <c:pt idx="8">
                  <c:v>0.61</c:v>
                </c:pt>
              </c:numCache>
            </c:numRef>
          </c:val>
          <c:smooth val="0"/>
          <c:extLst>
            <c:ext xmlns:c16="http://schemas.microsoft.com/office/drawing/2014/chart" uri="{C3380CC4-5D6E-409C-BE32-E72D297353CC}">
              <c16:uniqueId val="{00000003-43F8-4F5B-87F7-984369EB17C6}"/>
            </c:ext>
          </c:extLst>
        </c:ser>
        <c:ser>
          <c:idx val="2"/>
          <c:order val="2"/>
          <c:tx>
            <c:strRef>
              <c:f>Sheet1!$D$1</c:f>
              <c:strCache>
                <c:ptCount val="1"/>
                <c:pt idx="0">
                  <c:v>Spotify</c:v>
                </c:pt>
              </c:strCache>
            </c:strRef>
          </c:tx>
          <c:spPr>
            <a:ln w="28575" cap="rnd">
              <a:solidFill>
                <a:schemeClr val="accent5">
                  <a:lumMod val="75000"/>
                </a:schemeClr>
              </a:solidFill>
              <a:round/>
            </a:ln>
            <a:effectLst/>
          </c:spPr>
          <c:marker>
            <c:symbol val="plus"/>
            <c:size val="15"/>
            <c:spPr>
              <a:solidFill>
                <a:schemeClr val="bg1"/>
              </a:solidFill>
              <a:ln w="9525">
                <a:solidFill>
                  <a:schemeClr val="bg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1">
                        <a:lumMod val="7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6 years old</c:v>
                </c:pt>
                <c:pt idx="1">
                  <c:v>7 years old</c:v>
                </c:pt>
                <c:pt idx="2">
                  <c:v>8 years old</c:v>
                </c:pt>
                <c:pt idx="3">
                  <c:v>9 years old</c:v>
                </c:pt>
                <c:pt idx="4">
                  <c:v>10 years old</c:v>
                </c:pt>
                <c:pt idx="5">
                  <c:v>11 years old</c:v>
                </c:pt>
                <c:pt idx="6">
                  <c:v>12 years old</c:v>
                </c:pt>
                <c:pt idx="7">
                  <c:v>13 years old</c:v>
                </c:pt>
                <c:pt idx="8">
                  <c:v>14 years old</c:v>
                </c:pt>
              </c:strCache>
            </c:strRef>
          </c:cat>
          <c:val>
            <c:numRef>
              <c:f>Sheet1!$D$2:$D$10</c:f>
              <c:numCache>
                <c:formatCode>0%</c:formatCode>
                <c:ptCount val="9"/>
                <c:pt idx="0">
                  <c:v>0.03</c:v>
                </c:pt>
                <c:pt idx="1">
                  <c:v>7.0000000000000007E-2</c:v>
                </c:pt>
                <c:pt idx="2">
                  <c:v>7.0000000000000007E-2</c:v>
                </c:pt>
                <c:pt idx="3">
                  <c:v>0.13</c:v>
                </c:pt>
                <c:pt idx="4">
                  <c:v>0.13</c:v>
                </c:pt>
                <c:pt idx="5">
                  <c:v>0.27</c:v>
                </c:pt>
                <c:pt idx="6">
                  <c:v>0.21</c:v>
                </c:pt>
                <c:pt idx="7">
                  <c:v>0.34</c:v>
                </c:pt>
                <c:pt idx="8">
                  <c:v>0.39</c:v>
                </c:pt>
              </c:numCache>
            </c:numRef>
          </c:val>
          <c:smooth val="0"/>
          <c:extLst>
            <c:ext xmlns:c16="http://schemas.microsoft.com/office/drawing/2014/chart" uri="{C3380CC4-5D6E-409C-BE32-E72D297353CC}">
              <c16:uniqueId val="{00000000-EA1B-4D3E-BFED-866584D27F91}"/>
            </c:ext>
          </c:extLst>
        </c:ser>
        <c:ser>
          <c:idx val="3"/>
          <c:order val="3"/>
          <c:tx>
            <c:strRef>
              <c:f>Sheet1!$E$1</c:f>
              <c:strCache>
                <c:ptCount val="1"/>
                <c:pt idx="0">
                  <c:v>Snapchat</c:v>
                </c:pt>
              </c:strCache>
            </c:strRef>
          </c:tx>
          <c:spPr>
            <a:ln w="28575" cap="rnd">
              <a:solidFill>
                <a:schemeClr val="accent2"/>
              </a:solidFill>
              <a:round/>
            </a:ln>
            <a:effectLst/>
          </c:spPr>
          <c:marker>
            <c:symbol val="plus"/>
            <c:size val="15"/>
            <c:spPr>
              <a:solidFill>
                <a:schemeClr val="bg1"/>
              </a:solidFill>
              <a:ln w="9525">
                <a:solidFill>
                  <a:schemeClr val="bg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2">
                        <a:lumMod val="7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6 years old</c:v>
                </c:pt>
                <c:pt idx="1">
                  <c:v>7 years old</c:v>
                </c:pt>
                <c:pt idx="2">
                  <c:v>8 years old</c:v>
                </c:pt>
                <c:pt idx="3">
                  <c:v>9 years old</c:v>
                </c:pt>
                <c:pt idx="4">
                  <c:v>10 years old</c:v>
                </c:pt>
                <c:pt idx="5">
                  <c:v>11 years old</c:v>
                </c:pt>
                <c:pt idx="6">
                  <c:v>12 years old</c:v>
                </c:pt>
                <c:pt idx="7">
                  <c:v>13 years old</c:v>
                </c:pt>
                <c:pt idx="8">
                  <c:v>14 years old</c:v>
                </c:pt>
              </c:strCache>
            </c:strRef>
          </c:cat>
          <c:val>
            <c:numRef>
              <c:f>Sheet1!$E$2:$E$10</c:f>
              <c:numCache>
                <c:formatCode>0%</c:formatCode>
                <c:ptCount val="9"/>
                <c:pt idx="0">
                  <c:v>0.05</c:v>
                </c:pt>
                <c:pt idx="1">
                  <c:v>0.02</c:v>
                </c:pt>
                <c:pt idx="2">
                  <c:v>0.03</c:v>
                </c:pt>
                <c:pt idx="3">
                  <c:v>0.03</c:v>
                </c:pt>
                <c:pt idx="4">
                  <c:v>0.06</c:v>
                </c:pt>
                <c:pt idx="5">
                  <c:v>0.15</c:v>
                </c:pt>
                <c:pt idx="6">
                  <c:v>0.17</c:v>
                </c:pt>
                <c:pt idx="7">
                  <c:v>0.31</c:v>
                </c:pt>
                <c:pt idx="8">
                  <c:v>0.33</c:v>
                </c:pt>
              </c:numCache>
            </c:numRef>
          </c:val>
          <c:smooth val="0"/>
          <c:extLst>
            <c:ext xmlns:c16="http://schemas.microsoft.com/office/drawing/2014/chart" uri="{C3380CC4-5D6E-409C-BE32-E72D297353CC}">
              <c16:uniqueId val="{00000000-86E8-4548-B296-378B8A3DD97C}"/>
            </c:ext>
          </c:extLst>
        </c:ser>
        <c:ser>
          <c:idx val="4"/>
          <c:order val="4"/>
          <c:tx>
            <c:strRef>
              <c:f>Sheet1!$F$1</c:f>
              <c:strCache>
                <c:ptCount val="1"/>
                <c:pt idx="0">
                  <c:v>Facebook</c:v>
                </c:pt>
              </c:strCache>
            </c:strRef>
          </c:tx>
          <c:spPr>
            <a:ln w="28575" cap="rnd">
              <a:solidFill>
                <a:schemeClr val="accent3"/>
              </a:solidFill>
              <a:round/>
            </a:ln>
            <a:effectLst/>
          </c:spPr>
          <c:marker>
            <c:symbol val="plus"/>
            <c:size val="15"/>
            <c:spPr>
              <a:solidFill>
                <a:schemeClr val="bg1"/>
              </a:solidFill>
              <a:ln w="9525">
                <a:solidFill>
                  <a:schemeClr val="bg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6 years old</c:v>
                </c:pt>
                <c:pt idx="1">
                  <c:v>7 years old</c:v>
                </c:pt>
                <c:pt idx="2">
                  <c:v>8 years old</c:v>
                </c:pt>
                <c:pt idx="3">
                  <c:v>9 years old</c:v>
                </c:pt>
                <c:pt idx="4">
                  <c:v>10 years old</c:v>
                </c:pt>
                <c:pt idx="5">
                  <c:v>11 years old</c:v>
                </c:pt>
                <c:pt idx="6">
                  <c:v>12 years old</c:v>
                </c:pt>
                <c:pt idx="7">
                  <c:v>13 years old</c:v>
                </c:pt>
                <c:pt idx="8">
                  <c:v>14 years old</c:v>
                </c:pt>
              </c:strCache>
            </c:strRef>
          </c:cat>
          <c:val>
            <c:numRef>
              <c:f>Sheet1!$F$2:$F$10</c:f>
              <c:numCache>
                <c:formatCode>0%</c:formatCode>
                <c:ptCount val="9"/>
                <c:pt idx="0">
                  <c:v>0.05</c:v>
                </c:pt>
                <c:pt idx="1">
                  <c:v>0.04</c:v>
                </c:pt>
                <c:pt idx="2">
                  <c:v>0.05</c:v>
                </c:pt>
                <c:pt idx="3">
                  <c:v>0.03</c:v>
                </c:pt>
                <c:pt idx="4">
                  <c:v>0.09</c:v>
                </c:pt>
                <c:pt idx="5">
                  <c:v>0.04</c:v>
                </c:pt>
                <c:pt idx="6">
                  <c:v>0.11</c:v>
                </c:pt>
                <c:pt idx="7">
                  <c:v>0.19</c:v>
                </c:pt>
                <c:pt idx="8">
                  <c:v>0.26</c:v>
                </c:pt>
              </c:numCache>
            </c:numRef>
          </c:val>
          <c:smooth val="0"/>
          <c:extLst>
            <c:ext xmlns:c16="http://schemas.microsoft.com/office/drawing/2014/chart" uri="{C3380CC4-5D6E-409C-BE32-E72D297353CC}">
              <c16:uniqueId val="{00000001-86E8-4548-B296-378B8A3DD97C}"/>
            </c:ext>
          </c:extLst>
        </c:ser>
        <c:dLbls>
          <c:showLegendKey val="0"/>
          <c:showVal val="0"/>
          <c:showCatName val="0"/>
          <c:showSerName val="0"/>
          <c:showPercent val="0"/>
          <c:showBubbleSize val="0"/>
        </c:dLbls>
        <c:marker val="1"/>
        <c:smooth val="0"/>
        <c:axId val="843927823"/>
        <c:axId val="843907071"/>
      </c:lineChart>
      <c:catAx>
        <c:axId val="8439278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3907071"/>
        <c:crosses val="autoZero"/>
        <c:auto val="1"/>
        <c:lblAlgn val="ctr"/>
        <c:lblOffset val="100"/>
        <c:noMultiLvlLbl val="0"/>
      </c:catAx>
      <c:valAx>
        <c:axId val="843907071"/>
        <c:scaling>
          <c:orientation val="minMax"/>
        </c:scaling>
        <c:delete val="1"/>
        <c:axPos val="l"/>
        <c:numFmt formatCode="0%" sourceLinked="1"/>
        <c:majorTickMark val="none"/>
        <c:minorTickMark val="none"/>
        <c:tickLblPos val="nextTo"/>
        <c:crossAx val="843927823"/>
        <c:crosses val="autoZero"/>
        <c:crossBetween val="between"/>
      </c:valAx>
      <c:spPr>
        <a:noFill/>
        <a:ln>
          <a:noFill/>
        </a:ln>
        <a:effectLst/>
      </c:spPr>
    </c:plotArea>
    <c:legend>
      <c:legendPos val="r"/>
      <c:layout>
        <c:manualLayout>
          <c:xMode val="edge"/>
          <c:yMode val="edge"/>
          <c:x val="0.86196667896225254"/>
          <c:y val="0.28084916066001253"/>
          <c:w val="0.12371337601923832"/>
          <c:h val="0.4841653537112088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017161660710533"/>
          <c:y val="8.0618162729501161E-2"/>
          <c:w val="0.52105695664325324"/>
          <c:h val="0.89175189335467375"/>
        </c:manualLayout>
      </c:layout>
      <c:barChart>
        <c:barDir val="bar"/>
        <c:grouping val="clustered"/>
        <c:varyColors val="0"/>
        <c:ser>
          <c:idx val="4"/>
          <c:order val="0"/>
          <c:tx>
            <c:strRef>
              <c:f>Sheet1!$B$1</c:f>
              <c:strCache>
                <c:ptCount val="1"/>
                <c:pt idx="0">
                  <c:v>Column2</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A47A-4D1F-A1EE-07512C87D941}"/>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Watch YouTube</c:v>
                </c:pt>
                <c:pt idx="3">
                  <c:v>Watch shows on a streaming service</c:v>
                </c:pt>
                <c:pt idx="4">
                  <c:v>Watch shows on demand</c:v>
                </c:pt>
                <c:pt idx="5">
                  <c:v>Watch something on HEIHEI</c:v>
                </c:pt>
                <c:pt idx="8">
                  <c:v>Use TikTok</c:v>
                </c:pt>
                <c:pt idx="9">
                  <c:v>Use Instagram</c:v>
                </c:pt>
                <c:pt idx="10">
                  <c:v>Use Snapchat</c:v>
                </c:pt>
                <c:pt idx="11">
                  <c:v>Use Facebook</c:v>
                </c:pt>
                <c:pt idx="12">
                  <c:v>Use Twitter</c:v>
                </c:pt>
                <c:pt idx="15">
                  <c:v>Listen to music on streaming services</c:v>
                </c:pt>
                <c:pt idx="16">
                  <c:v>Listen to music on iHeartRadio or ROVA</c:v>
                </c:pt>
                <c:pt idx="17">
                  <c:v>Listen to a radio station online</c:v>
                </c:pt>
                <c:pt idx="19">
                  <c:v>Play games on console</c:v>
                </c:pt>
                <c:pt idx="21">
                  <c:v>Visit a TV show website</c:v>
                </c:pt>
              </c:strCache>
            </c:strRef>
          </c:cat>
          <c:val>
            <c:numRef>
              <c:f>Sheet1!$B$2:$B$23</c:f>
              <c:numCache>
                <c:formatCode>General</c:formatCode>
                <c:ptCount val="22"/>
                <c:pt idx="0" formatCode="0%">
                  <c:v>0.78</c:v>
                </c:pt>
                <c:pt idx="3" formatCode="0%">
                  <c:v>0.53</c:v>
                </c:pt>
                <c:pt idx="4" formatCode="0%">
                  <c:v>0.2</c:v>
                </c:pt>
                <c:pt idx="5" formatCode="0%">
                  <c:v>0.05</c:v>
                </c:pt>
                <c:pt idx="8" formatCode="0%">
                  <c:v>0.27</c:v>
                </c:pt>
                <c:pt idx="9" formatCode="0%">
                  <c:v>0.22</c:v>
                </c:pt>
                <c:pt idx="10" formatCode="0%">
                  <c:v>0.15</c:v>
                </c:pt>
                <c:pt idx="11" formatCode="0%">
                  <c:v>0.11</c:v>
                </c:pt>
                <c:pt idx="12" formatCode="0%">
                  <c:v>0.02</c:v>
                </c:pt>
                <c:pt idx="15" formatCode="0%">
                  <c:v>0.3</c:v>
                </c:pt>
                <c:pt idx="16" formatCode="0%">
                  <c:v>0.04</c:v>
                </c:pt>
                <c:pt idx="17" formatCode="0%">
                  <c:v>0.04</c:v>
                </c:pt>
                <c:pt idx="19" formatCode="0%">
                  <c:v>0.3</c:v>
                </c:pt>
                <c:pt idx="21" formatCode="0%">
                  <c:v>0.03</c:v>
                </c:pt>
              </c:numCache>
            </c:numRef>
          </c:val>
          <c:extLst>
            <c:ext xmlns:c16="http://schemas.microsoft.com/office/drawing/2014/chart" uri="{C3380CC4-5D6E-409C-BE32-E72D297353CC}">
              <c16:uniqueId val="{00000002-A47A-4D1F-A1EE-07512C87D941}"/>
            </c:ext>
          </c:extLst>
        </c:ser>
        <c:dLbls>
          <c:showLegendKey val="0"/>
          <c:showVal val="0"/>
          <c:showCatName val="0"/>
          <c:showSerName val="0"/>
          <c:showPercent val="0"/>
          <c:showBubbleSize val="0"/>
        </c:dLbls>
        <c:gapWidth val="30"/>
        <c:axId val="773221328"/>
        <c:axId val="773225264"/>
      </c:barChart>
      <c:catAx>
        <c:axId val="773221328"/>
        <c:scaling>
          <c:orientation val="maxMin"/>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3225264"/>
        <c:crosses val="autoZero"/>
        <c:auto val="1"/>
        <c:lblAlgn val="ctr"/>
        <c:lblOffset val="100"/>
        <c:noMultiLvlLbl val="0"/>
      </c:catAx>
      <c:valAx>
        <c:axId val="773225264"/>
        <c:scaling>
          <c:orientation val="minMax"/>
        </c:scaling>
        <c:delete val="1"/>
        <c:axPos val="t"/>
        <c:numFmt formatCode="0%" sourceLinked="1"/>
        <c:majorTickMark val="out"/>
        <c:minorTickMark val="none"/>
        <c:tickLblPos val="nextTo"/>
        <c:crossAx val="7732213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0742454414420526E-2"/>
          <c:w val="0.64517344660432963"/>
          <c:h val="0.91292747029862398"/>
        </c:manualLayout>
      </c:layout>
      <c:barChart>
        <c:barDir val="bar"/>
        <c:grouping val="percentStacked"/>
        <c:varyColors val="0"/>
        <c:ser>
          <c:idx val="4"/>
          <c:order val="0"/>
          <c:tx>
            <c:strRef>
              <c:f>Sheet1!$B$1</c:f>
              <c:strCache>
                <c:ptCount val="1"/>
                <c:pt idx="0">
                  <c:v>Every day</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A47A-4D1F-A1EE-07512C87D941}"/>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Sheet1!$A$2:$A$20</c:f>
              <c:strCache>
                <c:ptCount val="16"/>
                <c:pt idx="0">
                  <c:v>Watch YouTube</c:v>
                </c:pt>
                <c:pt idx="2">
                  <c:v>Watch shows on a streaming service</c:v>
                </c:pt>
                <c:pt idx="3">
                  <c:v>Watch shows on demand</c:v>
                </c:pt>
                <c:pt idx="4">
                  <c:v>Use HEIHEI</c:v>
                </c:pt>
                <c:pt idx="6">
                  <c:v>Use TikTok</c:v>
                </c:pt>
                <c:pt idx="7">
                  <c:v>Use Instagram</c:v>
                </c:pt>
                <c:pt idx="8">
                  <c:v>Use Snapchat</c:v>
                </c:pt>
                <c:pt idx="9">
                  <c:v>Use Facebook</c:v>
                </c:pt>
                <c:pt idx="11">
                  <c:v>Listen to music on streaming sites</c:v>
                </c:pt>
                <c:pt idx="12">
                  <c:v>Listen to music on iHeartRadio or ROVA</c:v>
                </c:pt>
                <c:pt idx="13">
                  <c:v>Listen to a radio station online</c:v>
                </c:pt>
                <c:pt idx="15">
                  <c:v>Play games on console</c:v>
                </c:pt>
              </c:strCache>
            </c:strRef>
          </c:cat>
          <c:val>
            <c:numRef>
              <c:f>Sheet1!$B$2:$B$20</c:f>
              <c:numCache>
                <c:formatCode>General</c:formatCode>
                <c:ptCount val="16"/>
                <c:pt idx="0" formatCode="0%">
                  <c:v>0.54</c:v>
                </c:pt>
                <c:pt idx="2" formatCode="0%">
                  <c:v>0.28999999999999998</c:v>
                </c:pt>
                <c:pt idx="3" formatCode="0%">
                  <c:v>0.17</c:v>
                </c:pt>
                <c:pt idx="4" formatCode="0%">
                  <c:v>0.02</c:v>
                </c:pt>
                <c:pt idx="6" formatCode="0%">
                  <c:v>0.56999999999999995</c:v>
                </c:pt>
                <c:pt idx="7" formatCode="0%">
                  <c:v>0.68</c:v>
                </c:pt>
                <c:pt idx="8" formatCode="0%">
                  <c:v>0.72</c:v>
                </c:pt>
                <c:pt idx="9" formatCode="0%">
                  <c:v>0.54</c:v>
                </c:pt>
                <c:pt idx="11" formatCode="0%">
                  <c:v>0.38</c:v>
                </c:pt>
                <c:pt idx="12" formatCode="0%">
                  <c:v>0.21</c:v>
                </c:pt>
                <c:pt idx="13" formatCode="0%">
                  <c:v>0.21</c:v>
                </c:pt>
                <c:pt idx="15" formatCode="0%">
                  <c:v>0.2</c:v>
                </c:pt>
              </c:numCache>
            </c:numRef>
          </c:val>
          <c:extLst>
            <c:ext xmlns:c16="http://schemas.microsoft.com/office/drawing/2014/chart" uri="{C3380CC4-5D6E-409C-BE32-E72D297353CC}">
              <c16:uniqueId val="{00000002-A47A-4D1F-A1EE-07512C87D941}"/>
            </c:ext>
          </c:extLst>
        </c:ser>
        <c:ser>
          <c:idx val="3"/>
          <c:order val="1"/>
          <c:tx>
            <c:strRef>
              <c:f>Sheet1!$C$1</c:f>
              <c:strCache>
                <c:ptCount val="1"/>
                <c:pt idx="0">
                  <c:v>A few times a week</c:v>
                </c:pt>
              </c:strCache>
            </c:strRef>
          </c:tx>
          <c:spPr>
            <a:solidFill>
              <a:srgbClr val="8CC56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Sheet1!$A$2:$A$20</c:f>
              <c:strCache>
                <c:ptCount val="16"/>
                <c:pt idx="0">
                  <c:v>Watch YouTube</c:v>
                </c:pt>
                <c:pt idx="2">
                  <c:v>Watch shows on a streaming service</c:v>
                </c:pt>
                <c:pt idx="3">
                  <c:v>Watch shows on demand</c:v>
                </c:pt>
                <c:pt idx="4">
                  <c:v>Use HEIHEI</c:v>
                </c:pt>
                <c:pt idx="6">
                  <c:v>Use TikTok</c:v>
                </c:pt>
                <c:pt idx="7">
                  <c:v>Use Instagram</c:v>
                </c:pt>
                <c:pt idx="8">
                  <c:v>Use Snapchat</c:v>
                </c:pt>
                <c:pt idx="9">
                  <c:v>Use Facebook</c:v>
                </c:pt>
                <c:pt idx="11">
                  <c:v>Listen to music on streaming sites</c:v>
                </c:pt>
                <c:pt idx="12">
                  <c:v>Listen to music on iHeartRadio or ROVA</c:v>
                </c:pt>
                <c:pt idx="13">
                  <c:v>Listen to a radio station online</c:v>
                </c:pt>
                <c:pt idx="15">
                  <c:v>Play games on console</c:v>
                </c:pt>
              </c:strCache>
            </c:strRef>
          </c:cat>
          <c:val>
            <c:numRef>
              <c:f>Sheet1!$C$2:$C$20</c:f>
              <c:numCache>
                <c:formatCode>General</c:formatCode>
                <c:ptCount val="16"/>
                <c:pt idx="0" formatCode="0%">
                  <c:v>0.33</c:v>
                </c:pt>
                <c:pt idx="2" formatCode="0%">
                  <c:v>0.5</c:v>
                </c:pt>
                <c:pt idx="3" formatCode="0%">
                  <c:v>0.47</c:v>
                </c:pt>
                <c:pt idx="4" formatCode="0%">
                  <c:v>0.14000000000000001</c:v>
                </c:pt>
                <c:pt idx="6" formatCode="0%">
                  <c:v>0.3</c:v>
                </c:pt>
                <c:pt idx="7" formatCode="0%">
                  <c:v>0.22</c:v>
                </c:pt>
                <c:pt idx="8" formatCode="0%">
                  <c:v>0.15</c:v>
                </c:pt>
                <c:pt idx="9" formatCode="0%">
                  <c:v>0.28000000000000003</c:v>
                </c:pt>
                <c:pt idx="11" formatCode="0%">
                  <c:v>0.38</c:v>
                </c:pt>
                <c:pt idx="12" formatCode="0%">
                  <c:v>0.46</c:v>
                </c:pt>
                <c:pt idx="13" formatCode="0%">
                  <c:v>0.22</c:v>
                </c:pt>
                <c:pt idx="15" formatCode="0%">
                  <c:v>0.39</c:v>
                </c:pt>
              </c:numCache>
            </c:numRef>
          </c:val>
          <c:extLst>
            <c:ext xmlns:c16="http://schemas.microsoft.com/office/drawing/2014/chart" uri="{C3380CC4-5D6E-409C-BE32-E72D297353CC}">
              <c16:uniqueId val="{00000003-A47A-4D1F-A1EE-07512C87D941}"/>
            </c:ext>
          </c:extLst>
        </c:ser>
        <c:ser>
          <c:idx val="2"/>
          <c:order val="2"/>
          <c:tx>
            <c:strRef>
              <c:f>Sheet1!$D$1</c:f>
              <c:strCache>
                <c:ptCount val="1"/>
                <c:pt idx="0">
                  <c:v>Once a week</c:v>
                </c:pt>
              </c:strCache>
            </c:strRef>
          </c:tx>
          <c:spPr>
            <a:solidFill>
              <a:srgbClr val="E4C05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Sheet1!$A$2:$A$20</c:f>
              <c:strCache>
                <c:ptCount val="16"/>
                <c:pt idx="0">
                  <c:v>Watch YouTube</c:v>
                </c:pt>
                <c:pt idx="2">
                  <c:v>Watch shows on a streaming service</c:v>
                </c:pt>
                <c:pt idx="3">
                  <c:v>Watch shows on demand</c:v>
                </c:pt>
                <c:pt idx="4">
                  <c:v>Use HEIHEI</c:v>
                </c:pt>
                <c:pt idx="6">
                  <c:v>Use TikTok</c:v>
                </c:pt>
                <c:pt idx="7">
                  <c:v>Use Instagram</c:v>
                </c:pt>
                <c:pt idx="8">
                  <c:v>Use Snapchat</c:v>
                </c:pt>
                <c:pt idx="9">
                  <c:v>Use Facebook</c:v>
                </c:pt>
                <c:pt idx="11">
                  <c:v>Listen to music on streaming sites</c:v>
                </c:pt>
                <c:pt idx="12">
                  <c:v>Listen to music on iHeartRadio or ROVA</c:v>
                </c:pt>
                <c:pt idx="13">
                  <c:v>Listen to a radio station online</c:v>
                </c:pt>
                <c:pt idx="15">
                  <c:v>Play games on console</c:v>
                </c:pt>
              </c:strCache>
            </c:strRef>
          </c:cat>
          <c:val>
            <c:numRef>
              <c:f>Sheet1!$D$2:$D$20</c:f>
              <c:numCache>
                <c:formatCode>General</c:formatCode>
                <c:ptCount val="16"/>
                <c:pt idx="0" formatCode="0%">
                  <c:v>7.0000000000000007E-2</c:v>
                </c:pt>
                <c:pt idx="2" formatCode="0%">
                  <c:v>0.12</c:v>
                </c:pt>
                <c:pt idx="3" formatCode="0%">
                  <c:v>0.2</c:v>
                </c:pt>
                <c:pt idx="4" formatCode="0%">
                  <c:v>0.14000000000000001</c:v>
                </c:pt>
                <c:pt idx="6" formatCode="0%">
                  <c:v>7.0000000000000007E-2</c:v>
                </c:pt>
                <c:pt idx="7" formatCode="0%">
                  <c:v>0.04</c:v>
                </c:pt>
                <c:pt idx="8" formatCode="0%">
                  <c:v>0.03</c:v>
                </c:pt>
                <c:pt idx="9" formatCode="0%">
                  <c:v>7.0000000000000007E-2</c:v>
                </c:pt>
                <c:pt idx="11" formatCode="0%">
                  <c:v>0.09</c:v>
                </c:pt>
                <c:pt idx="12" formatCode="0%">
                  <c:v>0.16</c:v>
                </c:pt>
                <c:pt idx="13" formatCode="0%">
                  <c:v>0.22</c:v>
                </c:pt>
                <c:pt idx="15" formatCode="0%">
                  <c:v>0.2</c:v>
                </c:pt>
              </c:numCache>
            </c:numRef>
          </c:val>
          <c:extLst>
            <c:ext xmlns:c16="http://schemas.microsoft.com/office/drawing/2014/chart" uri="{C3380CC4-5D6E-409C-BE32-E72D297353CC}">
              <c16:uniqueId val="{00000004-A47A-4D1F-A1EE-07512C87D941}"/>
            </c:ext>
          </c:extLst>
        </c:ser>
        <c:ser>
          <c:idx val="1"/>
          <c:order val="3"/>
          <c:tx>
            <c:strRef>
              <c:f>Sheet1!$E$1</c:f>
              <c:strCache>
                <c:ptCount val="1"/>
                <c:pt idx="0">
                  <c:v>Every 2 or 3 weeks</c:v>
                </c:pt>
              </c:strCache>
            </c:strRef>
          </c:tx>
          <c:spPr>
            <a:solidFill>
              <a:srgbClr val="E28D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Sheet1!$A$2:$A$20</c:f>
              <c:strCache>
                <c:ptCount val="16"/>
                <c:pt idx="0">
                  <c:v>Watch YouTube</c:v>
                </c:pt>
                <c:pt idx="2">
                  <c:v>Watch shows on a streaming service</c:v>
                </c:pt>
                <c:pt idx="3">
                  <c:v>Watch shows on demand</c:v>
                </c:pt>
                <c:pt idx="4">
                  <c:v>Use HEIHEI</c:v>
                </c:pt>
                <c:pt idx="6">
                  <c:v>Use TikTok</c:v>
                </c:pt>
                <c:pt idx="7">
                  <c:v>Use Instagram</c:v>
                </c:pt>
                <c:pt idx="8">
                  <c:v>Use Snapchat</c:v>
                </c:pt>
                <c:pt idx="9">
                  <c:v>Use Facebook</c:v>
                </c:pt>
                <c:pt idx="11">
                  <c:v>Listen to music on streaming sites</c:v>
                </c:pt>
                <c:pt idx="12">
                  <c:v>Listen to music on iHeartRadio or ROVA</c:v>
                </c:pt>
                <c:pt idx="13">
                  <c:v>Listen to a radio station online</c:v>
                </c:pt>
                <c:pt idx="15">
                  <c:v>Play games on console</c:v>
                </c:pt>
              </c:strCache>
            </c:strRef>
          </c:cat>
          <c:val>
            <c:numRef>
              <c:f>Sheet1!$E$2:$E$20</c:f>
              <c:numCache>
                <c:formatCode>General</c:formatCode>
                <c:ptCount val="16"/>
                <c:pt idx="0" formatCode="0%">
                  <c:v>0.04</c:v>
                </c:pt>
                <c:pt idx="2" formatCode="0%">
                  <c:v>0.05</c:v>
                </c:pt>
                <c:pt idx="3" formatCode="0%">
                  <c:v>0.09</c:v>
                </c:pt>
                <c:pt idx="4" formatCode="0%">
                  <c:v>0.11</c:v>
                </c:pt>
                <c:pt idx="6" formatCode="0%">
                  <c:v>0.05</c:v>
                </c:pt>
                <c:pt idx="7" formatCode="0%">
                  <c:v>0.04</c:v>
                </c:pt>
                <c:pt idx="8" formatCode="0%">
                  <c:v>0.05</c:v>
                </c:pt>
                <c:pt idx="9" formatCode="0%">
                  <c:v>0.05</c:v>
                </c:pt>
                <c:pt idx="11" formatCode="0%">
                  <c:v>0.1</c:v>
                </c:pt>
                <c:pt idx="12" formatCode="0%">
                  <c:v>0.1</c:v>
                </c:pt>
                <c:pt idx="13" formatCode="0%">
                  <c:v>0.27</c:v>
                </c:pt>
                <c:pt idx="15" formatCode="0%">
                  <c:v>0.12</c:v>
                </c:pt>
              </c:numCache>
            </c:numRef>
          </c:val>
          <c:extLst>
            <c:ext xmlns:c16="http://schemas.microsoft.com/office/drawing/2014/chart" uri="{C3380CC4-5D6E-409C-BE32-E72D297353CC}">
              <c16:uniqueId val="{00000005-A47A-4D1F-A1EE-07512C87D941}"/>
            </c:ext>
          </c:extLst>
        </c:ser>
        <c:ser>
          <c:idx val="0"/>
          <c:order val="4"/>
          <c:tx>
            <c:strRef>
              <c:f>Sheet1!$F$1</c:f>
              <c:strCache>
                <c:ptCount val="1"/>
                <c:pt idx="0">
                  <c:v>Once a month or less</c:v>
                </c:pt>
              </c:strCache>
            </c:strRef>
          </c:tx>
          <c:spPr>
            <a:solidFill>
              <a:srgbClr val="DB7373"/>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4-03A9-4F0B-9722-9DE8CA31887F}"/>
                </c:ext>
              </c:extLst>
            </c:dLbl>
            <c:dLbl>
              <c:idx val="6"/>
              <c:delete val="1"/>
              <c:extLst>
                <c:ext xmlns:c15="http://schemas.microsoft.com/office/drawing/2012/chart" uri="{CE6537A1-D6FC-4f65-9D91-7224C49458BB}"/>
                <c:ext xmlns:c16="http://schemas.microsoft.com/office/drawing/2014/chart" uri="{C3380CC4-5D6E-409C-BE32-E72D297353CC}">
                  <c16:uniqueId val="{00000000-5CAD-42DA-B7F8-051F74049340}"/>
                </c:ext>
              </c:extLst>
            </c:dLbl>
            <c:dLbl>
              <c:idx val="7"/>
              <c:delete val="1"/>
              <c:extLst>
                <c:ext xmlns:c15="http://schemas.microsoft.com/office/drawing/2012/chart" uri="{CE6537A1-D6FC-4f65-9D91-7224C49458BB}"/>
                <c:ext xmlns:c16="http://schemas.microsoft.com/office/drawing/2014/chart" uri="{C3380CC4-5D6E-409C-BE32-E72D297353CC}">
                  <c16:uniqueId val="{00000001-5CAD-42DA-B7F8-051F74049340}"/>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Sheet1!$A$2:$A$20</c:f>
              <c:strCache>
                <c:ptCount val="16"/>
                <c:pt idx="0">
                  <c:v>Watch YouTube</c:v>
                </c:pt>
                <c:pt idx="2">
                  <c:v>Watch shows on a streaming service</c:v>
                </c:pt>
                <c:pt idx="3">
                  <c:v>Watch shows on demand</c:v>
                </c:pt>
                <c:pt idx="4">
                  <c:v>Use HEIHEI</c:v>
                </c:pt>
                <c:pt idx="6">
                  <c:v>Use TikTok</c:v>
                </c:pt>
                <c:pt idx="7">
                  <c:v>Use Instagram</c:v>
                </c:pt>
                <c:pt idx="8">
                  <c:v>Use Snapchat</c:v>
                </c:pt>
                <c:pt idx="9">
                  <c:v>Use Facebook</c:v>
                </c:pt>
                <c:pt idx="11">
                  <c:v>Listen to music on streaming sites</c:v>
                </c:pt>
                <c:pt idx="12">
                  <c:v>Listen to music on iHeartRadio or ROVA</c:v>
                </c:pt>
                <c:pt idx="13">
                  <c:v>Listen to a radio station online</c:v>
                </c:pt>
                <c:pt idx="15">
                  <c:v>Play games on console</c:v>
                </c:pt>
              </c:strCache>
            </c:strRef>
          </c:cat>
          <c:val>
            <c:numRef>
              <c:f>Sheet1!$F$2:$F$20</c:f>
              <c:numCache>
                <c:formatCode>General</c:formatCode>
                <c:ptCount val="16"/>
                <c:pt idx="0" formatCode="0%">
                  <c:v>0.02</c:v>
                </c:pt>
                <c:pt idx="2" formatCode="0%">
                  <c:v>0.03</c:v>
                </c:pt>
                <c:pt idx="3" formatCode="0%">
                  <c:v>0.06</c:v>
                </c:pt>
                <c:pt idx="4" formatCode="0%">
                  <c:v>0.41</c:v>
                </c:pt>
                <c:pt idx="6" formatCode="0%">
                  <c:v>0.01</c:v>
                </c:pt>
                <c:pt idx="7" formatCode="0%">
                  <c:v>0.01</c:v>
                </c:pt>
                <c:pt idx="8" formatCode="0%">
                  <c:v>0.05</c:v>
                </c:pt>
                <c:pt idx="9" formatCode="0%">
                  <c:v>0.05</c:v>
                </c:pt>
                <c:pt idx="11" formatCode="0%">
                  <c:v>0.04</c:v>
                </c:pt>
                <c:pt idx="12" formatCode="0%">
                  <c:v>0.08</c:v>
                </c:pt>
                <c:pt idx="13" formatCode="0%">
                  <c:v>0.08</c:v>
                </c:pt>
                <c:pt idx="15" formatCode="0%">
                  <c:v>0.09</c:v>
                </c:pt>
              </c:numCache>
            </c:numRef>
          </c:val>
          <c:extLst>
            <c:ext xmlns:c16="http://schemas.microsoft.com/office/drawing/2014/chart" uri="{C3380CC4-5D6E-409C-BE32-E72D297353CC}">
              <c16:uniqueId val="{00000006-A47A-4D1F-A1EE-07512C87D941}"/>
            </c:ext>
          </c:extLst>
        </c:ser>
        <c:ser>
          <c:idx val="5"/>
          <c:order val="5"/>
          <c:tx>
            <c:strRef>
              <c:f>Sheet1!$G$1</c:f>
              <c:strCache>
                <c:ptCount val="1"/>
                <c:pt idx="0">
                  <c:v>Never</c:v>
                </c:pt>
              </c:strCache>
            </c:strRef>
          </c:tx>
          <c:spPr>
            <a:solidFill>
              <a:srgbClr val="D24E4E"/>
            </a:solidFill>
            <a:ln>
              <a:noFill/>
            </a:ln>
            <a:effectLst/>
          </c:spPr>
          <c:invertIfNegative val="0"/>
          <c:dLbls>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3A9-4F0B-9722-9DE8CA31887F}"/>
                </c:ext>
              </c:extLst>
            </c:dLbl>
            <c:spPr>
              <a:noFill/>
              <a:ln>
                <a:noFill/>
              </a:ln>
              <a:effectLst/>
            </c:spPr>
            <c:txPr>
              <a:bodyPr rot="0" spcFirstLastPara="1" vertOverflow="ellipsis" vert="horz" wrap="square" lIns="38100" tIns="19050" rIns="38100" bIns="19050" anchor="ctr" anchorCtr="0">
                <a:spAutoFit/>
              </a:bodyPr>
              <a:lstStyle/>
              <a:p>
                <a:pPr algn="ctr">
                  <a:defRPr lang="en-NZ" sz="1197"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Sheet1!$A$2:$A$20</c:f>
              <c:strCache>
                <c:ptCount val="16"/>
                <c:pt idx="0">
                  <c:v>Watch YouTube</c:v>
                </c:pt>
                <c:pt idx="2">
                  <c:v>Watch shows on a streaming service</c:v>
                </c:pt>
                <c:pt idx="3">
                  <c:v>Watch shows on demand</c:v>
                </c:pt>
                <c:pt idx="4">
                  <c:v>Use HEIHEI</c:v>
                </c:pt>
                <c:pt idx="6">
                  <c:v>Use TikTok</c:v>
                </c:pt>
                <c:pt idx="7">
                  <c:v>Use Instagram</c:v>
                </c:pt>
                <c:pt idx="8">
                  <c:v>Use Snapchat</c:v>
                </c:pt>
                <c:pt idx="9">
                  <c:v>Use Facebook</c:v>
                </c:pt>
                <c:pt idx="11">
                  <c:v>Listen to music on streaming sites</c:v>
                </c:pt>
                <c:pt idx="12">
                  <c:v>Listen to music on iHeartRadio or ROVA</c:v>
                </c:pt>
                <c:pt idx="13">
                  <c:v>Listen to a radio station online</c:v>
                </c:pt>
                <c:pt idx="15">
                  <c:v>Play games on console</c:v>
                </c:pt>
              </c:strCache>
            </c:strRef>
          </c:cat>
          <c:val>
            <c:numRef>
              <c:f>Sheet1!$G$2:$G$20</c:f>
              <c:numCache>
                <c:formatCode>General</c:formatCode>
                <c:ptCount val="16"/>
                <c:pt idx="3" formatCode="0%">
                  <c:v>0.02</c:v>
                </c:pt>
                <c:pt idx="4" formatCode="0%">
                  <c:v>0.17</c:v>
                </c:pt>
                <c:pt idx="8" formatCode="0%">
                  <c:v>0.01</c:v>
                </c:pt>
                <c:pt idx="9" formatCode="0%">
                  <c:v>0.01</c:v>
                </c:pt>
              </c:numCache>
            </c:numRef>
          </c:val>
          <c:extLst>
            <c:ext xmlns:c16="http://schemas.microsoft.com/office/drawing/2014/chart" uri="{C3380CC4-5D6E-409C-BE32-E72D297353CC}">
              <c16:uniqueId val="{00000002-03A9-4F0B-9722-9DE8CA31887F}"/>
            </c:ext>
          </c:extLst>
        </c:ser>
        <c:dLbls>
          <c:showLegendKey val="0"/>
          <c:showVal val="0"/>
          <c:showCatName val="0"/>
          <c:showSerName val="0"/>
          <c:showPercent val="0"/>
          <c:showBubbleSize val="0"/>
        </c:dLbls>
        <c:gapWidth val="30"/>
        <c:overlap val="100"/>
        <c:axId val="773221328"/>
        <c:axId val="773225264"/>
      </c:barChart>
      <c:catAx>
        <c:axId val="773221328"/>
        <c:scaling>
          <c:orientation val="maxMin"/>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73225264"/>
        <c:crosses val="autoZero"/>
        <c:auto val="1"/>
        <c:lblAlgn val="ctr"/>
        <c:lblOffset val="100"/>
        <c:noMultiLvlLbl val="0"/>
      </c:catAx>
      <c:valAx>
        <c:axId val="773225264"/>
        <c:scaling>
          <c:orientation val="minMax"/>
        </c:scaling>
        <c:delete val="1"/>
        <c:axPos val="t"/>
        <c:numFmt formatCode="0%" sourceLinked="1"/>
        <c:majorTickMark val="out"/>
        <c:minorTickMark val="none"/>
        <c:tickLblPos val="nextTo"/>
        <c:crossAx val="77322132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318838609729339E-2"/>
          <c:y val="4.0066496058901578E-2"/>
          <c:w val="0.8506644492951777"/>
          <c:h val="0.84372217795271098"/>
        </c:manualLayout>
      </c:layout>
      <c:bubbleChart>
        <c:varyColors val="0"/>
        <c:ser>
          <c:idx val="0"/>
          <c:order val="0"/>
          <c:tx>
            <c:strRef>
              <c:f>Sheet1!$B$1</c:f>
              <c:strCache>
                <c:ptCount val="1"/>
                <c:pt idx="0">
                  <c:v>Y-Values</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2-57ED-47A6-BE38-F73FC89A20A0}"/>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3-57ED-47A6-BE38-F73FC89A20A0}"/>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4-57ED-47A6-BE38-F73FC89A20A0}"/>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5-57ED-47A6-BE38-F73FC89A20A0}"/>
              </c:ext>
            </c:extLst>
          </c:dPt>
          <c:dPt>
            <c:idx val="4"/>
            <c:invertIfNegative val="0"/>
            <c:bubble3D val="0"/>
            <c:spPr>
              <a:solidFill>
                <a:schemeClr val="accent3"/>
              </a:solidFill>
              <a:ln>
                <a:noFill/>
              </a:ln>
              <a:effectLst/>
            </c:spPr>
            <c:extLst>
              <c:ext xmlns:c16="http://schemas.microsoft.com/office/drawing/2014/chart" uri="{C3380CC4-5D6E-409C-BE32-E72D297353CC}">
                <c16:uniqueId val="{00000006-57ED-47A6-BE38-F73FC89A20A0}"/>
              </c:ext>
            </c:extLst>
          </c:dPt>
          <c:dPt>
            <c:idx val="5"/>
            <c:invertIfNegative val="0"/>
            <c:bubble3D val="0"/>
            <c:spPr>
              <a:solidFill>
                <a:schemeClr val="accent3"/>
              </a:solidFill>
              <a:ln>
                <a:noFill/>
              </a:ln>
              <a:effectLst/>
            </c:spPr>
            <c:extLst>
              <c:ext xmlns:c16="http://schemas.microsoft.com/office/drawing/2014/chart" uri="{C3380CC4-5D6E-409C-BE32-E72D297353CC}">
                <c16:uniqueId val="{00000007-57ED-47A6-BE38-F73FC89A20A0}"/>
              </c:ext>
            </c:extLst>
          </c:dPt>
          <c:dPt>
            <c:idx val="6"/>
            <c:invertIfNegative val="0"/>
            <c:bubble3D val="0"/>
            <c:spPr>
              <a:solidFill>
                <a:schemeClr val="accent3"/>
              </a:solidFill>
              <a:ln>
                <a:noFill/>
              </a:ln>
              <a:effectLst/>
            </c:spPr>
            <c:extLst>
              <c:ext xmlns:c16="http://schemas.microsoft.com/office/drawing/2014/chart" uri="{C3380CC4-5D6E-409C-BE32-E72D297353CC}">
                <c16:uniqueId val="{00000008-57ED-47A6-BE38-F73FC89A20A0}"/>
              </c:ext>
            </c:extLst>
          </c:dPt>
          <c:dPt>
            <c:idx val="7"/>
            <c:invertIfNegative val="0"/>
            <c:bubble3D val="0"/>
            <c:spPr>
              <a:solidFill>
                <a:schemeClr val="accent3"/>
              </a:solidFill>
              <a:ln>
                <a:noFill/>
              </a:ln>
              <a:effectLst/>
            </c:spPr>
            <c:extLst>
              <c:ext xmlns:c16="http://schemas.microsoft.com/office/drawing/2014/chart" uri="{C3380CC4-5D6E-409C-BE32-E72D297353CC}">
                <c16:uniqueId val="{00000009-57ED-47A6-BE38-F73FC89A20A0}"/>
              </c:ext>
            </c:extLst>
          </c:dPt>
          <c:dPt>
            <c:idx val="8"/>
            <c:invertIfNegative val="0"/>
            <c:bubble3D val="0"/>
            <c:spPr>
              <a:solidFill>
                <a:schemeClr val="accent3"/>
              </a:solidFill>
              <a:ln>
                <a:noFill/>
              </a:ln>
              <a:effectLst/>
            </c:spPr>
            <c:extLst>
              <c:ext xmlns:c16="http://schemas.microsoft.com/office/drawing/2014/chart" uri="{C3380CC4-5D6E-409C-BE32-E72D297353CC}">
                <c16:uniqueId val="{00000002-0D89-4BB6-88BF-5553F69B416A}"/>
              </c:ext>
            </c:extLst>
          </c:dPt>
          <c:dPt>
            <c:idx val="9"/>
            <c:invertIfNegative val="0"/>
            <c:bubble3D val="0"/>
            <c:spPr>
              <a:solidFill>
                <a:schemeClr val="accent2"/>
              </a:solidFill>
              <a:ln>
                <a:noFill/>
              </a:ln>
              <a:effectLst/>
            </c:spPr>
            <c:extLst>
              <c:ext xmlns:c16="http://schemas.microsoft.com/office/drawing/2014/chart" uri="{C3380CC4-5D6E-409C-BE32-E72D297353CC}">
                <c16:uniqueId val="{00000003-0D89-4BB6-88BF-5553F69B416A}"/>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0A-57ED-47A6-BE38-F73FC89A20A0}"/>
              </c:ext>
            </c:extLst>
          </c:dPt>
          <c:dPt>
            <c:idx val="11"/>
            <c:invertIfNegative val="0"/>
            <c:bubble3D val="0"/>
            <c:spPr>
              <a:solidFill>
                <a:schemeClr val="accent2"/>
              </a:solidFill>
              <a:ln>
                <a:noFill/>
              </a:ln>
              <a:effectLst/>
            </c:spPr>
            <c:extLst>
              <c:ext xmlns:c16="http://schemas.microsoft.com/office/drawing/2014/chart" uri="{C3380CC4-5D6E-409C-BE32-E72D297353CC}">
                <c16:uniqueId val="{0000000B-57ED-47A6-BE38-F73FC89A20A0}"/>
              </c:ext>
            </c:extLst>
          </c:dPt>
          <c:dPt>
            <c:idx val="12"/>
            <c:invertIfNegative val="0"/>
            <c:bubble3D val="0"/>
            <c:spPr>
              <a:solidFill>
                <a:schemeClr val="accent4"/>
              </a:solidFill>
              <a:ln>
                <a:noFill/>
              </a:ln>
              <a:effectLst/>
            </c:spPr>
            <c:extLst>
              <c:ext xmlns:c16="http://schemas.microsoft.com/office/drawing/2014/chart" uri="{C3380CC4-5D6E-409C-BE32-E72D297353CC}">
                <c16:uniqueId val="{0000000C-57ED-47A6-BE38-F73FC89A20A0}"/>
              </c:ext>
            </c:extLst>
          </c:dPt>
          <c:dPt>
            <c:idx val="13"/>
            <c:invertIfNegative val="0"/>
            <c:bubble3D val="0"/>
            <c:spPr>
              <a:solidFill>
                <a:schemeClr val="accent3"/>
              </a:solidFill>
              <a:ln>
                <a:noFill/>
              </a:ln>
              <a:effectLst/>
            </c:spPr>
            <c:extLst>
              <c:ext xmlns:c16="http://schemas.microsoft.com/office/drawing/2014/chart" uri="{C3380CC4-5D6E-409C-BE32-E72D297353CC}">
                <c16:uniqueId val="{0000000D-57ED-47A6-BE38-F73FC89A20A0}"/>
              </c:ext>
            </c:extLst>
          </c:dPt>
          <c:dLbls>
            <c:dLbl>
              <c:idx val="0"/>
              <c:layout>
                <c:manualLayout>
                  <c:x val="-6.7315491589375236E-3"/>
                  <c:y val="-7.3167500644987869E-3"/>
                </c:manualLayout>
              </c:layout>
              <c:tx>
                <c:rich>
                  <a:bodyPr rot="0" spcFirstLastPara="1" vertOverflow="ellipsis" vert="horz" wrap="square" lIns="38100" tIns="19050" rIns="38100" bIns="19050" anchor="ctr" anchorCtr="0">
                    <a:spAutoFit/>
                  </a:bodyPr>
                  <a:lstStyle/>
                  <a:p>
                    <a:pPr algn="r">
                      <a:defRPr sz="1000" b="0" i="0" u="none" strike="noStrike" kern="1200" baseline="0">
                        <a:solidFill>
                          <a:schemeClr val="tx1">
                            <a:lumMod val="75000"/>
                            <a:lumOff val="25000"/>
                          </a:schemeClr>
                        </a:solidFill>
                        <a:latin typeface="+mn-lt"/>
                        <a:ea typeface="+mn-ea"/>
                        <a:cs typeface="+mn-cs"/>
                      </a:defRPr>
                    </a:pPr>
                    <a:fld id="{BA1B5D36-C328-42D7-AC3B-047AE759F05F}" type="CELLRANGE">
                      <a:rPr lang="en-US" dirty="0"/>
                      <a:pPr algn="r">
                        <a:defRPr sz="1000"/>
                      </a:pPr>
                      <a:t>[CELLRANGE]</a:t>
                    </a:fld>
                    <a:endParaRPr lang="en-NZ"/>
                  </a:p>
                </c:rich>
              </c:tx>
              <c:spPr>
                <a:noFill/>
                <a:ln>
                  <a:noFill/>
                </a:ln>
                <a:effectLst/>
              </c:spPr>
              <c:txPr>
                <a:bodyPr rot="0" spcFirstLastPara="1" vertOverflow="ellipsis" vert="horz" wrap="square" lIns="38100" tIns="19050" rIns="38100" bIns="19050" anchor="ctr" anchorCtr="0">
                  <a:spAutoFit/>
                </a:bodyPr>
                <a:lstStyle/>
                <a:p>
                  <a:pPr algn="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57ED-47A6-BE38-F73FC89A20A0}"/>
                </c:ext>
              </c:extLst>
            </c:dLbl>
            <c:dLbl>
              <c:idx val="1"/>
              <c:layout>
                <c:manualLayout>
                  <c:x val="0"/>
                  <c:y val="7.2963304054174394E-3"/>
                </c:manualLayout>
              </c:layout>
              <c:tx>
                <c:rich>
                  <a:bodyPr/>
                  <a:lstStyle/>
                  <a:p>
                    <a:fld id="{DA00A48A-2B76-4540-9C6F-1BD227CCD980}" type="CELLRANGE">
                      <a:rPr lang="en-NZ" dirty="0"/>
                      <a:pPr/>
                      <a:t>[CELLRANGE]</a:t>
                    </a:fld>
                    <a:endParaRPr lang="en-NZ"/>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57ED-47A6-BE38-F73FC89A20A0}"/>
                </c:ext>
              </c:extLst>
            </c:dLbl>
            <c:dLbl>
              <c:idx val="2"/>
              <c:layout>
                <c:manualLayout>
                  <c:x val="-6.5230063602164509E-3"/>
                  <c:y val="2.0469674756179137E-5"/>
                </c:manualLayout>
              </c:layout>
              <c:tx>
                <c:rich>
                  <a:bodyPr rot="0" spcFirstLastPara="1" vertOverflow="ellipsis" vert="horz" wrap="square" lIns="38100" tIns="19050" rIns="38100" bIns="19050" anchor="ctr" anchorCtr="0">
                    <a:spAutoFit/>
                  </a:bodyPr>
                  <a:lstStyle/>
                  <a:p>
                    <a:pPr algn="l">
                      <a:defRPr sz="1000" b="0" i="0" u="none" strike="noStrike" kern="1200" baseline="0">
                        <a:solidFill>
                          <a:schemeClr val="tx1">
                            <a:lumMod val="75000"/>
                            <a:lumOff val="25000"/>
                          </a:schemeClr>
                        </a:solidFill>
                        <a:latin typeface="+mn-lt"/>
                        <a:ea typeface="+mn-ea"/>
                        <a:cs typeface="+mn-cs"/>
                      </a:defRPr>
                    </a:pPr>
                    <a:fld id="{A3BA9C35-1128-42F1-AD71-5E2C26F91645}" type="CELLRANGE">
                      <a:rPr lang="en-NZ" dirty="0"/>
                      <a:pPr algn="l">
                        <a:defRPr sz="1000"/>
                      </a:pPr>
                      <a:t>[CELLRANGE]</a:t>
                    </a:fld>
                    <a:endParaRPr lang="en-NZ"/>
                  </a:p>
                </c:rich>
              </c:tx>
              <c:spPr>
                <a:noFill/>
                <a:ln>
                  <a:noFill/>
                </a:ln>
                <a:effectLst/>
              </c:spPr>
              <c:txPr>
                <a:bodyPr rot="0" spcFirstLastPara="1" vertOverflow="ellipsis" vert="horz" wrap="square" lIns="38100" tIns="19050" rIns="38100" bIns="19050" anchor="ctr" anchorCtr="0">
                  <a:spAutoFit/>
                </a:bodyPr>
                <a:lstStyle/>
                <a:p>
                  <a:pPr algn="l">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57ED-47A6-BE38-F73FC89A20A0}"/>
                </c:ext>
              </c:extLst>
            </c:dLbl>
            <c:dLbl>
              <c:idx val="3"/>
              <c:layout>
                <c:manualLayout>
                  <c:x val="-8.1399360589252026E-2"/>
                  <c:y val="-4.1509024423025551E-2"/>
                </c:manualLayout>
              </c:layout>
              <c:tx>
                <c:rich>
                  <a:bodyPr/>
                  <a:lstStyle/>
                  <a:p>
                    <a:fld id="{52653992-CF62-4CDF-A972-25F0BA795751}" type="CELLRANGE">
                      <a:rPr lang="en-US" dirty="0"/>
                      <a:pPr/>
                      <a:t>[CELLRANGE]</a:t>
                    </a:fld>
                    <a:endParaRPr lang="en-NZ"/>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57ED-47A6-BE38-F73FC89A20A0}"/>
                </c:ext>
              </c:extLst>
            </c:dLbl>
            <c:dLbl>
              <c:idx val="4"/>
              <c:layout>
                <c:manualLayout>
                  <c:x val="2.7303742699307494E-3"/>
                  <c:y val="3.5992253966096038E-2"/>
                </c:manualLayout>
              </c:layout>
              <c:tx>
                <c:rich>
                  <a:bodyPr/>
                  <a:lstStyle/>
                  <a:p>
                    <a:fld id="{84E2FB41-3C2B-4531-9903-322FA3690A7A}" type="CELLRANGE">
                      <a:rPr lang="en-US" dirty="0"/>
                      <a:pPr/>
                      <a:t>[CELLRANGE]</a:t>
                    </a:fld>
                    <a:endParaRPr lang="en-NZ"/>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57ED-47A6-BE38-F73FC89A20A0}"/>
                </c:ext>
              </c:extLst>
            </c:dLbl>
            <c:dLbl>
              <c:idx val="5"/>
              <c:layout>
                <c:manualLayout>
                  <c:x val="-5.7388809182209472E-3"/>
                  <c:y val="2.2072488911615805E-2"/>
                </c:manualLayout>
              </c:layout>
              <c:tx>
                <c:rich>
                  <a:bodyPr/>
                  <a:lstStyle/>
                  <a:p>
                    <a:r>
                      <a:rPr lang="en-US" dirty="0"/>
                      <a:t>Use Snapchat</a:t>
                    </a:r>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7ED-47A6-BE38-F73FC89A20A0}"/>
                </c:ext>
              </c:extLst>
            </c:dLbl>
            <c:dLbl>
              <c:idx val="6"/>
              <c:layout>
                <c:manualLayout>
                  <c:x val="-9.3353969204352134E-3"/>
                  <c:y val="-2.2480979004087528E-17"/>
                </c:manualLayout>
              </c:layout>
              <c:tx>
                <c:rich>
                  <a:bodyPr rot="0" spcFirstLastPara="1" vertOverflow="ellipsis" vert="horz" wrap="square" lIns="38100" tIns="19050" rIns="38100" bIns="19050" anchor="ctr" anchorCtr="0">
                    <a:spAutoFit/>
                  </a:bodyPr>
                  <a:lstStyle/>
                  <a:p>
                    <a:pPr algn="r">
                      <a:defRPr sz="1000" b="0" i="0" u="none" strike="noStrike" kern="1200" baseline="0">
                        <a:solidFill>
                          <a:schemeClr val="tx1">
                            <a:lumMod val="75000"/>
                            <a:lumOff val="25000"/>
                          </a:schemeClr>
                        </a:solidFill>
                        <a:latin typeface="+mn-lt"/>
                        <a:ea typeface="+mn-ea"/>
                        <a:cs typeface="+mn-cs"/>
                      </a:defRPr>
                    </a:pPr>
                    <a:fld id="{AB64447A-652D-426A-B328-4F70D90207F5}" type="CELLRANGE">
                      <a:rPr lang="en-US" dirty="0"/>
                      <a:pPr algn="r">
                        <a:defRPr sz="1000"/>
                      </a:pPr>
                      <a:t>[CELLRANGE]</a:t>
                    </a:fld>
                    <a:endParaRPr lang="en-NZ"/>
                  </a:p>
                </c:rich>
              </c:tx>
              <c:spPr>
                <a:noFill/>
                <a:ln>
                  <a:noFill/>
                </a:ln>
                <a:effectLst/>
              </c:spPr>
              <c:txPr>
                <a:bodyPr rot="0" spcFirstLastPara="1" vertOverflow="ellipsis" vert="horz" wrap="square" lIns="38100" tIns="19050" rIns="38100" bIns="19050" anchor="ctr" anchorCtr="0">
                  <a:spAutoFit/>
                </a:bodyPr>
                <a:lstStyle/>
                <a:p>
                  <a:pPr algn="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57ED-47A6-BE38-F73FC89A20A0}"/>
                </c:ext>
              </c:extLst>
            </c:dLbl>
            <c:dLbl>
              <c:idx val="7"/>
              <c:layout>
                <c:manualLayout>
                  <c:x val="-7.4605451936872305E-2"/>
                  <c:y val="-3.6787481519359691E-2"/>
                </c:manualLayout>
              </c:layout>
              <c:tx>
                <c:rich>
                  <a:bodyPr/>
                  <a:lstStyle/>
                  <a:p>
                    <a:fld id="{3C97C6F1-DCAF-4342-B828-F1C9C6A608AD}" type="CELLRANGE">
                      <a:rPr lang="en-US" dirty="0"/>
                      <a:pPr/>
                      <a:t>[CELLRANGE]</a:t>
                    </a:fld>
                    <a:endParaRPr lang="en-NZ"/>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57ED-47A6-BE38-F73FC89A20A0}"/>
                </c:ext>
              </c:extLst>
            </c:dLbl>
            <c:dLbl>
              <c:idx val="8"/>
              <c:layout>
                <c:manualLayout>
                  <c:x val="1.1648459652729922E-2"/>
                  <c:y val="3.8893347587436317E-2"/>
                </c:manualLayout>
              </c:layout>
              <c:tx>
                <c:rich>
                  <a:bodyPr rot="0" spcFirstLastPara="1" vertOverflow="ellipsis" vert="horz" wrap="square" lIns="38100" tIns="19050" rIns="38100" bIns="19050" anchor="ctr" anchorCtr="0">
                    <a:spAutoFit/>
                  </a:bodyPr>
                  <a:lstStyle/>
                  <a:p>
                    <a:pPr algn="l">
                      <a:defRPr sz="1000" b="0" i="0" u="none" strike="noStrike" kern="1200" baseline="0">
                        <a:solidFill>
                          <a:schemeClr val="tx1">
                            <a:lumMod val="75000"/>
                            <a:lumOff val="25000"/>
                          </a:schemeClr>
                        </a:solidFill>
                        <a:latin typeface="+mn-lt"/>
                        <a:ea typeface="+mn-ea"/>
                        <a:cs typeface="+mn-cs"/>
                      </a:defRPr>
                    </a:pPr>
                    <a:fld id="{BBF3F7C9-3637-4566-BD62-CD2A90D8BFAA}" type="CELLRANGE">
                      <a:rPr lang="en-US" dirty="0"/>
                      <a:pPr algn="l">
                        <a:defRPr sz="1000"/>
                      </a:pPr>
                      <a:t>[CELLRANGE]</a:t>
                    </a:fld>
                    <a:endParaRPr lang="en-NZ"/>
                  </a:p>
                </c:rich>
              </c:tx>
              <c:spPr>
                <a:noFill/>
                <a:ln>
                  <a:noFill/>
                </a:ln>
                <a:effectLst/>
              </c:spPr>
              <c:txPr>
                <a:bodyPr rot="0" spcFirstLastPara="1" vertOverflow="ellipsis" vert="horz" wrap="square" lIns="38100" tIns="19050" rIns="38100" bIns="19050" anchor="ctr" anchorCtr="0">
                  <a:spAutoFit/>
                </a:bodyPr>
                <a:lstStyle/>
                <a:p>
                  <a:pPr algn="l">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layout>
                    <c:manualLayout>
                      <c:w val="0.23833312622148917"/>
                      <c:h val="6.3234880634760751E-2"/>
                    </c:manualLayout>
                  </c15:layout>
                  <c15:dlblFieldTable/>
                  <c15:showDataLabelsRange val="1"/>
                </c:ext>
                <c:ext xmlns:c16="http://schemas.microsoft.com/office/drawing/2014/chart" uri="{C3380CC4-5D6E-409C-BE32-E72D297353CC}">
                  <c16:uniqueId val="{00000002-0D89-4BB6-88BF-5553F69B416A}"/>
                </c:ext>
              </c:extLst>
            </c:dLbl>
            <c:dLbl>
              <c:idx val="9"/>
              <c:layout>
                <c:manualLayout>
                  <c:x val="-1.4347202295551841E-3"/>
                  <c:y val="2.4524987679573119E-3"/>
                </c:manualLayout>
              </c:layout>
              <c:tx>
                <c:rich>
                  <a:bodyPr rot="0" spcFirstLastPara="1" vertOverflow="ellipsis" vert="horz" wrap="square" lIns="38100" tIns="19050" rIns="38100" bIns="19050" anchor="ctr" anchorCtr="0">
                    <a:noAutofit/>
                  </a:bodyPr>
                  <a:lstStyle/>
                  <a:p>
                    <a:pPr algn="l">
                      <a:defRPr lang="en-NZ" sz="1000" b="0" i="0" u="none" strike="noStrike" kern="1200" baseline="0" dirty="0" smtClean="0">
                        <a:solidFill>
                          <a:prstClr val="black">
                            <a:lumMod val="75000"/>
                            <a:lumOff val="25000"/>
                          </a:prstClr>
                        </a:solidFill>
                        <a:latin typeface="+mn-lt"/>
                        <a:ea typeface="+mn-ea"/>
                        <a:cs typeface="+mn-cs"/>
                      </a:defRPr>
                    </a:pPr>
                    <a:r>
                      <a:rPr lang="en-NZ" sz="1000" b="0" i="0" u="none" strike="noStrike" kern="1200" baseline="0" dirty="0">
                        <a:solidFill>
                          <a:prstClr val="black">
                            <a:lumMod val="75000"/>
                            <a:lumOff val="25000"/>
                          </a:prstClr>
                        </a:solidFill>
                        <a:latin typeface="+mn-lt"/>
                        <a:ea typeface="+mn-ea"/>
                        <a:cs typeface="+mn-cs"/>
                      </a:rPr>
                      <a:t>Listen to music on streaming sites</a:t>
                    </a:r>
                  </a:p>
                </c:rich>
              </c:tx>
              <c:spPr>
                <a:noFill/>
                <a:ln>
                  <a:noFill/>
                </a:ln>
                <a:effectLst/>
              </c:spPr>
              <c:txPr>
                <a:bodyPr rot="0" spcFirstLastPara="1" vertOverflow="ellipsis" vert="horz" wrap="square" lIns="38100" tIns="19050" rIns="38100" bIns="19050" anchor="ctr" anchorCtr="0">
                  <a:noAutofit/>
                </a:bodyPr>
                <a:lstStyle/>
                <a:p>
                  <a:pPr algn="l">
                    <a:defRPr lang="en-NZ" sz="1000" b="0" i="0" u="none" strike="noStrike" kern="1200" baseline="0" dirty="0" smtClean="0">
                      <a:solidFill>
                        <a:prstClr val="black">
                          <a:lumMod val="75000"/>
                          <a:lumOff val="25000"/>
                        </a:prst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4778341373038556"/>
                      <c:h val="6.4991217350868768E-2"/>
                    </c:manualLayout>
                  </c15:layout>
                </c:ext>
                <c:ext xmlns:c16="http://schemas.microsoft.com/office/drawing/2014/chart" uri="{C3380CC4-5D6E-409C-BE32-E72D297353CC}">
                  <c16:uniqueId val="{00000003-0D89-4BB6-88BF-5553F69B416A}"/>
                </c:ext>
              </c:extLst>
            </c:dLbl>
            <c:dLbl>
              <c:idx val="10"/>
              <c:layout>
                <c:manualLayout>
                  <c:x val="-3.9975598459087878E-3"/>
                  <c:y val="7.6129520515248753E-2"/>
                </c:manualLayout>
              </c:layout>
              <c:tx>
                <c:rich>
                  <a:bodyPr rot="0" spcFirstLastPara="1" vertOverflow="ellipsis" vert="horz" wrap="square" lIns="38100" tIns="19050" rIns="38100" bIns="19050" anchor="ctr" anchorCtr="0">
                    <a:spAutoFit/>
                  </a:bodyPr>
                  <a:lstStyle/>
                  <a:p>
                    <a:pPr algn="l">
                      <a:defRPr sz="1000" b="0" i="0" u="none" strike="noStrike" kern="1200" baseline="0">
                        <a:solidFill>
                          <a:schemeClr val="tx1">
                            <a:lumMod val="75000"/>
                            <a:lumOff val="25000"/>
                          </a:schemeClr>
                        </a:solidFill>
                        <a:latin typeface="+mn-lt"/>
                        <a:ea typeface="+mn-ea"/>
                        <a:cs typeface="+mn-cs"/>
                      </a:defRPr>
                    </a:pPr>
                    <a:fld id="{C6813998-0DD9-48B7-B2C4-D22ED34DD786}" type="CELLRANGE">
                      <a:rPr lang="en-NZ" dirty="0"/>
                      <a:pPr algn="l">
                        <a:defRPr sz="1000"/>
                      </a:pPr>
                      <a:t>[CELLRANGE]</a:t>
                    </a:fld>
                    <a:endParaRPr lang="en-NZ"/>
                  </a:p>
                </c:rich>
              </c:tx>
              <c:spPr>
                <a:noFill/>
                <a:ln>
                  <a:noFill/>
                </a:ln>
                <a:effectLst/>
              </c:spPr>
              <c:txPr>
                <a:bodyPr rot="0" spcFirstLastPara="1" vertOverflow="ellipsis" vert="horz" wrap="square" lIns="38100" tIns="19050" rIns="38100" bIns="19050" anchor="ctr" anchorCtr="0">
                  <a:spAutoFit/>
                </a:bodyPr>
                <a:lstStyle/>
                <a:p>
                  <a:pPr algn="l">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layout>
                    <c:manualLayout>
                      <c:w val="0.15865136298421809"/>
                      <c:h val="6.3764967966890101E-2"/>
                    </c:manualLayout>
                  </c15:layout>
                  <c15:dlblFieldTable/>
                  <c15:showDataLabelsRange val="1"/>
                </c:ext>
                <c:ext xmlns:c16="http://schemas.microsoft.com/office/drawing/2014/chart" uri="{C3380CC4-5D6E-409C-BE32-E72D297353CC}">
                  <c16:uniqueId val="{0000000A-57ED-47A6-BE38-F73FC89A20A0}"/>
                </c:ext>
              </c:extLst>
            </c:dLbl>
            <c:dLbl>
              <c:idx val="11"/>
              <c:layout>
                <c:manualLayout>
                  <c:x val="2.9358668760378864E-3"/>
                  <c:y val="3.6176287928761544E-3"/>
                </c:manualLayout>
              </c:layout>
              <c:tx>
                <c:rich>
                  <a:bodyPr rot="0" spcFirstLastPara="1" vertOverflow="ellipsis" vert="horz" wrap="square" lIns="38100" tIns="19050" rIns="38100" bIns="19050" anchor="ctr" anchorCtr="0">
                    <a:noAutofit/>
                  </a:bodyPr>
                  <a:lstStyle/>
                  <a:p>
                    <a:pPr algn="l">
                      <a:defRPr sz="1000" b="0" i="0" u="none" strike="noStrike" kern="1200" baseline="0">
                        <a:solidFill>
                          <a:schemeClr val="tx1">
                            <a:lumMod val="75000"/>
                            <a:lumOff val="25000"/>
                          </a:schemeClr>
                        </a:solidFill>
                        <a:latin typeface="+mn-lt"/>
                        <a:ea typeface="+mn-ea"/>
                        <a:cs typeface="+mn-cs"/>
                      </a:defRPr>
                    </a:pPr>
                    <a:fld id="{BEA7CC7A-BFDB-46DE-8AD0-8AE10F5D8A73}" type="CELLRANGE">
                      <a:rPr lang="en-NZ" dirty="0"/>
                      <a:pPr algn="l">
                        <a:defRPr sz="1000"/>
                      </a:pPr>
                      <a:t>[CELLRANGE]</a:t>
                    </a:fld>
                    <a:endParaRPr lang="en-NZ"/>
                  </a:p>
                </c:rich>
              </c:tx>
              <c:spPr>
                <a:noFill/>
                <a:ln>
                  <a:noFill/>
                </a:ln>
                <a:effectLst/>
              </c:spPr>
              <c:txPr>
                <a:bodyPr rot="0" spcFirstLastPara="1" vertOverflow="ellipsis" vert="horz" wrap="square" lIns="38100" tIns="19050" rIns="38100" bIns="19050" anchor="ctr" anchorCtr="0">
                  <a:noAutofit/>
                </a:bodyPr>
                <a:lstStyle/>
                <a:p>
                  <a:pPr algn="l">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layout>
                    <c:manualLayout>
                      <c:w val="0.23274777166484031"/>
                      <c:h val="4.9511701701995516E-2"/>
                    </c:manualLayout>
                  </c15:layout>
                  <c15:dlblFieldTable/>
                  <c15:showDataLabelsRange val="1"/>
                </c:ext>
                <c:ext xmlns:c16="http://schemas.microsoft.com/office/drawing/2014/chart" uri="{C3380CC4-5D6E-409C-BE32-E72D297353CC}">
                  <c16:uniqueId val="{0000000B-57ED-47A6-BE38-F73FC89A20A0}"/>
                </c:ext>
              </c:extLst>
            </c:dLbl>
            <c:dLbl>
              <c:idx val="12"/>
              <c:layout>
                <c:manualLayout>
                  <c:x val="-1.2211163704967295E-2"/>
                  <c:y val="3.3539755198138725E-2"/>
                </c:manualLayout>
              </c:layout>
              <c:tx>
                <c:rich>
                  <a:bodyPr/>
                  <a:lstStyle/>
                  <a:p>
                    <a:fld id="{B1CBF8CB-2FE8-45DD-A589-3153505EC728}" type="CELLRANGE">
                      <a:rPr lang="en-NZ" dirty="0"/>
                      <a:pPr/>
                      <a:t>[CELLRANGE]</a:t>
                    </a:fld>
                    <a:endParaRPr lang="en-NZ"/>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57ED-47A6-BE38-F73FC89A20A0}"/>
                </c:ext>
              </c:extLst>
            </c:dLbl>
            <c:dLbl>
              <c:idx val="13"/>
              <c:layout>
                <c:manualLayout>
                  <c:x val="4.4556535884951254E-3"/>
                  <c:y val="5.8082315900379884E-2"/>
                </c:manualLayout>
              </c:layout>
              <c:tx>
                <c:rich>
                  <a:bodyPr rot="0" spcFirstLastPara="1" vertOverflow="ellipsis" vert="horz" wrap="square" lIns="38100" tIns="19050" rIns="38100" bIns="19050" anchor="ctr" anchorCtr="0">
                    <a:noAutofit/>
                  </a:bodyPr>
                  <a:lstStyle/>
                  <a:p>
                    <a:pPr algn="l">
                      <a:defRPr sz="1000" b="0" i="0" u="none" strike="noStrike" kern="1200" baseline="0">
                        <a:solidFill>
                          <a:schemeClr val="tx1">
                            <a:lumMod val="75000"/>
                            <a:lumOff val="25000"/>
                          </a:schemeClr>
                        </a:solidFill>
                        <a:latin typeface="+mn-lt"/>
                        <a:ea typeface="+mn-ea"/>
                        <a:cs typeface="+mn-cs"/>
                      </a:defRPr>
                    </a:pPr>
                    <a:fld id="{DC43E5F1-A00C-47D0-885E-3ACE39EB943D}" type="CELLRANGE">
                      <a:rPr lang="en-NZ" dirty="0"/>
                      <a:pPr algn="l">
                        <a:defRPr sz="1000"/>
                      </a:pPr>
                      <a:t>[CELLRANGE]</a:t>
                    </a:fld>
                    <a:endParaRPr lang="en-NZ"/>
                  </a:p>
                </c:rich>
              </c:tx>
              <c:spPr>
                <a:noFill/>
                <a:ln>
                  <a:noFill/>
                </a:ln>
                <a:effectLst/>
              </c:spPr>
              <c:txPr>
                <a:bodyPr rot="0" spcFirstLastPara="1" vertOverflow="ellipsis" vert="horz" wrap="square" lIns="38100" tIns="19050" rIns="38100" bIns="19050" anchor="ctr" anchorCtr="0">
                  <a:noAutofit/>
                </a:bodyPr>
                <a:lstStyle/>
                <a:p>
                  <a:pPr algn="l">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layout>
                    <c:manualLayout>
                      <c:w val="0.21872501948734169"/>
                      <c:h val="8.5307369546376563E-2"/>
                    </c:manualLayout>
                  </c15:layout>
                  <c15:dlblFieldTable/>
                  <c15:showDataLabelsRange val="1"/>
                </c:ext>
                <c:ext xmlns:c16="http://schemas.microsoft.com/office/drawing/2014/chart" uri="{C3380CC4-5D6E-409C-BE32-E72D297353CC}">
                  <c16:uniqueId val="{0000000D-57ED-47A6-BE38-F73FC89A20A0}"/>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12700" cap="flat" cmpd="sng" algn="ctr">
                      <a:solidFill>
                        <a:schemeClr val="accent3">
                          <a:lumMod val="60000"/>
                          <a:lumOff val="40000"/>
                        </a:schemeClr>
                      </a:solidFill>
                      <a:round/>
                    </a:ln>
                    <a:effectLst/>
                  </c:spPr>
                </c15:leaderLines>
              </c:ext>
            </c:extLst>
          </c:dLbls>
          <c:xVal>
            <c:numRef>
              <c:f>Sheet1!$A$2:$A$15</c:f>
              <c:numCache>
                <c:formatCode>0%</c:formatCode>
                <c:ptCount val="14"/>
                <c:pt idx="0">
                  <c:v>0.7</c:v>
                </c:pt>
                <c:pt idx="1">
                  <c:v>0.48</c:v>
                </c:pt>
                <c:pt idx="2">
                  <c:v>0.18</c:v>
                </c:pt>
                <c:pt idx="3">
                  <c:v>0.09</c:v>
                </c:pt>
                <c:pt idx="4">
                  <c:v>0.02</c:v>
                </c:pt>
                <c:pt idx="5">
                  <c:v>0.14000000000000001</c:v>
                </c:pt>
                <c:pt idx="6">
                  <c:v>0.25</c:v>
                </c:pt>
                <c:pt idx="7">
                  <c:v>0.19</c:v>
                </c:pt>
                <c:pt idx="8">
                  <c:v>0.04</c:v>
                </c:pt>
                <c:pt idx="9">
                  <c:v>0.27</c:v>
                </c:pt>
                <c:pt idx="10">
                  <c:v>0.04</c:v>
                </c:pt>
                <c:pt idx="11">
                  <c:v>0.03</c:v>
                </c:pt>
                <c:pt idx="12">
                  <c:v>0.27</c:v>
                </c:pt>
                <c:pt idx="13">
                  <c:v>0.03</c:v>
                </c:pt>
              </c:numCache>
            </c:numRef>
          </c:xVal>
          <c:yVal>
            <c:numRef>
              <c:f>Sheet1!$B$2:$B$15</c:f>
              <c:numCache>
                <c:formatCode>0%</c:formatCode>
                <c:ptCount val="14"/>
                <c:pt idx="0">
                  <c:v>0.87</c:v>
                </c:pt>
                <c:pt idx="1">
                  <c:v>0.79</c:v>
                </c:pt>
                <c:pt idx="2">
                  <c:v>0.64</c:v>
                </c:pt>
                <c:pt idx="3">
                  <c:v>0.82</c:v>
                </c:pt>
                <c:pt idx="4">
                  <c:v>0.54</c:v>
                </c:pt>
                <c:pt idx="5">
                  <c:v>0.87</c:v>
                </c:pt>
                <c:pt idx="6">
                  <c:v>0.86999999999999988</c:v>
                </c:pt>
                <c:pt idx="7">
                  <c:v>0.9</c:v>
                </c:pt>
                <c:pt idx="8">
                  <c:v>0.16</c:v>
                </c:pt>
                <c:pt idx="9">
                  <c:v>0.77</c:v>
                </c:pt>
                <c:pt idx="10">
                  <c:v>0.66</c:v>
                </c:pt>
                <c:pt idx="11">
                  <c:v>0.43</c:v>
                </c:pt>
                <c:pt idx="12">
                  <c:v>0.59</c:v>
                </c:pt>
                <c:pt idx="13">
                  <c:v>0.44</c:v>
                </c:pt>
              </c:numCache>
            </c:numRef>
          </c:yVal>
          <c:bubbleSize>
            <c:numRef>
              <c:f>Sheet1!$C$2:$C$15</c:f>
              <c:numCache>
                <c:formatCode>General</c:formatCode>
                <c:ptCount val="1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numCache>
            </c:numRef>
          </c:bubbleSize>
          <c:bubble3D val="0"/>
          <c:extLst>
            <c:ext xmlns:c15="http://schemas.microsoft.com/office/drawing/2012/chart" uri="{02D57815-91ED-43cb-92C2-25804820EDAC}">
              <c15:datalabelsRange>
                <c15:f>Sheet1!$E$2:$E$15</c15:f>
                <c15:dlblRangeCache>
                  <c:ptCount val="14"/>
                  <c:pt idx="0">
                    <c:v>Watch YouTube</c:v>
                  </c:pt>
                  <c:pt idx="1">
                    <c:v>Watch TV shows and movies on a streaming service</c:v>
                  </c:pt>
                  <c:pt idx="2">
                    <c:v>Watch TV shows and movies on demand</c:v>
                  </c:pt>
                  <c:pt idx="3">
                    <c:v>Use Facebook</c:v>
                  </c:pt>
                  <c:pt idx="4">
                    <c:v>Use Twitter</c:v>
                  </c:pt>
                  <c:pt idx="5">
                    <c:v>Use Snapchat</c:v>
                  </c:pt>
                  <c:pt idx="6">
                    <c:v>Use TikTok</c:v>
                  </c:pt>
                  <c:pt idx="7">
                    <c:v>Use Instagram</c:v>
                  </c:pt>
                  <c:pt idx="8">
                    <c:v>Watch something on HEIHEI</c:v>
                  </c:pt>
                  <c:pt idx="9">
                    <c:v>Listen to music on sites like Spotify and SoundCloud or Apple Music</c:v>
                  </c:pt>
                  <c:pt idx="10">
                    <c:v>Listen to music on iHeartRadio or ROVA</c:v>
                  </c:pt>
                  <c:pt idx="11">
                    <c:v>Listen to a radio station online</c:v>
                  </c:pt>
                  <c:pt idx="12">
                    <c:v>Play games on, PS4, Xbox, Twitch, Nintendo Switch</c:v>
                  </c:pt>
                  <c:pt idx="13">
                    <c:v>Visit a TV show website like whatnow.tv</c:v>
                  </c:pt>
                </c15:dlblRangeCache>
              </c15:datalabelsRange>
            </c:ext>
            <c:ext xmlns:c16="http://schemas.microsoft.com/office/drawing/2014/chart" uri="{C3380CC4-5D6E-409C-BE32-E72D297353CC}">
              <c16:uniqueId val="{00000000-57ED-47A6-BE38-F73FC89A20A0}"/>
            </c:ext>
          </c:extLst>
        </c:ser>
        <c:dLbls>
          <c:showLegendKey val="0"/>
          <c:showVal val="0"/>
          <c:showCatName val="0"/>
          <c:showSerName val="0"/>
          <c:showPercent val="0"/>
          <c:showBubbleSize val="0"/>
        </c:dLbls>
        <c:bubbleScale val="12"/>
        <c:showNegBubbles val="0"/>
        <c:axId val="1046959984"/>
        <c:axId val="1046959000"/>
      </c:bubbleChart>
      <c:valAx>
        <c:axId val="104695998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NZ" dirty="0"/>
                  <a:t>% of children engaging in each activity</a:t>
                </a:r>
              </a:p>
            </c:rich>
          </c:tx>
          <c:layout>
            <c:manualLayout>
              <c:xMode val="edge"/>
              <c:yMode val="edge"/>
              <c:x val="0.35738067533523876"/>
              <c:y val="0.94042513583367193"/>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46959000"/>
        <c:crosses val="autoZero"/>
        <c:crossBetween val="midCat"/>
      </c:valAx>
      <c:valAx>
        <c:axId val="1046959000"/>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NZ" dirty="0"/>
                  <a:t>% D</a:t>
                </a:r>
                <a:r>
                  <a:rPr lang="en-NZ" baseline="0" dirty="0"/>
                  <a:t>oing activity at least a few times a week</a:t>
                </a:r>
                <a:endParaRPr lang="en-NZ" dirty="0"/>
              </a:p>
            </c:rich>
          </c:tx>
          <c:layout>
            <c:manualLayout>
              <c:xMode val="edge"/>
              <c:yMode val="edge"/>
              <c:x val="1.3398027542109602E-2"/>
              <c:y val="0.11397302483087414"/>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4695998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941365246993911E-2"/>
          <c:y val="3.8430424792364755E-2"/>
          <c:w val="0.96005863475300612"/>
          <c:h val="0.81402183598017996"/>
        </c:manualLayout>
      </c:layout>
      <c:lineChart>
        <c:grouping val="standard"/>
        <c:varyColors val="0"/>
        <c:ser>
          <c:idx val="0"/>
          <c:order val="0"/>
          <c:tx>
            <c:strRef>
              <c:f>Sheet1!$B$1</c:f>
              <c:strCache>
                <c:ptCount val="1"/>
                <c:pt idx="0">
                  <c:v>Series 1</c:v>
                </c:pt>
              </c:strCache>
            </c:strRef>
          </c:tx>
          <c:spPr>
            <a:ln w="44450" cap="rnd">
              <a:solidFill>
                <a:srgbClr val="1363A8"/>
              </a:solidFill>
              <a:round/>
            </a:ln>
            <a:effectLst/>
          </c:spPr>
          <c:marker>
            <c:symbol val="none"/>
          </c:marker>
          <c:dPt>
            <c:idx val="0"/>
            <c:marker>
              <c:symbol val="none"/>
            </c:marker>
            <c:bubble3D val="0"/>
            <c:spPr>
              <a:ln w="44450" cap="rnd">
                <a:solidFill>
                  <a:srgbClr val="1363A8"/>
                </a:solidFill>
                <a:round/>
              </a:ln>
              <a:effectLst/>
            </c:spPr>
            <c:extLst>
              <c:ext xmlns:c16="http://schemas.microsoft.com/office/drawing/2014/chart" uri="{C3380CC4-5D6E-409C-BE32-E72D297353CC}">
                <c16:uniqueId val="{00000001-9F41-4DC6-92CF-0F236A954EA0}"/>
              </c:ext>
            </c:extLst>
          </c:dPt>
          <c:dPt>
            <c:idx val="1"/>
            <c:marker>
              <c:symbol val="none"/>
            </c:marker>
            <c:bubble3D val="0"/>
            <c:spPr>
              <a:ln w="44450" cap="rnd">
                <a:solidFill>
                  <a:srgbClr val="1363A8"/>
                </a:solidFill>
                <a:round/>
              </a:ln>
              <a:effectLst/>
            </c:spPr>
            <c:extLst>
              <c:ext xmlns:c16="http://schemas.microsoft.com/office/drawing/2014/chart" uri="{C3380CC4-5D6E-409C-BE32-E72D297353CC}">
                <c16:uniqueId val="{00000003-9F41-4DC6-92CF-0F236A954EA0}"/>
              </c:ext>
            </c:extLst>
          </c:dPt>
          <c:dPt>
            <c:idx val="2"/>
            <c:marker>
              <c:symbol val="none"/>
            </c:marker>
            <c:bubble3D val="0"/>
            <c:spPr>
              <a:ln w="44450" cap="rnd">
                <a:solidFill>
                  <a:srgbClr val="1363A8"/>
                </a:solidFill>
                <a:round/>
              </a:ln>
              <a:effectLst/>
            </c:spPr>
            <c:extLst>
              <c:ext xmlns:c16="http://schemas.microsoft.com/office/drawing/2014/chart" uri="{C3380CC4-5D6E-409C-BE32-E72D297353CC}">
                <c16:uniqueId val="{00000005-9F41-4DC6-92CF-0F236A954EA0}"/>
              </c:ext>
            </c:extLst>
          </c:dPt>
          <c:dLbls>
            <c:dLbl>
              <c:idx val="6"/>
              <c:layout>
                <c:manualLayout>
                  <c:x val="-3.3926342465028368E-2"/>
                  <c:y val="-5.38914490527393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ABE-413E-BFBE-C7386B3B3296}"/>
                </c:ext>
              </c:extLst>
            </c:dLbl>
            <c:dLbl>
              <c:idx val="7"/>
              <c:layout>
                <c:manualLayout>
                  <c:x val="-3.3926342465028368E-2"/>
                  <c:y val="-6.15719406041986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ABE-413E-BFBE-C7386B3B329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3"/>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Before 3pm</c:v>
                </c:pt>
                <c:pt idx="1">
                  <c:v>3:00 - 3:59 pm</c:v>
                </c:pt>
                <c:pt idx="2">
                  <c:v>4:00 - 4:59 pm</c:v>
                </c:pt>
                <c:pt idx="3">
                  <c:v>5:00 - 5:59 pm</c:v>
                </c:pt>
                <c:pt idx="4">
                  <c:v>6:00 - 6:59 pm</c:v>
                </c:pt>
                <c:pt idx="5">
                  <c:v>7:00 - 7:59 pm</c:v>
                </c:pt>
                <c:pt idx="6">
                  <c:v>8:00 - 8:59 pm</c:v>
                </c:pt>
                <c:pt idx="7">
                  <c:v>9:00 - 9:59 pm</c:v>
                </c:pt>
                <c:pt idx="8">
                  <c:v>10:00 - 10:59 pm</c:v>
                </c:pt>
                <c:pt idx="9">
                  <c:v>11:00 - 11:59 pm</c:v>
                </c:pt>
              </c:strCache>
            </c:strRef>
          </c:cat>
          <c:val>
            <c:numRef>
              <c:f>Sheet1!$B$2:$B$11</c:f>
              <c:numCache>
                <c:formatCode>0.00%</c:formatCode>
                <c:ptCount val="10"/>
                <c:pt idx="0">
                  <c:v>1</c:v>
                </c:pt>
                <c:pt idx="1">
                  <c:v>0.94889999999999997</c:v>
                </c:pt>
                <c:pt idx="2">
                  <c:v>0.93149999999999999</c:v>
                </c:pt>
                <c:pt idx="3">
                  <c:v>0.88829999999999998</c:v>
                </c:pt>
                <c:pt idx="4">
                  <c:v>0.79890000000000005</c:v>
                </c:pt>
                <c:pt idx="5">
                  <c:v>0.66669999999999996</c:v>
                </c:pt>
                <c:pt idx="6">
                  <c:v>0.47010000000000002</c:v>
                </c:pt>
                <c:pt idx="7">
                  <c:v>0.2069</c:v>
                </c:pt>
                <c:pt idx="8">
                  <c:v>8.6499999999999994E-2</c:v>
                </c:pt>
                <c:pt idx="9">
                  <c:v>1.8100000000000002E-2</c:v>
                </c:pt>
              </c:numCache>
            </c:numRef>
          </c:val>
          <c:smooth val="0"/>
          <c:extLst>
            <c:ext xmlns:c16="http://schemas.microsoft.com/office/drawing/2014/chart" uri="{C3380CC4-5D6E-409C-BE32-E72D297353CC}">
              <c16:uniqueId val="{00000006-9F41-4DC6-92CF-0F236A954EA0}"/>
            </c:ext>
          </c:extLst>
        </c:ser>
        <c:dLbls>
          <c:showLegendKey val="0"/>
          <c:showVal val="0"/>
          <c:showCatName val="0"/>
          <c:showSerName val="0"/>
          <c:showPercent val="0"/>
          <c:showBubbleSize val="0"/>
        </c:dLbls>
        <c:smooth val="0"/>
        <c:axId val="843927823"/>
        <c:axId val="843907071"/>
      </c:lineChart>
      <c:catAx>
        <c:axId val="843927823"/>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NZ" sz="1400" b="0" dirty="0"/>
                  <a:t>Time</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843907071"/>
        <c:crosses val="autoZero"/>
        <c:auto val="1"/>
        <c:lblAlgn val="ctr"/>
        <c:lblOffset val="100"/>
        <c:noMultiLvlLbl val="0"/>
      </c:catAx>
      <c:valAx>
        <c:axId val="843907071"/>
        <c:scaling>
          <c:orientation val="minMax"/>
        </c:scaling>
        <c:delete val="1"/>
        <c:axPos val="l"/>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NZ" sz="1400" b="0" dirty="0">
                    <a:solidFill>
                      <a:schemeClr val="tx1"/>
                    </a:solidFill>
                  </a:rPr>
                  <a:t>Proportion still using</a:t>
                </a:r>
                <a:r>
                  <a:rPr lang="en-NZ" sz="1400" b="0" baseline="0" dirty="0">
                    <a:solidFill>
                      <a:schemeClr val="tx1"/>
                    </a:solidFill>
                  </a:rPr>
                  <a:t> the internet at each time</a:t>
                </a:r>
                <a:endParaRPr lang="en-NZ" sz="1400" b="0" dirty="0">
                  <a:solidFill>
                    <a:schemeClr val="tx1"/>
                  </a:solidFill>
                </a:endParaRP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0.00%" sourceLinked="1"/>
        <c:majorTickMark val="none"/>
        <c:minorTickMark val="none"/>
        <c:tickLblPos val="nextTo"/>
        <c:crossAx val="843927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941365246993911E-2"/>
          <c:y val="3.8430424792364755E-2"/>
          <c:w val="0.96005863475300612"/>
          <c:h val="0.81402183598017996"/>
        </c:manualLayout>
      </c:layout>
      <c:lineChart>
        <c:grouping val="standard"/>
        <c:varyColors val="0"/>
        <c:ser>
          <c:idx val="0"/>
          <c:order val="0"/>
          <c:tx>
            <c:strRef>
              <c:f>Sheet1!$B$1</c:f>
              <c:strCache>
                <c:ptCount val="1"/>
                <c:pt idx="0">
                  <c:v>6 to 8 years old</c:v>
                </c:pt>
              </c:strCache>
            </c:strRef>
          </c:tx>
          <c:spPr>
            <a:ln w="28575" cap="rnd">
              <a:solidFill>
                <a:schemeClr val="accent4"/>
              </a:solidFill>
              <a:round/>
            </a:ln>
            <a:effectLst/>
          </c:spPr>
          <c:marker>
            <c:symbol val="none"/>
          </c:marker>
          <c:dPt>
            <c:idx val="0"/>
            <c:marker>
              <c:symbol val="none"/>
            </c:marker>
            <c:bubble3D val="0"/>
            <c:spPr>
              <a:ln w="28575" cap="rnd">
                <a:solidFill>
                  <a:schemeClr val="accent4"/>
                </a:solidFill>
                <a:round/>
              </a:ln>
              <a:effectLst/>
            </c:spPr>
            <c:extLst>
              <c:ext xmlns:c16="http://schemas.microsoft.com/office/drawing/2014/chart" uri="{C3380CC4-5D6E-409C-BE32-E72D297353CC}">
                <c16:uniqueId val="{00000001-9F41-4DC6-92CF-0F236A954EA0}"/>
              </c:ext>
            </c:extLst>
          </c:dPt>
          <c:dPt>
            <c:idx val="1"/>
            <c:marker>
              <c:symbol val="none"/>
            </c:marker>
            <c:bubble3D val="0"/>
            <c:spPr>
              <a:ln w="28575" cap="rnd">
                <a:solidFill>
                  <a:schemeClr val="accent4"/>
                </a:solidFill>
                <a:round/>
              </a:ln>
              <a:effectLst/>
            </c:spPr>
            <c:extLst>
              <c:ext xmlns:c16="http://schemas.microsoft.com/office/drawing/2014/chart" uri="{C3380CC4-5D6E-409C-BE32-E72D297353CC}">
                <c16:uniqueId val="{00000003-9F41-4DC6-92CF-0F236A954EA0}"/>
              </c:ext>
            </c:extLst>
          </c:dPt>
          <c:dPt>
            <c:idx val="2"/>
            <c:marker>
              <c:symbol val="none"/>
            </c:marker>
            <c:bubble3D val="0"/>
            <c:spPr>
              <a:ln w="28575" cap="rnd">
                <a:solidFill>
                  <a:schemeClr val="accent4"/>
                </a:solidFill>
                <a:round/>
              </a:ln>
              <a:effectLst/>
            </c:spPr>
            <c:extLst>
              <c:ext xmlns:c16="http://schemas.microsoft.com/office/drawing/2014/chart" uri="{C3380CC4-5D6E-409C-BE32-E72D297353CC}">
                <c16:uniqueId val="{00000005-9F41-4DC6-92CF-0F236A954EA0}"/>
              </c:ext>
            </c:extLst>
          </c:dPt>
          <c:dLbls>
            <c:dLbl>
              <c:idx val="7"/>
              <c:layout>
                <c:manualLayout>
                  <c:x val="-3.2630178337088596E-2"/>
                  <c:y val="2.40143369175627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68D-436D-A110-DF71351C55AB}"/>
                </c:ext>
              </c:extLst>
            </c:dLbl>
            <c:dLbl>
              <c:idx val="8"/>
              <c:delete val="1"/>
              <c:extLst>
                <c:ext xmlns:c15="http://schemas.microsoft.com/office/drawing/2012/chart" uri="{CE6537A1-D6FC-4f65-9D91-7224C49458BB}"/>
                <c:ext xmlns:c16="http://schemas.microsoft.com/office/drawing/2014/chart" uri="{C3380CC4-5D6E-409C-BE32-E72D297353CC}">
                  <c16:uniqueId val="{00000006-968D-436D-A110-DF71351C55AB}"/>
                </c:ext>
              </c:extLst>
            </c:dLbl>
            <c:dLbl>
              <c:idx val="9"/>
              <c:delete val="1"/>
              <c:extLst>
                <c:ext xmlns:c15="http://schemas.microsoft.com/office/drawing/2012/chart" uri="{CE6537A1-D6FC-4f65-9D91-7224C49458BB}"/>
                <c:ext xmlns:c16="http://schemas.microsoft.com/office/drawing/2014/chart" uri="{C3380CC4-5D6E-409C-BE32-E72D297353CC}">
                  <c16:uniqueId val="{00000007-968D-436D-A110-DF71351C55A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4"/>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Before 3pm</c:v>
                </c:pt>
                <c:pt idx="1">
                  <c:v>3:00 - 3:59 pm</c:v>
                </c:pt>
                <c:pt idx="2">
                  <c:v>4:00 - 4:59 pm</c:v>
                </c:pt>
                <c:pt idx="3">
                  <c:v>5:00 - 5:59 pm</c:v>
                </c:pt>
                <c:pt idx="4">
                  <c:v>6:00 - 6:59 pm</c:v>
                </c:pt>
                <c:pt idx="5">
                  <c:v>7:00 - 7:59 pm</c:v>
                </c:pt>
                <c:pt idx="6">
                  <c:v>8:00 - 8:59 pm</c:v>
                </c:pt>
                <c:pt idx="7">
                  <c:v>9:00 - 9:59 pm</c:v>
                </c:pt>
                <c:pt idx="8">
                  <c:v>10:00 - 10:59 pm</c:v>
                </c:pt>
                <c:pt idx="9">
                  <c:v>11:00 - 11:59 pm</c:v>
                </c:pt>
              </c:strCache>
            </c:strRef>
          </c:cat>
          <c:val>
            <c:numRef>
              <c:f>Sheet1!$B$2:$B$11</c:f>
              <c:numCache>
                <c:formatCode>0.00%</c:formatCode>
                <c:ptCount val="10"/>
                <c:pt idx="0">
                  <c:v>1</c:v>
                </c:pt>
                <c:pt idx="1">
                  <c:v>0.91639999999999999</c:v>
                </c:pt>
                <c:pt idx="2">
                  <c:v>0.89100000000000001</c:v>
                </c:pt>
                <c:pt idx="3">
                  <c:v>0.8155</c:v>
                </c:pt>
                <c:pt idx="4">
                  <c:v>0.6923999999999999</c:v>
                </c:pt>
                <c:pt idx="5">
                  <c:v>0.49099999999999999</c:v>
                </c:pt>
                <c:pt idx="6">
                  <c:v>0.23040000000000005</c:v>
                </c:pt>
                <c:pt idx="7">
                  <c:v>6.480000000000008E-2</c:v>
                </c:pt>
                <c:pt idx="8">
                  <c:v>2.6100000000000012E-2</c:v>
                </c:pt>
                <c:pt idx="9">
                  <c:v>0</c:v>
                </c:pt>
              </c:numCache>
            </c:numRef>
          </c:val>
          <c:smooth val="0"/>
          <c:extLst>
            <c:ext xmlns:c16="http://schemas.microsoft.com/office/drawing/2014/chart" uri="{C3380CC4-5D6E-409C-BE32-E72D297353CC}">
              <c16:uniqueId val="{00000006-9F41-4DC6-92CF-0F236A954EA0}"/>
            </c:ext>
          </c:extLst>
        </c:ser>
        <c:ser>
          <c:idx val="1"/>
          <c:order val="1"/>
          <c:tx>
            <c:strRef>
              <c:f>Sheet1!$C$1</c:f>
              <c:strCache>
                <c:ptCount val="1"/>
                <c:pt idx="0">
                  <c:v>9 to 11 years old</c:v>
                </c:pt>
              </c:strCache>
            </c:strRef>
          </c:tx>
          <c:spPr>
            <a:ln w="28575" cap="rnd">
              <a:solidFill>
                <a:schemeClr val="accent1"/>
              </a:solidFill>
              <a:round/>
            </a:ln>
            <a:effectLst/>
          </c:spPr>
          <c:marker>
            <c:symbol val="none"/>
          </c:marker>
          <c:dLbls>
            <c:dLbl>
              <c:idx val="0"/>
              <c:layout>
                <c:manualLayout>
                  <c:x val="-3.9646102808767014E-2"/>
                  <c:y val="-2.91346646185355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80F-4D38-A3AD-D7893AA9EB87}"/>
                </c:ext>
              </c:extLst>
            </c:dLbl>
            <c:dLbl>
              <c:idx val="1"/>
              <c:layout>
                <c:manualLayout>
                  <c:x val="-3.4631032319606875E-2"/>
                  <c:y val="-5.98566308243727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DFC-4670-802A-2CEF04F961A0}"/>
                </c:ext>
              </c:extLst>
            </c:dLbl>
            <c:dLbl>
              <c:idx val="2"/>
              <c:layout>
                <c:manualLayout>
                  <c:x val="-3.4631032319606875E-2"/>
                  <c:y val="-5.47363031233999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80F-4D38-A3AD-D7893AA9EB87}"/>
                </c:ext>
              </c:extLst>
            </c:dLbl>
            <c:dLbl>
              <c:idx val="3"/>
              <c:layout>
                <c:manualLayout>
                  <c:x val="-3.463103231960693E-2"/>
                  <c:y val="2.46287762416794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80F-4D38-A3AD-D7893AA9EB87}"/>
                </c:ext>
              </c:extLst>
            </c:dLbl>
            <c:dLbl>
              <c:idx val="4"/>
              <c:layout>
                <c:manualLayout>
                  <c:x val="-3.4631032319606819E-2"/>
                  <c:y val="2.20686123911930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80F-4D38-A3AD-D7893AA9EB87}"/>
                </c:ext>
              </c:extLst>
            </c:dLbl>
            <c:dLbl>
              <c:idx val="7"/>
              <c:layout>
                <c:manualLayout>
                  <c:x val="-3.4631032319606875E-2"/>
                  <c:y val="-5.7296466973886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80F-4D38-A3AD-D7893AA9EB87}"/>
                </c:ext>
              </c:extLst>
            </c:dLbl>
            <c:dLbl>
              <c:idx val="9"/>
              <c:layout>
                <c:manualLayout>
                  <c:x val="-1.1529832068301512E-2"/>
                  <c:y val="-1.63338453661034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68D-436D-A110-DF71351C55A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Before 3pm</c:v>
                </c:pt>
                <c:pt idx="1">
                  <c:v>3:00 - 3:59 pm</c:v>
                </c:pt>
                <c:pt idx="2">
                  <c:v>4:00 - 4:59 pm</c:v>
                </c:pt>
                <c:pt idx="3">
                  <c:v>5:00 - 5:59 pm</c:v>
                </c:pt>
                <c:pt idx="4">
                  <c:v>6:00 - 6:59 pm</c:v>
                </c:pt>
                <c:pt idx="5">
                  <c:v>7:00 - 7:59 pm</c:v>
                </c:pt>
                <c:pt idx="6">
                  <c:v>8:00 - 8:59 pm</c:v>
                </c:pt>
                <c:pt idx="7">
                  <c:v>9:00 - 9:59 pm</c:v>
                </c:pt>
                <c:pt idx="8">
                  <c:v>10:00 - 10:59 pm</c:v>
                </c:pt>
                <c:pt idx="9">
                  <c:v>11:00 - 11:59 pm</c:v>
                </c:pt>
              </c:strCache>
            </c:strRef>
          </c:cat>
          <c:val>
            <c:numRef>
              <c:f>Sheet1!$C$2:$C$11</c:f>
              <c:numCache>
                <c:formatCode>0.00%</c:formatCode>
                <c:ptCount val="10"/>
                <c:pt idx="0">
                  <c:v>1</c:v>
                </c:pt>
                <c:pt idx="1">
                  <c:v>0.9657</c:v>
                </c:pt>
                <c:pt idx="2">
                  <c:v>0.95650000000000002</c:v>
                </c:pt>
                <c:pt idx="3">
                  <c:v>0.90490000000000004</c:v>
                </c:pt>
                <c:pt idx="4">
                  <c:v>0.79610000000000003</c:v>
                </c:pt>
                <c:pt idx="5">
                  <c:v>0.65910000000000002</c:v>
                </c:pt>
                <c:pt idx="6">
                  <c:v>0.45069999999999999</c:v>
                </c:pt>
                <c:pt idx="7">
                  <c:v>0.11569999999999991</c:v>
                </c:pt>
                <c:pt idx="8">
                  <c:v>4.159999999999997E-2</c:v>
                </c:pt>
                <c:pt idx="9">
                  <c:v>1.7900000000000027E-2</c:v>
                </c:pt>
              </c:numCache>
            </c:numRef>
          </c:val>
          <c:smooth val="0"/>
          <c:extLst>
            <c:ext xmlns:c16="http://schemas.microsoft.com/office/drawing/2014/chart" uri="{C3380CC4-5D6E-409C-BE32-E72D297353CC}">
              <c16:uniqueId val="{00000000-1DFC-4670-802A-2CEF04F961A0}"/>
            </c:ext>
          </c:extLst>
        </c:ser>
        <c:ser>
          <c:idx val="2"/>
          <c:order val="2"/>
          <c:tx>
            <c:strRef>
              <c:f>Sheet1!$D$1</c:f>
              <c:strCache>
                <c:ptCount val="1"/>
                <c:pt idx="0">
                  <c:v>12 to 14 years old</c:v>
                </c:pt>
              </c:strCache>
            </c:strRef>
          </c:tx>
          <c:spPr>
            <a:ln w="28575" cap="rnd">
              <a:solidFill>
                <a:schemeClr val="accent3"/>
              </a:solidFill>
              <a:round/>
            </a:ln>
            <a:effectLst/>
          </c:spPr>
          <c:marker>
            <c:symbol val="none"/>
          </c:marker>
          <c:dLbls>
            <c:dLbl>
              <c:idx val="0"/>
              <c:layout>
                <c:manualLayout>
                  <c:x val="-3.9710187100022054E-2"/>
                  <c:y val="-6.50346126089077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DFC-4670-802A-2CEF04F961A0}"/>
                </c:ext>
              </c:extLst>
            </c:dLbl>
            <c:dLbl>
              <c:idx val="1"/>
              <c:layout>
                <c:manualLayout>
                  <c:x val="-3.4679926260342199E-2"/>
                  <c:y val="-2.40719910011248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80F-4D38-A3AD-D7893AA9EB87}"/>
                </c:ext>
              </c:extLst>
            </c:dLbl>
            <c:dLbl>
              <c:idx val="2"/>
              <c:layout>
                <c:manualLayout>
                  <c:x val="-3.4679926260342199E-2"/>
                  <c:y val="-2.6632154851611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80F-4D38-A3AD-D7893AA9EB87}"/>
                </c:ext>
              </c:extLst>
            </c:dLbl>
            <c:dLbl>
              <c:idx val="9"/>
              <c:layout>
                <c:manualLayout>
                  <c:x val="-2.9649784095275668E-2"/>
                  <c:y val="-4.96736295059891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68D-436D-A110-DF71351C55A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3"/>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Before 3pm</c:v>
                </c:pt>
                <c:pt idx="1">
                  <c:v>3:00 - 3:59 pm</c:v>
                </c:pt>
                <c:pt idx="2">
                  <c:v>4:00 - 4:59 pm</c:v>
                </c:pt>
                <c:pt idx="3">
                  <c:v>5:00 - 5:59 pm</c:v>
                </c:pt>
                <c:pt idx="4">
                  <c:v>6:00 - 6:59 pm</c:v>
                </c:pt>
                <c:pt idx="5">
                  <c:v>7:00 - 7:59 pm</c:v>
                </c:pt>
                <c:pt idx="6">
                  <c:v>8:00 - 8:59 pm</c:v>
                </c:pt>
                <c:pt idx="7">
                  <c:v>9:00 - 9:59 pm</c:v>
                </c:pt>
                <c:pt idx="8">
                  <c:v>10:00 - 10:59 pm</c:v>
                </c:pt>
                <c:pt idx="9">
                  <c:v>11:00 - 11:59 pm</c:v>
                </c:pt>
              </c:strCache>
            </c:strRef>
          </c:cat>
          <c:val>
            <c:numRef>
              <c:f>Sheet1!$D$2:$D$11</c:f>
              <c:numCache>
                <c:formatCode>0.00%</c:formatCode>
                <c:ptCount val="10"/>
                <c:pt idx="0">
                  <c:v>1</c:v>
                </c:pt>
                <c:pt idx="1">
                  <c:v>0.95940000000000003</c:v>
                </c:pt>
                <c:pt idx="2">
                  <c:v>0.94040000000000001</c:v>
                </c:pt>
                <c:pt idx="3">
                  <c:v>0.93179999999999996</c:v>
                </c:pt>
                <c:pt idx="4">
                  <c:v>0.88849999999999996</c:v>
                </c:pt>
                <c:pt idx="5">
                  <c:v>0.81740000000000002</c:v>
                </c:pt>
                <c:pt idx="6">
                  <c:v>0.68440000000000001</c:v>
                </c:pt>
                <c:pt idx="7">
                  <c:v>0.41060000000000008</c:v>
                </c:pt>
                <c:pt idx="8">
                  <c:v>0.17890000000000006</c:v>
                </c:pt>
                <c:pt idx="9">
                  <c:v>3.3100000000000018E-2</c:v>
                </c:pt>
              </c:numCache>
            </c:numRef>
          </c:val>
          <c:smooth val="0"/>
          <c:extLst>
            <c:ext xmlns:c16="http://schemas.microsoft.com/office/drawing/2014/chart" uri="{C3380CC4-5D6E-409C-BE32-E72D297353CC}">
              <c16:uniqueId val="{00000001-1DFC-4670-802A-2CEF04F961A0}"/>
            </c:ext>
          </c:extLst>
        </c:ser>
        <c:dLbls>
          <c:showLegendKey val="0"/>
          <c:showVal val="0"/>
          <c:showCatName val="0"/>
          <c:showSerName val="0"/>
          <c:showPercent val="0"/>
          <c:showBubbleSize val="0"/>
        </c:dLbls>
        <c:smooth val="0"/>
        <c:axId val="843927823"/>
        <c:axId val="843907071"/>
      </c:lineChart>
      <c:catAx>
        <c:axId val="843927823"/>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NZ" dirty="0"/>
                  <a:t>Time</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843907071"/>
        <c:crosses val="autoZero"/>
        <c:auto val="1"/>
        <c:lblAlgn val="ctr"/>
        <c:lblOffset val="100"/>
        <c:noMultiLvlLbl val="0"/>
      </c:catAx>
      <c:valAx>
        <c:axId val="843907071"/>
        <c:scaling>
          <c:orientation val="minMax"/>
        </c:scaling>
        <c:delete val="1"/>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NZ" dirty="0"/>
                  <a:t>Proportion still using</a:t>
                </a:r>
                <a:r>
                  <a:rPr lang="en-NZ" baseline="0" dirty="0"/>
                  <a:t> the internet at each time</a:t>
                </a:r>
                <a:endParaRPr lang="en-NZ"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crossAx val="843927823"/>
        <c:crosses val="autoZero"/>
        <c:crossBetween val="between"/>
      </c:valAx>
      <c:spPr>
        <a:noFill/>
        <a:ln>
          <a:noFill/>
        </a:ln>
        <a:effectLst/>
      </c:spPr>
    </c:plotArea>
    <c:legend>
      <c:legendPos val="r"/>
      <c:layout>
        <c:manualLayout>
          <c:xMode val="edge"/>
          <c:yMode val="edge"/>
          <c:x val="0.78276339059066968"/>
          <c:y val="0.19827299813329782"/>
          <c:w val="0.18860042518740502"/>
          <c:h val="0.2808733585721139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404065725379912"/>
          <c:y val="6.2955450263324983E-2"/>
          <c:w val="0.71595934274620088"/>
          <c:h val="0.87883980200803646"/>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6-6928-47CD-AEEC-EB0EF1CFFD3E}"/>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5-6928-47CD-AEEC-EB0EF1CFFD3E}"/>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4-6928-47CD-AEEC-EB0EF1CFFD3E}"/>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2">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Spotify</c:v>
                </c:pt>
                <c:pt idx="1">
                  <c:v>YouTube (for music)</c:v>
                </c:pt>
                <c:pt idx="2">
                  <c:v>Apple Music</c:v>
                </c:pt>
                <c:pt idx="3">
                  <c:v>iHeartRadio</c:v>
                </c:pt>
                <c:pt idx="4">
                  <c:v>Children’s music on HEIHEI</c:v>
                </c:pt>
                <c:pt idx="5">
                  <c:v>Rova</c:v>
                </c:pt>
                <c:pt idx="6">
                  <c:v>Children’s radio show on RNZ National</c:v>
                </c:pt>
                <c:pt idx="7">
                  <c:v>RNZ Storytime (online)</c:v>
                </c:pt>
                <c:pt idx="8">
                  <c:v>Children’s show on a radio station not mentioned</c:v>
                </c:pt>
                <c:pt idx="9">
                  <c:v>Access Radio</c:v>
                </c:pt>
                <c:pt idx="10">
                  <c:v>Audible</c:v>
                </c:pt>
              </c:strCache>
            </c:strRef>
          </c:cat>
          <c:val>
            <c:numRef>
              <c:f>Sheet1!$B$2:$B$12</c:f>
              <c:numCache>
                <c:formatCode>0%</c:formatCode>
                <c:ptCount val="11"/>
                <c:pt idx="0">
                  <c:v>0.42</c:v>
                </c:pt>
                <c:pt idx="1">
                  <c:v>0.42</c:v>
                </c:pt>
                <c:pt idx="2">
                  <c:v>7.0000000000000007E-2</c:v>
                </c:pt>
                <c:pt idx="3">
                  <c:v>0.06</c:v>
                </c:pt>
                <c:pt idx="4">
                  <c:v>0.03</c:v>
                </c:pt>
                <c:pt idx="5">
                  <c:v>0.03</c:v>
                </c:pt>
                <c:pt idx="6">
                  <c:v>0.02</c:v>
                </c:pt>
                <c:pt idx="7">
                  <c:v>0.02</c:v>
                </c:pt>
                <c:pt idx="8">
                  <c:v>0.02</c:v>
                </c:pt>
                <c:pt idx="9">
                  <c:v>0.02</c:v>
                </c:pt>
                <c:pt idx="10">
                  <c:v>0.02</c:v>
                </c:pt>
              </c:numCache>
            </c:numRef>
          </c:val>
          <c:extLst>
            <c:ext xmlns:c16="http://schemas.microsoft.com/office/drawing/2014/chart" uri="{C3380CC4-5D6E-409C-BE32-E72D297353CC}">
              <c16:uniqueId val="{00000000-6928-47CD-AEEC-EB0EF1CFFD3E}"/>
            </c:ext>
          </c:extLst>
        </c:ser>
        <c:dLbls>
          <c:showLegendKey val="0"/>
          <c:showVal val="0"/>
          <c:showCatName val="0"/>
          <c:showSerName val="0"/>
          <c:showPercent val="0"/>
          <c:showBubbleSize val="0"/>
        </c:dLbls>
        <c:gapWidth val="80"/>
        <c:axId val="843927823"/>
        <c:axId val="843907071"/>
      </c:barChart>
      <c:catAx>
        <c:axId val="843927823"/>
        <c:scaling>
          <c:orientation val="maxMin"/>
        </c:scaling>
        <c:delete val="1"/>
        <c:axPos val="l"/>
        <c:numFmt formatCode="General" sourceLinked="1"/>
        <c:majorTickMark val="none"/>
        <c:minorTickMark val="none"/>
        <c:tickLblPos val="nextTo"/>
        <c:crossAx val="843907071"/>
        <c:crosses val="autoZero"/>
        <c:auto val="1"/>
        <c:lblAlgn val="ctr"/>
        <c:lblOffset val="100"/>
        <c:noMultiLvlLbl val="0"/>
      </c:catAx>
      <c:valAx>
        <c:axId val="843907071"/>
        <c:scaling>
          <c:orientation val="minMax"/>
          <c:max val="0.8"/>
        </c:scaling>
        <c:delete val="1"/>
        <c:axPos val="t"/>
        <c:numFmt formatCode="0%" sourceLinked="1"/>
        <c:majorTickMark val="none"/>
        <c:minorTickMark val="none"/>
        <c:tickLblPos val="nextTo"/>
        <c:crossAx val="843927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109574573395378E-2"/>
          <c:y val="9.522218151982742E-2"/>
          <c:w val="0.9757808508532092"/>
          <c:h val="0.76503980265765226"/>
        </c:manualLayout>
      </c:layout>
      <c:barChart>
        <c:barDir val="col"/>
        <c:grouping val="clustered"/>
        <c:varyColors val="0"/>
        <c:ser>
          <c:idx val="0"/>
          <c:order val="0"/>
          <c:tx>
            <c:strRef>
              <c:f>Sheet1!$B$1</c:f>
              <c:strCache>
                <c:ptCount val="1"/>
                <c:pt idx="0">
                  <c:v>Series 1</c:v>
                </c:pt>
              </c:strCache>
            </c:strRef>
          </c:tx>
          <c:spPr>
            <a:solidFill>
              <a:srgbClr val="E28D50"/>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3-42BC-45D6-8B3D-50738CEBAC66}"/>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Total</c:v>
                </c:pt>
                <c:pt idx="2">
                  <c:v>6 to 8</c:v>
                </c:pt>
                <c:pt idx="3">
                  <c:v>9 to 11</c:v>
                </c:pt>
                <c:pt idx="4">
                  <c:v>12 to 14</c:v>
                </c:pt>
                <c:pt idx="6">
                  <c:v>Male</c:v>
                </c:pt>
                <c:pt idx="7">
                  <c:v>Female</c:v>
                </c:pt>
                <c:pt idx="9">
                  <c:v>NZ European</c:v>
                </c:pt>
                <c:pt idx="10">
                  <c:v>Māori</c:v>
                </c:pt>
                <c:pt idx="11">
                  <c:v>Pacific Island</c:v>
                </c:pt>
                <c:pt idx="12">
                  <c:v>Asian</c:v>
                </c:pt>
              </c:strCache>
            </c:strRef>
          </c:cat>
          <c:val>
            <c:numRef>
              <c:f>Sheet1!$B$2:$B$14</c:f>
              <c:numCache>
                <c:formatCode>General</c:formatCode>
                <c:ptCount val="13"/>
                <c:pt idx="0" formatCode="0%">
                  <c:v>0.89</c:v>
                </c:pt>
                <c:pt idx="2" formatCode="0%">
                  <c:v>0.84</c:v>
                </c:pt>
                <c:pt idx="3" formatCode="0%">
                  <c:v>0.91</c:v>
                </c:pt>
                <c:pt idx="4" formatCode="0%">
                  <c:v>0.91</c:v>
                </c:pt>
                <c:pt idx="6" formatCode="0%">
                  <c:v>0.92</c:v>
                </c:pt>
                <c:pt idx="7" formatCode="0%">
                  <c:v>0.86</c:v>
                </c:pt>
                <c:pt idx="9" formatCode="0%">
                  <c:v>0.89</c:v>
                </c:pt>
                <c:pt idx="10" formatCode="0%">
                  <c:v>0.95</c:v>
                </c:pt>
                <c:pt idx="11" formatCode="0%">
                  <c:v>0.88</c:v>
                </c:pt>
                <c:pt idx="12" formatCode="0%">
                  <c:v>0.85</c:v>
                </c:pt>
              </c:numCache>
            </c:numRef>
          </c:val>
          <c:extLst>
            <c:ext xmlns:c16="http://schemas.microsoft.com/office/drawing/2014/chart" uri="{C3380CC4-5D6E-409C-BE32-E72D297353CC}">
              <c16:uniqueId val="{00000000-42BC-45D6-8B3D-50738CEBAC66}"/>
            </c:ext>
          </c:extLst>
        </c:ser>
        <c:dLbls>
          <c:showLegendKey val="0"/>
          <c:showVal val="0"/>
          <c:showCatName val="0"/>
          <c:showSerName val="0"/>
          <c:showPercent val="0"/>
          <c:showBubbleSize val="0"/>
        </c:dLbls>
        <c:gapWidth val="80"/>
        <c:overlap val="-27"/>
        <c:axId val="620141056"/>
        <c:axId val="620141384"/>
      </c:barChart>
      <c:catAx>
        <c:axId val="620141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85000"/>
                    <a:lumOff val="15000"/>
                  </a:schemeClr>
                </a:solidFill>
                <a:latin typeface="+mn-lt"/>
                <a:ea typeface="+mn-ea"/>
                <a:cs typeface="+mn-cs"/>
              </a:defRPr>
            </a:pPr>
            <a:endParaRPr lang="en-US"/>
          </a:p>
        </c:txPr>
        <c:crossAx val="620141384"/>
        <c:crosses val="autoZero"/>
        <c:auto val="1"/>
        <c:lblAlgn val="ctr"/>
        <c:lblOffset val="100"/>
        <c:noMultiLvlLbl val="0"/>
      </c:catAx>
      <c:valAx>
        <c:axId val="620141384"/>
        <c:scaling>
          <c:orientation val="minMax"/>
          <c:max val="1"/>
          <c:min val="0"/>
        </c:scaling>
        <c:delete val="1"/>
        <c:axPos val="l"/>
        <c:numFmt formatCode="0%" sourceLinked="1"/>
        <c:majorTickMark val="none"/>
        <c:minorTickMark val="none"/>
        <c:tickLblPos val="nextTo"/>
        <c:crossAx val="6201410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68921777052649"/>
          <c:y val="6.2955450263324983E-2"/>
          <c:w val="0.62310782229473505"/>
          <c:h val="0.87883980200803646"/>
        </c:manualLayout>
      </c:layout>
      <c:barChart>
        <c:barDir val="bar"/>
        <c:grouping val="clustered"/>
        <c:varyColors val="0"/>
        <c:ser>
          <c:idx val="0"/>
          <c:order val="0"/>
          <c:tx>
            <c:strRef>
              <c:f>Sheet1!$B$1</c:f>
              <c:strCache>
                <c:ptCount val="1"/>
                <c:pt idx="0">
                  <c:v>Series 1</c:v>
                </c:pt>
              </c:strCache>
            </c:strRef>
          </c:tx>
          <c:spPr>
            <a:solidFill>
              <a:srgbClr val="0DB091"/>
            </a:solidFill>
            <a:ln>
              <a:noFill/>
            </a:ln>
            <a:effectLst/>
          </c:spPr>
          <c:invertIfNegative val="0"/>
          <c:dPt>
            <c:idx val="0"/>
            <c:invertIfNegative val="0"/>
            <c:bubble3D val="0"/>
            <c:spPr>
              <a:solidFill>
                <a:srgbClr val="0DB091"/>
              </a:solidFill>
              <a:ln>
                <a:noFill/>
              </a:ln>
              <a:effectLst/>
            </c:spPr>
            <c:extLst>
              <c:ext xmlns:c16="http://schemas.microsoft.com/office/drawing/2014/chart" uri="{C3380CC4-5D6E-409C-BE32-E72D297353CC}">
                <c16:uniqueId val="{00000006-6928-47CD-AEEC-EB0EF1CFFD3E}"/>
              </c:ext>
            </c:extLst>
          </c:dPt>
          <c:dPt>
            <c:idx val="1"/>
            <c:invertIfNegative val="0"/>
            <c:bubble3D val="0"/>
            <c:spPr>
              <a:solidFill>
                <a:srgbClr val="0DB091"/>
              </a:solidFill>
              <a:ln>
                <a:noFill/>
              </a:ln>
              <a:effectLst/>
            </c:spPr>
            <c:extLst>
              <c:ext xmlns:c16="http://schemas.microsoft.com/office/drawing/2014/chart" uri="{C3380CC4-5D6E-409C-BE32-E72D297353CC}">
                <c16:uniqueId val="{00000005-6928-47CD-AEEC-EB0EF1CFFD3E}"/>
              </c:ext>
            </c:extLst>
          </c:dPt>
          <c:dPt>
            <c:idx val="2"/>
            <c:invertIfNegative val="0"/>
            <c:bubble3D val="0"/>
            <c:spPr>
              <a:solidFill>
                <a:srgbClr val="0DB091"/>
              </a:solidFill>
              <a:ln>
                <a:noFill/>
              </a:ln>
              <a:effectLst/>
            </c:spPr>
            <c:extLst>
              <c:ext xmlns:c16="http://schemas.microsoft.com/office/drawing/2014/chart" uri="{C3380CC4-5D6E-409C-BE32-E72D297353CC}">
                <c16:uniqueId val="{00000004-6928-47CD-AEEC-EB0EF1CFFD3E}"/>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It’s fun</c:v>
                </c:pt>
                <c:pt idx="1">
                  <c:v>Stops me from getting bored</c:v>
                </c:pt>
                <c:pt idx="2">
                  <c:v>Gives me something to do</c:v>
                </c:pt>
                <c:pt idx="3">
                  <c:v>It’s relaxing</c:v>
                </c:pt>
                <c:pt idx="4">
                  <c:v>Seeing shows I love</c:v>
                </c:pt>
                <c:pt idx="5">
                  <c:v>You learn things</c:v>
                </c:pt>
                <c:pt idx="6">
                  <c:v>My friends watch them too</c:v>
                </c:pt>
                <c:pt idx="7">
                  <c:v>Watching with friends or family</c:v>
                </c:pt>
                <c:pt idx="8">
                  <c:v>Easy to find something good to watch</c:v>
                </c:pt>
                <c:pt idx="9">
                  <c:v>Keeps me from bothering Mum/Dad</c:v>
                </c:pt>
                <c:pt idx="10">
                  <c:v>So I know what other kids are talking about</c:v>
                </c:pt>
                <c:pt idx="11">
                  <c:v>Helps with school projects</c:v>
                </c:pt>
                <c:pt idx="12">
                  <c:v>Don’t know</c:v>
                </c:pt>
              </c:strCache>
            </c:strRef>
          </c:cat>
          <c:val>
            <c:numRef>
              <c:f>Sheet1!$B$2:$B$14</c:f>
              <c:numCache>
                <c:formatCode>0%</c:formatCode>
                <c:ptCount val="13"/>
                <c:pt idx="0">
                  <c:v>0.57999999999999996</c:v>
                </c:pt>
                <c:pt idx="1">
                  <c:v>0.55000000000000004</c:v>
                </c:pt>
                <c:pt idx="2">
                  <c:v>0.44</c:v>
                </c:pt>
                <c:pt idx="3">
                  <c:v>0.43</c:v>
                </c:pt>
                <c:pt idx="4">
                  <c:v>0.4</c:v>
                </c:pt>
                <c:pt idx="5">
                  <c:v>0.38</c:v>
                </c:pt>
                <c:pt idx="6">
                  <c:v>0.3</c:v>
                </c:pt>
                <c:pt idx="7">
                  <c:v>0.3</c:v>
                </c:pt>
                <c:pt idx="8">
                  <c:v>0.27</c:v>
                </c:pt>
                <c:pt idx="9">
                  <c:v>0.23</c:v>
                </c:pt>
                <c:pt idx="10">
                  <c:v>0.16</c:v>
                </c:pt>
                <c:pt idx="11">
                  <c:v>0.13</c:v>
                </c:pt>
                <c:pt idx="12">
                  <c:v>0.02</c:v>
                </c:pt>
              </c:numCache>
            </c:numRef>
          </c:val>
          <c:extLst>
            <c:ext xmlns:c16="http://schemas.microsoft.com/office/drawing/2014/chart" uri="{C3380CC4-5D6E-409C-BE32-E72D297353CC}">
              <c16:uniqueId val="{00000000-6928-47CD-AEEC-EB0EF1CFFD3E}"/>
            </c:ext>
          </c:extLst>
        </c:ser>
        <c:dLbls>
          <c:showLegendKey val="0"/>
          <c:showVal val="0"/>
          <c:showCatName val="0"/>
          <c:showSerName val="0"/>
          <c:showPercent val="0"/>
          <c:showBubbleSize val="0"/>
        </c:dLbls>
        <c:gapWidth val="100"/>
        <c:axId val="843927823"/>
        <c:axId val="843907071"/>
      </c:barChart>
      <c:catAx>
        <c:axId val="84392782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85000"/>
                    <a:lumOff val="15000"/>
                  </a:schemeClr>
                </a:solidFill>
                <a:latin typeface="+mn-lt"/>
                <a:ea typeface="+mn-ea"/>
                <a:cs typeface="+mn-cs"/>
              </a:defRPr>
            </a:pPr>
            <a:endParaRPr lang="en-US"/>
          </a:p>
        </c:txPr>
        <c:crossAx val="843907071"/>
        <c:crosses val="autoZero"/>
        <c:auto val="1"/>
        <c:lblAlgn val="ctr"/>
        <c:lblOffset val="100"/>
        <c:noMultiLvlLbl val="0"/>
      </c:catAx>
      <c:valAx>
        <c:axId val="843907071"/>
        <c:scaling>
          <c:orientation val="minMax"/>
          <c:max val="0.8"/>
        </c:scaling>
        <c:delete val="1"/>
        <c:axPos val="t"/>
        <c:numFmt formatCode="0%" sourceLinked="1"/>
        <c:majorTickMark val="none"/>
        <c:minorTickMark val="none"/>
        <c:tickLblPos val="nextTo"/>
        <c:crossAx val="843927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127032866459484"/>
          <c:y val="6.7860447799239623E-2"/>
          <c:w val="0.60593596175449493"/>
          <c:h val="0.81262233527318906"/>
        </c:manualLayout>
      </c:layout>
      <c:barChart>
        <c:barDir val="bar"/>
        <c:grouping val="stacked"/>
        <c:varyColors val="0"/>
        <c:ser>
          <c:idx val="0"/>
          <c:order val="0"/>
          <c:tx>
            <c:strRef>
              <c:f>Sheet1!$B$1</c:f>
              <c:strCache>
                <c:ptCount val="1"/>
                <c:pt idx="0">
                  <c:v>Type of show children like to watch the most</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F2F6-4F6A-968E-CDD2173F4C97}"/>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F2F6-4F6A-968E-CDD2173F4C97}"/>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F2F6-4F6A-968E-CDD2173F4C97}"/>
              </c:ext>
            </c:extLst>
          </c:dPt>
          <c:dLbls>
            <c:dLbl>
              <c:idx val="6"/>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F2F6-4F6A-968E-CDD2173F4C97}"/>
                </c:ext>
              </c:extLst>
            </c:dLbl>
            <c:dLbl>
              <c:idx val="10"/>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F2F6-4F6A-968E-CDD2173F4C97}"/>
                </c:ext>
              </c:extLst>
            </c:dLbl>
            <c:dLbl>
              <c:idx val="11"/>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F2F6-4F6A-968E-CDD2173F4C97}"/>
                </c:ext>
              </c:extLst>
            </c:dLbl>
            <c:dLbl>
              <c:idx val="12"/>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2F6-4F6A-968E-CDD2173F4C97}"/>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Cartoon shows</c:v>
                </c:pt>
                <c:pt idx="1">
                  <c:v>Comedy and drama shows</c:v>
                </c:pt>
                <c:pt idx="2">
                  <c:v>Action and adventure shows</c:v>
                </c:pt>
                <c:pt idx="3">
                  <c:v>Documentary and educational shows</c:v>
                </c:pt>
                <c:pt idx="4">
                  <c:v>Food and cooking shows</c:v>
                </c:pt>
                <c:pt idx="5">
                  <c:v>Tech and gaming shows</c:v>
                </c:pt>
                <c:pt idx="6">
                  <c:v>Music shows</c:v>
                </c:pt>
                <c:pt idx="7">
                  <c:v>Sci-Fi and fantasy shows</c:v>
                </c:pt>
                <c:pt idx="8">
                  <c:v>Sport shows</c:v>
                </c:pt>
                <c:pt idx="9">
                  <c:v>Reality shows</c:v>
                </c:pt>
                <c:pt idx="10">
                  <c:v>Game shows</c:v>
                </c:pt>
                <c:pt idx="11">
                  <c:v>Shows with a variety of content</c:v>
                </c:pt>
                <c:pt idx="12">
                  <c:v>News, talk and interview shows</c:v>
                </c:pt>
              </c:strCache>
            </c:strRef>
          </c:cat>
          <c:val>
            <c:numRef>
              <c:f>Sheet1!$B$2:$B$14</c:f>
              <c:numCache>
                <c:formatCode>0%</c:formatCode>
                <c:ptCount val="13"/>
                <c:pt idx="0">
                  <c:v>0.3</c:v>
                </c:pt>
                <c:pt idx="1">
                  <c:v>0.11</c:v>
                </c:pt>
                <c:pt idx="2">
                  <c:v>0.09</c:v>
                </c:pt>
                <c:pt idx="3">
                  <c:v>0.05</c:v>
                </c:pt>
                <c:pt idx="4">
                  <c:v>0.05</c:v>
                </c:pt>
                <c:pt idx="5">
                  <c:v>0.09</c:v>
                </c:pt>
                <c:pt idx="6">
                  <c:v>0.03</c:v>
                </c:pt>
                <c:pt idx="7">
                  <c:v>0.04</c:v>
                </c:pt>
                <c:pt idx="8">
                  <c:v>0.05</c:v>
                </c:pt>
                <c:pt idx="9">
                  <c:v>0.04</c:v>
                </c:pt>
                <c:pt idx="10">
                  <c:v>0.02</c:v>
                </c:pt>
                <c:pt idx="11">
                  <c:v>0.03</c:v>
                </c:pt>
                <c:pt idx="12">
                  <c:v>0.02</c:v>
                </c:pt>
              </c:numCache>
            </c:numRef>
          </c:val>
          <c:extLst>
            <c:ext xmlns:c16="http://schemas.microsoft.com/office/drawing/2014/chart" uri="{C3380CC4-5D6E-409C-BE32-E72D297353CC}">
              <c16:uniqueId val="{00000006-F2F6-4F6A-968E-CDD2173F4C97}"/>
            </c:ext>
          </c:extLst>
        </c:ser>
        <c:ser>
          <c:idx val="1"/>
          <c:order val="1"/>
          <c:tx>
            <c:strRef>
              <c:f>Sheet1!$C$1</c:f>
              <c:strCache>
                <c:ptCount val="1"/>
                <c:pt idx="0">
                  <c:v>Type of show children like to watch</c:v>
                </c:pt>
              </c:strCache>
            </c:strRef>
          </c:tx>
          <c:spPr>
            <a:solidFill>
              <a:srgbClr val="29EFC9"/>
            </a:solidFill>
            <a:ln>
              <a:noFill/>
            </a:ln>
            <a:effectLst/>
          </c:spPr>
          <c:invertIfNegative val="0"/>
          <c:dPt>
            <c:idx val="0"/>
            <c:invertIfNegative val="0"/>
            <c:bubble3D val="0"/>
            <c:spPr>
              <a:solidFill>
                <a:srgbClr val="29EFC9"/>
              </a:solidFill>
              <a:ln>
                <a:noFill/>
              </a:ln>
              <a:effectLst/>
            </c:spPr>
            <c:extLst>
              <c:ext xmlns:c16="http://schemas.microsoft.com/office/drawing/2014/chart" uri="{C3380CC4-5D6E-409C-BE32-E72D297353CC}">
                <c16:uniqueId val="{00000008-F2F6-4F6A-968E-CDD2173F4C97}"/>
              </c:ext>
            </c:extLst>
          </c:dPt>
          <c:dPt>
            <c:idx val="1"/>
            <c:invertIfNegative val="0"/>
            <c:bubble3D val="0"/>
            <c:spPr>
              <a:solidFill>
                <a:srgbClr val="29EFC9"/>
              </a:solidFill>
              <a:ln>
                <a:noFill/>
              </a:ln>
              <a:effectLst/>
            </c:spPr>
            <c:extLst>
              <c:ext xmlns:c16="http://schemas.microsoft.com/office/drawing/2014/chart" uri="{C3380CC4-5D6E-409C-BE32-E72D297353CC}">
                <c16:uniqueId val="{0000000A-F2F6-4F6A-968E-CDD2173F4C97}"/>
              </c:ext>
            </c:extLst>
          </c:dPt>
          <c:cat>
            <c:strRef>
              <c:f>Sheet1!$A$2:$A$14</c:f>
              <c:strCache>
                <c:ptCount val="13"/>
                <c:pt idx="0">
                  <c:v>Cartoon shows</c:v>
                </c:pt>
                <c:pt idx="1">
                  <c:v>Comedy and drama shows</c:v>
                </c:pt>
                <c:pt idx="2">
                  <c:v>Action and adventure shows</c:v>
                </c:pt>
                <c:pt idx="3">
                  <c:v>Documentary and educational shows</c:v>
                </c:pt>
                <c:pt idx="4">
                  <c:v>Food and cooking shows</c:v>
                </c:pt>
                <c:pt idx="5">
                  <c:v>Tech and gaming shows</c:v>
                </c:pt>
                <c:pt idx="6">
                  <c:v>Music shows</c:v>
                </c:pt>
                <c:pt idx="7">
                  <c:v>Sci-Fi and fantasy shows</c:v>
                </c:pt>
                <c:pt idx="8">
                  <c:v>Sport shows</c:v>
                </c:pt>
                <c:pt idx="9">
                  <c:v>Reality shows</c:v>
                </c:pt>
                <c:pt idx="10">
                  <c:v>Game shows</c:v>
                </c:pt>
                <c:pt idx="11">
                  <c:v>Shows with a variety of content</c:v>
                </c:pt>
                <c:pt idx="12">
                  <c:v>News, talk and interview shows</c:v>
                </c:pt>
              </c:strCache>
            </c:strRef>
          </c:cat>
          <c:val>
            <c:numRef>
              <c:f>Sheet1!$C$2:$C$14</c:f>
              <c:numCache>
                <c:formatCode>0%</c:formatCode>
                <c:ptCount val="13"/>
                <c:pt idx="0">
                  <c:v>0.28999999999999998</c:v>
                </c:pt>
                <c:pt idx="1">
                  <c:v>0.22000000000000003</c:v>
                </c:pt>
                <c:pt idx="2">
                  <c:v>0.22</c:v>
                </c:pt>
                <c:pt idx="3">
                  <c:v>0.2</c:v>
                </c:pt>
                <c:pt idx="4">
                  <c:v>0.19</c:v>
                </c:pt>
                <c:pt idx="5">
                  <c:v>0.14000000000000001</c:v>
                </c:pt>
                <c:pt idx="6">
                  <c:v>0.16</c:v>
                </c:pt>
                <c:pt idx="7">
                  <c:v>0.13999999999999999</c:v>
                </c:pt>
                <c:pt idx="8">
                  <c:v>0.13</c:v>
                </c:pt>
                <c:pt idx="9">
                  <c:v>0.13</c:v>
                </c:pt>
                <c:pt idx="10">
                  <c:v>0.15000000000000002</c:v>
                </c:pt>
                <c:pt idx="11">
                  <c:v>0.11000000000000001</c:v>
                </c:pt>
                <c:pt idx="12">
                  <c:v>6.9999999999999993E-2</c:v>
                </c:pt>
              </c:numCache>
            </c:numRef>
          </c:val>
          <c:extLst>
            <c:ext xmlns:c16="http://schemas.microsoft.com/office/drawing/2014/chart" uri="{C3380CC4-5D6E-409C-BE32-E72D297353CC}">
              <c16:uniqueId val="{0000000B-F2F6-4F6A-968E-CDD2173F4C97}"/>
            </c:ext>
          </c:extLst>
        </c:ser>
        <c:ser>
          <c:idx val="2"/>
          <c:order val="2"/>
          <c:tx>
            <c:strRef>
              <c:f>Sheet1!$D$1</c:f>
              <c:strCache>
                <c:ptCount val="1"/>
                <c:pt idx="0">
                  <c:v>Column1</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FCBA7"/>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Cartoon shows</c:v>
                </c:pt>
                <c:pt idx="1">
                  <c:v>Comedy and drama shows</c:v>
                </c:pt>
                <c:pt idx="2">
                  <c:v>Action and adventure shows</c:v>
                </c:pt>
                <c:pt idx="3">
                  <c:v>Documentary and educational shows</c:v>
                </c:pt>
                <c:pt idx="4">
                  <c:v>Food and cooking shows</c:v>
                </c:pt>
                <c:pt idx="5">
                  <c:v>Tech and gaming shows</c:v>
                </c:pt>
                <c:pt idx="6">
                  <c:v>Music shows</c:v>
                </c:pt>
                <c:pt idx="7">
                  <c:v>Sci-Fi and fantasy shows</c:v>
                </c:pt>
                <c:pt idx="8">
                  <c:v>Sport shows</c:v>
                </c:pt>
                <c:pt idx="9">
                  <c:v>Reality shows</c:v>
                </c:pt>
                <c:pt idx="10">
                  <c:v>Game shows</c:v>
                </c:pt>
                <c:pt idx="11">
                  <c:v>Shows with a variety of content</c:v>
                </c:pt>
                <c:pt idx="12">
                  <c:v>News, talk and interview shows</c:v>
                </c:pt>
              </c:strCache>
            </c:strRef>
          </c:cat>
          <c:val>
            <c:numRef>
              <c:f>Sheet1!$D$2:$D$14</c:f>
              <c:numCache>
                <c:formatCode>0%</c:formatCode>
                <c:ptCount val="13"/>
                <c:pt idx="0">
                  <c:v>0.59</c:v>
                </c:pt>
                <c:pt idx="1">
                  <c:v>0.33</c:v>
                </c:pt>
                <c:pt idx="2">
                  <c:v>0.31</c:v>
                </c:pt>
                <c:pt idx="3">
                  <c:v>0.25</c:v>
                </c:pt>
                <c:pt idx="4">
                  <c:v>0.24</c:v>
                </c:pt>
                <c:pt idx="5">
                  <c:v>0.23</c:v>
                </c:pt>
                <c:pt idx="6">
                  <c:v>0.19</c:v>
                </c:pt>
                <c:pt idx="7">
                  <c:v>0.18</c:v>
                </c:pt>
                <c:pt idx="8">
                  <c:v>0.18</c:v>
                </c:pt>
                <c:pt idx="9">
                  <c:v>0.17</c:v>
                </c:pt>
                <c:pt idx="10">
                  <c:v>0.17</c:v>
                </c:pt>
                <c:pt idx="11">
                  <c:v>0.14000000000000001</c:v>
                </c:pt>
                <c:pt idx="12">
                  <c:v>0.09</c:v>
                </c:pt>
              </c:numCache>
            </c:numRef>
          </c:val>
          <c:extLst>
            <c:ext xmlns:c16="http://schemas.microsoft.com/office/drawing/2014/chart" uri="{C3380CC4-5D6E-409C-BE32-E72D297353CC}">
              <c16:uniqueId val="{0000000D-F2F6-4F6A-968E-CDD2173F4C97}"/>
            </c:ext>
          </c:extLst>
        </c:ser>
        <c:dLbls>
          <c:showLegendKey val="0"/>
          <c:showVal val="0"/>
          <c:showCatName val="0"/>
          <c:showSerName val="0"/>
          <c:showPercent val="0"/>
          <c:showBubbleSize val="0"/>
        </c:dLbls>
        <c:gapWidth val="60"/>
        <c:overlap val="100"/>
        <c:axId val="843927823"/>
        <c:axId val="843907071"/>
      </c:barChart>
      <c:catAx>
        <c:axId val="84392782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3907071"/>
        <c:crosses val="autoZero"/>
        <c:auto val="1"/>
        <c:lblAlgn val="ctr"/>
        <c:lblOffset val="100"/>
        <c:noMultiLvlLbl val="0"/>
      </c:catAx>
      <c:valAx>
        <c:axId val="843907071"/>
        <c:scaling>
          <c:orientation val="minMax"/>
          <c:max val="0.8"/>
        </c:scaling>
        <c:delete val="1"/>
        <c:axPos val="t"/>
        <c:numFmt formatCode="0%" sourceLinked="1"/>
        <c:majorTickMark val="out"/>
        <c:minorTickMark val="none"/>
        <c:tickLblPos val="nextTo"/>
        <c:crossAx val="843927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96107442214884"/>
          <c:y val="9.4531706803800186E-2"/>
          <c:w val="0.75823247396494797"/>
          <c:h val="0.79519373309305663"/>
        </c:manualLayout>
      </c:layout>
      <c:doughnutChart>
        <c:varyColors val="1"/>
        <c:ser>
          <c:idx val="0"/>
          <c:order val="0"/>
          <c:tx>
            <c:strRef>
              <c:f>Sheet1!$B$1</c:f>
              <c:strCache>
                <c:ptCount val="1"/>
                <c:pt idx="0">
                  <c:v>Series 1</c:v>
                </c:pt>
              </c:strCache>
            </c:strRef>
          </c:tx>
          <c:spPr>
            <a:solidFill>
              <a:srgbClr val="E05550"/>
            </a:solidFill>
          </c:spPr>
          <c:dPt>
            <c:idx val="0"/>
            <c:bubble3D val="0"/>
            <c:spPr>
              <a:solidFill>
                <a:srgbClr val="E05550"/>
              </a:solidFill>
              <a:ln>
                <a:noFill/>
              </a:ln>
              <a:effectLst/>
            </c:spPr>
            <c:extLst>
              <c:ext xmlns:c16="http://schemas.microsoft.com/office/drawing/2014/chart" uri="{C3380CC4-5D6E-409C-BE32-E72D297353CC}">
                <c16:uniqueId val="{00000001-53DC-451C-857A-51D6508C71FD}"/>
              </c:ext>
            </c:extLst>
          </c:dPt>
          <c:dPt>
            <c:idx val="1"/>
            <c:bubble3D val="0"/>
            <c:spPr>
              <a:solidFill>
                <a:srgbClr val="F0ACAA"/>
              </a:solidFill>
              <a:ln>
                <a:noFill/>
              </a:ln>
              <a:effectLst/>
            </c:spPr>
            <c:extLst>
              <c:ext xmlns:c16="http://schemas.microsoft.com/office/drawing/2014/chart" uri="{C3380CC4-5D6E-409C-BE32-E72D297353CC}">
                <c16:uniqueId val="{00000003-53DC-451C-857A-51D6508C71FD}"/>
              </c:ext>
            </c:extLst>
          </c:dPt>
          <c:dPt>
            <c:idx val="2"/>
            <c:bubble3D val="0"/>
            <c:spPr>
              <a:solidFill>
                <a:srgbClr val="E05550"/>
              </a:solidFill>
              <a:ln>
                <a:noFill/>
              </a:ln>
              <a:effectLst/>
            </c:spPr>
            <c:extLst>
              <c:ext xmlns:c16="http://schemas.microsoft.com/office/drawing/2014/chart" uri="{C3380CC4-5D6E-409C-BE32-E72D297353CC}">
                <c16:uniqueId val="{00000005-53DC-451C-857A-51D6508C71FD}"/>
              </c:ext>
            </c:extLst>
          </c:dPt>
          <c:cat>
            <c:strRef>
              <c:f>Sheet1!$A$2:$A$3</c:f>
              <c:strCache>
                <c:ptCount val="2"/>
                <c:pt idx="0">
                  <c:v>Category 1</c:v>
                </c:pt>
                <c:pt idx="1">
                  <c:v>Category 2</c:v>
                </c:pt>
              </c:strCache>
            </c:strRef>
          </c:cat>
          <c:val>
            <c:numRef>
              <c:f>Sheet1!$B$2:$B$3</c:f>
              <c:numCache>
                <c:formatCode>0%</c:formatCode>
                <c:ptCount val="2"/>
                <c:pt idx="0">
                  <c:v>0.44</c:v>
                </c:pt>
                <c:pt idx="1">
                  <c:v>0.66</c:v>
                </c:pt>
              </c:numCache>
            </c:numRef>
          </c:val>
          <c:extLst>
            <c:ext xmlns:c16="http://schemas.microsoft.com/office/drawing/2014/chart" uri="{C3380CC4-5D6E-409C-BE32-E72D297353CC}">
              <c16:uniqueId val="{00000006-53DC-451C-857A-51D6508C71FD}"/>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76771815134152643"/>
          <c:y val="6.2955450263324983E-2"/>
          <c:w val="0.23228184865847357"/>
          <c:h val="0.87883980200803646"/>
        </c:manualLayout>
      </c:layout>
      <c:barChart>
        <c:barDir val="bar"/>
        <c:grouping val="clustered"/>
        <c:varyColors val="0"/>
        <c:ser>
          <c:idx val="0"/>
          <c:order val="0"/>
          <c:tx>
            <c:strRef>
              <c:f>Sheet1!$B$1</c:f>
              <c:strCache>
                <c:ptCount val="1"/>
                <c:pt idx="0">
                  <c:v>Series 1</c:v>
                </c:pt>
              </c:strCache>
            </c:strRef>
          </c:tx>
          <c:spPr>
            <a:solidFill>
              <a:schemeClr val="bg1">
                <a:lumMod val="75000"/>
              </a:schemeClr>
            </a:solidFill>
            <a:ln w="38100">
              <a:solidFill>
                <a:schemeClr val="bg1">
                  <a:lumMod val="75000"/>
                </a:schemeClr>
              </a:solidFill>
            </a:ln>
            <a:effectLst/>
          </c:spPr>
          <c:invertIfNegative val="0"/>
          <c:dPt>
            <c:idx val="0"/>
            <c:invertIfNegative val="0"/>
            <c:bubble3D val="0"/>
            <c:spPr>
              <a:solidFill>
                <a:schemeClr val="bg1">
                  <a:lumMod val="75000"/>
                </a:schemeClr>
              </a:solidFill>
              <a:ln w="38100">
                <a:solidFill>
                  <a:schemeClr val="accent4">
                    <a:lumMod val="60000"/>
                    <a:lumOff val="40000"/>
                  </a:schemeClr>
                </a:solidFill>
              </a:ln>
              <a:effectLst/>
            </c:spPr>
            <c:extLst>
              <c:ext xmlns:c16="http://schemas.microsoft.com/office/drawing/2014/chart" uri="{C3380CC4-5D6E-409C-BE32-E72D297353CC}">
                <c16:uniqueId val="{00000001-F9B3-4FD3-BE8A-6E9826B148D0}"/>
              </c:ext>
            </c:extLst>
          </c:dPt>
          <c:dPt>
            <c:idx val="1"/>
            <c:invertIfNegative val="0"/>
            <c:bubble3D val="0"/>
            <c:spPr>
              <a:solidFill>
                <a:schemeClr val="bg1">
                  <a:lumMod val="75000"/>
                </a:schemeClr>
              </a:solidFill>
              <a:ln w="38100">
                <a:solidFill>
                  <a:schemeClr val="accent1">
                    <a:lumMod val="60000"/>
                    <a:lumOff val="40000"/>
                  </a:schemeClr>
                </a:solidFill>
              </a:ln>
              <a:effectLst/>
            </c:spPr>
            <c:extLst>
              <c:ext xmlns:c16="http://schemas.microsoft.com/office/drawing/2014/chart" uri="{C3380CC4-5D6E-409C-BE32-E72D297353CC}">
                <c16:uniqueId val="{00000003-F9B3-4FD3-BE8A-6E9826B148D0}"/>
              </c:ext>
            </c:extLst>
          </c:dPt>
          <c:dPt>
            <c:idx val="2"/>
            <c:invertIfNegative val="0"/>
            <c:bubble3D val="0"/>
            <c:spPr>
              <a:solidFill>
                <a:schemeClr val="bg1">
                  <a:lumMod val="75000"/>
                </a:schemeClr>
              </a:solidFill>
              <a:ln w="38100">
                <a:solidFill>
                  <a:srgbClr val="77D8C0"/>
                </a:solidFill>
              </a:ln>
              <a:effectLst/>
            </c:spPr>
            <c:extLst>
              <c:ext xmlns:c16="http://schemas.microsoft.com/office/drawing/2014/chart" uri="{C3380CC4-5D6E-409C-BE32-E72D297353CC}">
                <c16:uniqueId val="{00000005-F9B3-4FD3-BE8A-6E9826B148D0}"/>
              </c:ext>
            </c:extLst>
          </c:dPt>
          <c:dPt>
            <c:idx val="4"/>
            <c:invertIfNegative val="0"/>
            <c:bubble3D val="0"/>
            <c:spPr>
              <a:solidFill>
                <a:schemeClr val="bg1">
                  <a:lumMod val="75000"/>
                </a:schemeClr>
              </a:solidFill>
              <a:ln w="38100">
                <a:solidFill>
                  <a:schemeClr val="bg1">
                    <a:lumMod val="75000"/>
                  </a:schemeClr>
                </a:solidFill>
              </a:ln>
              <a:effectLst/>
            </c:spPr>
            <c:extLst>
              <c:ext xmlns:c16="http://schemas.microsoft.com/office/drawing/2014/chart" uri="{C3380CC4-5D6E-409C-BE32-E72D297353CC}">
                <c16:uniqueId val="{00000007-F9B3-4FD3-BE8A-6E9826B148D0}"/>
              </c:ext>
            </c:extLst>
          </c:dPt>
          <c:dPt>
            <c:idx val="6"/>
            <c:invertIfNegative val="0"/>
            <c:bubble3D val="0"/>
            <c:spPr>
              <a:solidFill>
                <a:schemeClr val="bg1">
                  <a:lumMod val="75000"/>
                </a:schemeClr>
              </a:solidFill>
              <a:ln w="38100">
                <a:solidFill>
                  <a:schemeClr val="accent1">
                    <a:lumMod val="60000"/>
                    <a:lumOff val="40000"/>
                  </a:schemeClr>
                </a:solidFill>
              </a:ln>
              <a:effectLst/>
            </c:spPr>
            <c:extLst>
              <c:ext xmlns:c16="http://schemas.microsoft.com/office/drawing/2014/chart" uri="{C3380CC4-5D6E-409C-BE32-E72D297353CC}">
                <c16:uniqueId val="{0000000C-F9B3-4FD3-BE8A-6E9826B148D0}"/>
              </c:ext>
            </c:extLst>
          </c:dPt>
          <c:dPt>
            <c:idx val="7"/>
            <c:invertIfNegative val="0"/>
            <c:bubble3D val="0"/>
            <c:spPr>
              <a:solidFill>
                <a:schemeClr val="bg1">
                  <a:lumMod val="75000"/>
                </a:schemeClr>
              </a:solidFill>
              <a:ln w="38100">
                <a:solidFill>
                  <a:schemeClr val="accent1">
                    <a:lumMod val="60000"/>
                    <a:lumOff val="40000"/>
                  </a:schemeClr>
                </a:solidFill>
              </a:ln>
              <a:effectLst/>
            </c:spPr>
            <c:extLst>
              <c:ext xmlns:c16="http://schemas.microsoft.com/office/drawing/2014/chart" uri="{C3380CC4-5D6E-409C-BE32-E72D297353CC}">
                <c16:uniqueId val="{0000000B-F9B3-4FD3-BE8A-6E9826B148D0}"/>
              </c:ext>
            </c:extLst>
          </c:dPt>
          <c:dPt>
            <c:idx val="8"/>
            <c:invertIfNegative val="0"/>
            <c:bubble3D val="0"/>
            <c:spPr>
              <a:solidFill>
                <a:schemeClr val="bg1">
                  <a:lumMod val="75000"/>
                </a:schemeClr>
              </a:solidFill>
              <a:ln w="38100">
                <a:solidFill>
                  <a:schemeClr val="accent1">
                    <a:lumMod val="60000"/>
                    <a:lumOff val="40000"/>
                  </a:schemeClr>
                </a:solidFill>
              </a:ln>
              <a:effectLst/>
            </c:spPr>
            <c:extLst>
              <c:ext xmlns:c16="http://schemas.microsoft.com/office/drawing/2014/chart" uri="{C3380CC4-5D6E-409C-BE32-E72D297353CC}">
                <c16:uniqueId val="{0000000A-F9B3-4FD3-BE8A-6E9826B148D0}"/>
              </c:ext>
            </c:extLst>
          </c:dPt>
          <c:dPt>
            <c:idx val="9"/>
            <c:invertIfNegative val="0"/>
            <c:bubble3D val="0"/>
            <c:spPr>
              <a:solidFill>
                <a:schemeClr val="bg1">
                  <a:lumMod val="75000"/>
                </a:schemeClr>
              </a:solidFill>
              <a:ln w="38100">
                <a:solidFill>
                  <a:schemeClr val="accent1">
                    <a:lumMod val="60000"/>
                    <a:lumOff val="40000"/>
                  </a:schemeClr>
                </a:solidFill>
              </a:ln>
              <a:effectLst/>
            </c:spPr>
            <c:extLst>
              <c:ext xmlns:c16="http://schemas.microsoft.com/office/drawing/2014/chart" uri="{C3380CC4-5D6E-409C-BE32-E72D297353CC}">
                <c16:uniqueId val="{00000009-F9B3-4FD3-BE8A-6E9826B148D0}"/>
              </c:ext>
            </c:extLst>
          </c:dPt>
          <c:dPt>
            <c:idx val="11"/>
            <c:invertIfNegative val="0"/>
            <c:bubble3D val="0"/>
            <c:spPr>
              <a:solidFill>
                <a:schemeClr val="bg1">
                  <a:lumMod val="75000"/>
                </a:schemeClr>
              </a:solidFill>
              <a:ln w="38100">
                <a:solidFill>
                  <a:schemeClr val="bg1">
                    <a:lumMod val="75000"/>
                  </a:schemeClr>
                </a:solidFill>
              </a:ln>
              <a:effectLst/>
            </c:spPr>
            <c:extLst>
              <c:ext xmlns:c16="http://schemas.microsoft.com/office/drawing/2014/chart" uri="{C3380CC4-5D6E-409C-BE32-E72D297353CC}">
                <c16:uniqueId val="{0000000D-F9B3-4FD3-BE8A-6E9826B148D0}"/>
              </c:ext>
            </c:extLst>
          </c:dPt>
          <c:dPt>
            <c:idx val="12"/>
            <c:invertIfNegative val="0"/>
            <c:bubble3D val="0"/>
            <c:spPr>
              <a:solidFill>
                <a:schemeClr val="bg1">
                  <a:lumMod val="75000"/>
                </a:schemeClr>
              </a:solidFill>
              <a:ln w="38100">
                <a:solidFill>
                  <a:schemeClr val="accent1">
                    <a:lumMod val="60000"/>
                    <a:lumOff val="40000"/>
                  </a:schemeClr>
                </a:solidFill>
              </a:ln>
              <a:effectLst/>
            </c:spPr>
            <c:extLst>
              <c:ext xmlns:c16="http://schemas.microsoft.com/office/drawing/2014/chart" uri="{C3380CC4-5D6E-409C-BE32-E72D297353CC}">
                <c16:uniqueId val="{00000008-F9B3-4FD3-BE8A-6E9826B148D0}"/>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F9B3-4FD3-BE8A-6E9826B148D0}"/>
                </c:ext>
              </c:extLst>
            </c:dLbl>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F9B3-4FD3-BE8A-6E9826B148D0}"/>
                </c:ext>
              </c:extLst>
            </c:dLbl>
            <c:dLbl>
              <c:idx val="2"/>
              <c:spPr>
                <a:noFill/>
                <a:ln>
                  <a:noFill/>
                </a:ln>
                <a:effectLst/>
              </c:spPr>
              <c:txPr>
                <a:bodyPr rot="0" spcFirstLastPara="1" vertOverflow="ellipsis" vert="horz" wrap="square" lIns="38100" tIns="19050" rIns="38100" bIns="19050" anchor="ctr" anchorCtr="0">
                  <a:spAutoFit/>
                </a:bodyPr>
                <a:lstStyle/>
                <a:p>
                  <a:pPr algn="ctr" rtl="0">
                    <a:defRPr lang="en-NZ" sz="1400" b="1" i="0" u="none" strike="noStrike" kern="1200" baseline="0">
                      <a:solidFill>
                        <a:srgbClr val="31A98C"/>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F9B3-4FD3-BE8A-6E9826B148D0}"/>
                </c:ext>
              </c:extLst>
            </c:dLbl>
            <c:dLbl>
              <c:idx val="4"/>
              <c:spPr>
                <a:noFill/>
                <a:ln>
                  <a:noFill/>
                </a:ln>
                <a:effectLst/>
              </c:spPr>
              <c:txPr>
                <a:bodyPr rot="0" spcFirstLastPara="1" vertOverflow="ellipsis" vert="horz" wrap="square" lIns="38100" tIns="19050" rIns="38100" bIns="19050" anchor="ctr" anchorCtr="0">
                  <a:spAutoFit/>
                </a:bodyPr>
                <a:lstStyle/>
                <a:p>
                  <a:pPr algn="ctr">
                    <a:defRPr lang="en-US"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7-F9B3-4FD3-BE8A-6E9826B148D0}"/>
                </c:ext>
              </c:extLst>
            </c:dLbl>
            <c:dLbl>
              <c:idx val="6"/>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C-F9B3-4FD3-BE8A-6E9826B148D0}"/>
                </c:ext>
              </c:extLst>
            </c:dLbl>
            <c:dLbl>
              <c:idx val="7"/>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B-F9B3-4FD3-BE8A-6E9826B148D0}"/>
                </c:ext>
              </c:extLst>
            </c:dLbl>
            <c:dLbl>
              <c:idx val="8"/>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A-F9B3-4FD3-BE8A-6E9826B148D0}"/>
                </c:ext>
              </c:extLst>
            </c:dLbl>
            <c:dLbl>
              <c:idx val="9"/>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9-F9B3-4FD3-BE8A-6E9826B148D0}"/>
                </c:ext>
              </c:extLst>
            </c:dLbl>
            <c:dLbl>
              <c:idx val="11"/>
              <c:spPr>
                <a:noFill/>
                <a:ln>
                  <a:noFill/>
                </a:ln>
                <a:effectLst/>
              </c:spPr>
              <c:txPr>
                <a:bodyPr rot="0" spcFirstLastPara="1" vertOverflow="ellipsis" vert="horz" wrap="square" lIns="38100" tIns="19050" rIns="38100" bIns="19050" anchor="ctr" anchorCtr="0">
                  <a:spAutoFit/>
                </a:bodyPr>
                <a:lstStyle/>
                <a:p>
                  <a:pPr algn="ctr">
                    <a:defRPr lang="en-US"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D-F9B3-4FD3-BE8A-6E9826B148D0}"/>
                </c:ext>
              </c:extLst>
            </c:dLbl>
            <c:dLbl>
              <c:idx val="12"/>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8-F9B3-4FD3-BE8A-6E9826B148D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Cartoon shows</c:v>
                </c:pt>
                <c:pt idx="1">
                  <c:v>Comedy and drama shows</c:v>
                </c:pt>
                <c:pt idx="2">
                  <c:v>Action and adventure shows</c:v>
                </c:pt>
                <c:pt idx="3">
                  <c:v>Documentary and educational shows</c:v>
                </c:pt>
                <c:pt idx="4">
                  <c:v>Food and cooking shows</c:v>
                </c:pt>
                <c:pt idx="5">
                  <c:v>Tech and gaming shows</c:v>
                </c:pt>
                <c:pt idx="6">
                  <c:v>Music shows</c:v>
                </c:pt>
                <c:pt idx="7">
                  <c:v>Sci-Fi and fantasy shows</c:v>
                </c:pt>
                <c:pt idx="8">
                  <c:v>Reality shows</c:v>
                </c:pt>
                <c:pt idx="9">
                  <c:v>Sport shows</c:v>
                </c:pt>
                <c:pt idx="10">
                  <c:v>Game shows </c:v>
                </c:pt>
                <c:pt idx="11">
                  <c:v>Shows with a variety of content</c:v>
                </c:pt>
                <c:pt idx="12">
                  <c:v>News, talk and interview shows</c:v>
                </c:pt>
              </c:strCache>
            </c:strRef>
          </c:cat>
          <c:val>
            <c:numRef>
              <c:f>Sheet1!$B$2:$B$14</c:f>
              <c:numCache>
                <c:formatCode>0%</c:formatCode>
                <c:ptCount val="13"/>
                <c:pt idx="0">
                  <c:v>0.39</c:v>
                </c:pt>
                <c:pt idx="1">
                  <c:v>0.48</c:v>
                </c:pt>
                <c:pt idx="2">
                  <c:v>0.37</c:v>
                </c:pt>
                <c:pt idx="3">
                  <c:v>0.25</c:v>
                </c:pt>
                <c:pt idx="4">
                  <c:v>0.2</c:v>
                </c:pt>
                <c:pt idx="5">
                  <c:v>0.24</c:v>
                </c:pt>
                <c:pt idx="6">
                  <c:v>0.27</c:v>
                </c:pt>
                <c:pt idx="7">
                  <c:v>0.25</c:v>
                </c:pt>
                <c:pt idx="8">
                  <c:v>0.22</c:v>
                </c:pt>
                <c:pt idx="9">
                  <c:v>0.26</c:v>
                </c:pt>
                <c:pt idx="10">
                  <c:v>0.16</c:v>
                </c:pt>
                <c:pt idx="11">
                  <c:v>0.1</c:v>
                </c:pt>
                <c:pt idx="12">
                  <c:v>0.14000000000000001</c:v>
                </c:pt>
              </c:numCache>
            </c:numRef>
          </c:val>
          <c:extLst>
            <c:ext xmlns:c16="http://schemas.microsoft.com/office/drawing/2014/chart" uri="{C3380CC4-5D6E-409C-BE32-E72D297353CC}">
              <c16:uniqueId val="{00000006-F9B3-4FD3-BE8A-6E9826B148D0}"/>
            </c:ext>
          </c:extLst>
        </c:ser>
        <c:dLbls>
          <c:showLegendKey val="0"/>
          <c:showVal val="0"/>
          <c:showCatName val="0"/>
          <c:showSerName val="0"/>
          <c:showPercent val="0"/>
          <c:showBubbleSize val="0"/>
        </c:dLbls>
        <c:gapWidth val="100"/>
        <c:axId val="843927823"/>
        <c:axId val="843907071"/>
      </c:barChart>
      <c:catAx>
        <c:axId val="843927823"/>
        <c:scaling>
          <c:orientation val="maxMin"/>
        </c:scaling>
        <c:delete val="1"/>
        <c:axPos val="l"/>
        <c:numFmt formatCode="General" sourceLinked="1"/>
        <c:majorTickMark val="none"/>
        <c:minorTickMark val="none"/>
        <c:tickLblPos val="nextTo"/>
        <c:crossAx val="843907071"/>
        <c:crosses val="autoZero"/>
        <c:auto val="1"/>
        <c:lblAlgn val="ctr"/>
        <c:lblOffset val="100"/>
        <c:noMultiLvlLbl val="0"/>
      </c:catAx>
      <c:valAx>
        <c:axId val="843907071"/>
        <c:scaling>
          <c:orientation val="minMax"/>
          <c:max val="0.8"/>
          <c:min val="0"/>
        </c:scaling>
        <c:delete val="1"/>
        <c:axPos val="t"/>
        <c:numFmt formatCode="0%" sourceLinked="1"/>
        <c:majorTickMark val="out"/>
        <c:minorTickMark val="none"/>
        <c:tickLblPos val="nextTo"/>
        <c:crossAx val="843927823"/>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76771815134152643"/>
          <c:y val="6.2955450263324983E-2"/>
          <c:w val="0.23228184865847357"/>
          <c:h val="0.87883980200803646"/>
        </c:manualLayout>
      </c:layout>
      <c:barChart>
        <c:barDir val="bar"/>
        <c:grouping val="clustered"/>
        <c:varyColors val="0"/>
        <c:ser>
          <c:idx val="0"/>
          <c:order val="0"/>
          <c:tx>
            <c:strRef>
              <c:f>Sheet1!$B$1</c:f>
              <c:strCache>
                <c:ptCount val="1"/>
                <c:pt idx="0">
                  <c:v>Series 1</c:v>
                </c:pt>
              </c:strCache>
            </c:strRef>
          </c:tx>
          <c:spPr>
            <a:solidFill>
              <a:schemeClr val="bg1">
                <a:lumMod val="75000"/>
              </a:schemeClr>
            </a:solidFill>
            <a:ln w="38100">
              <a:solidFill>
                <a:schemeClr val="bg1">
                  <a:lumMod val="75000"/>
                </a:schemeClr>
              </a:solidFill>
            </a:ln>
            <a:effectLst/>
          </c:spPr>
          <c:invertIfNegative val="0"/>
          <c:dPt>
            <c:idx val="0"/>
            <c:invertIfNegative val="0"/>
            <c:bubble3D val="0"/>
            <c:spPr>
              <a:solidFill>
                <a:schemeClr val="bg1">
                  <a:lumMod val="75000"/>
                </a:schemeClr>
              </a:solidFill>
              <a:ln w="38100">
                <a:solidFill>
                  <a:schemeClr val="bg1">
                    <a:lumMod val="75000"/>
                  </a:schemeClr>
                </a:solidFill>
              </a:ln>
              <a:effectLst/>
            </c:spPr>
            <c:extLst>
              <c:ext xmlns:c16="http://schemas.microsoft.com/office/drawing/2014/chart" uri="{C3380CC4-5D6E-409C-BE32-E72D297353CC}">
                <c16:uniqueId val="{00000001-FBB2-4126-AF47-63D65FF2CE85}"/>
              </c:ext>
            </c:extLst>
          </c:dPt>
          <c:dPt>
            <c:idx val="1"/>
            <c:invertIfNegative val="0"/>
            <c:bubble3D val="0"/>
            <c:spPr>
              <a:solidFill>
                <a:schemeClr val="bg1">
                  <a:lumMod val="75000"/>
                </a:schemeClr>
              </a:solidFill>
              <a:ln w="38100">
                <a:solidFill>
                  <a:schemeClr val="bg1">
                    <a:lumMod val="75000"/>
                  </a:schemeClr>
                </a:solidFill>
              </a:ln>
              <a:effectLst/>
            </c:spPr>
            <c:extLst>
              <c:ext xmlns:c16="http://schemas.microsoft.com/office/drawing/2014/chart" uri="{C3380CC4-5D6E-409C-BE32-E72D297353CC}">
                <c16:uniqueId val="{00000003-FBB2-4126-AF47-63D65FF2CE85}"/>
              </c:ext>
            </c:extLst>
          </c:dPt>
          <c:dPt>
            <c:idx val="2"/>
            <c:invertIfNegative val="0"/>
            <c:bubble3D val="0"/>
            <c:spPr>
              <a:solidFill>
                <a:schemeClr val="bg1">
                  <a:lumMod val="75000"/>
                </a:schemeClr>
              </a:solidFill>
              <a:ln w="38100">
                <a:solidFill>
                  <a:schemeClr val="bg1">
                    <a:lumMod val="75000"/>
                  </a:schemeClr>
                </a:solidFill>
              </a:ln>
              <a:effectLst/>
            </c:spPr>
            <c:extLst>
              <c:ext xmlns:c16="http://schemas.microsoft.com/office/drawing/2014/chart" uri="{C3380CC4-5D6E-409C-BE32-E72D297353CC}">
                <c16:uniqueId val="{00000005-FBB2-4126-AF47-63D65FF2CE85}"/>
              </c:ext>
            </c:extLst>
          </c:dPt>
          <c:dPt>
            <c:idx val="5"/>
            <c:invertIfNegative val="0"/>
            <c:bubble3D val="0"/>
            <c:spPr>
              <a:solidFill>
                <a:schemeClr val="bg1">
                  <a:lumMod val="75000"/>
                </a:schemeClr>
              </a:solidFill>
              <a:ln w="38100">
                <a:solidFill>
                  <a:schemeClr val="accent1">
                    <a:lumMod val="60000"/>
                    <a:lumOff val="40000"/>
                  </a:schemeClr>
                </a:solidFill>
              </a:ln>
              <a:effectLst/>
            </c:spPr>
            <c:extLst>
              <c:ext xmlns:c16="http://schemas.microsoft.com/office/drawing/2014/chart" uri="{C3380CC4-5D6E-409C-BE32-E72D297353CC}">
                <c16:uniqueId val="{00000008-FBB2-4126-AF47-63D65FF2CE85}"/>
              </c:ext>
            </c:extLst>
          </c:dPt>
          <c:dPt>
            <c:idx val="10"/>
            <c:invertIfNegative val="0"/>
            <c:bubble3D val="0"/>
            <c:spPr>
              <a:solidFill>
                <a:schemeClr val="bg1">
                  <a:lumMod val="75000"/>
                </a:schemeClr>
              </a:solidFill>
              <a:ln w="38100">
                <a:solidFill>
                  <a:schemeClr val="accent1">
                    <a:lumMod val="60000"/>
                    <a:lumOff val="40000"/>
                  </a:schemeClr>
                </a:solidFill>
              </a:ln>
              <a:effectLst/>
            </c:spPr>
            <c:extLst>
              <c:ext xmlns:c16="http://schemas.microsoft.com/office/drawing/2014/chart" uri="{C3380CC4-5D6E-409C-BE32-E72D297353CC}">
                <c16:uniqueId val="{00000007-FBB2-4126-AF47-63D65FF2CE85}"/>
              </c:ext>
            </c:extLst>
          </c:dPt>
          <c:dLbls>
            <c:dLbl>
              <c:idx val="5"/>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8-FBB2-4126-AF47-63D65FF2CE85}"/>
                </c:ext>
              </c:extLst>
            </c:dLbl>
            <c:dLbl>
              <c:idx val="1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7-FBB2-4126-AF47-63D65FF2CE85}"/>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Cartoon shows</c:v>
                </c:pt>
                <c:pt idx="1">
                  <c:v>Comedy and drama shows</c:v>
                </c:pt>
                <c:pt idx="2">
                  <c:v>Action and adventure shows</c:v>
                </c:pt>
                <c:pt idx="3">
                  <c:v>Documentary and educational shows</c:v>
                </c:pt>
                <c:pt idx="4">
                  <c:v>Food and cooking shows</c:v>
                </c:pt>
                <c:pt idx="5">
                  <c:v>Tech and gaming shows</c:v>
                </c:pt>
                <c:pt idx="6">
                  <c:v>Music shows</c:v>
                </c:pt>
                <c:pt idx="7">
                  <c:v>Sci-Fi and fantasy shows</c:v>
                </c:pt>
                <c:pt idx="8">
                  <c:v>Reality shows</c:v>
                </c:pt>
                <c:pt idx="9">
                  <c:v>Sport shows</c:v>
                </c:pt>
                <c:pt idx="10">
                  <c:v>Game shows </c:v>
                </c:pt>
                <c:pt idx="11">
                  <c:v>Shows with a variety of content</c:v>
                </c:pt>
                <c:pt idx="12">
                  <c:v>News, talk and interview shows</c:v>
                </c:pt>
              </c:strCache>
            </c:strRef>
          </c:cat>
          <c:val>
            <c:numRef>
              <c:f>Sheet1!$B$2:$B$14</c:f>
              <c:numCache>
                <c:formatCode>0%</c:formatCode>
                <c:ptCount val="13"/>
                <c:pt idx="0">
                  <c:v>0.6</c:v>
                </c:pt>
                <c:pt idx="1">
                  <c:v>0.34</c:v>
                </c:pt>
                <c:pt idx="2">
                  <c:v>0.34</c:v>
                </c:pt>
                <c:pt idx="3">
                  <c:v>0.28000000000000003</c:v>
                </c:pt>
                <c:pt idx="4">
                  <c:v>0.27</c:v>
                </c:pt>
                <c:pt idx="5">
                  <c:v>0.28999999999999998</c:v>
                </c:pt>
                <c:pt idx="6">
                  <c:v>0.18</c:v>
                </c:pt>
                <c:pt idx="7">
                  <c:v>0.2</c:v>
                </c:pt>
                <c:pt idx="8">
                  <c:v>0.19</c:v>
                </c:pt>
                <c:pt idx="9">
                  <c:v>0.17</c:v>
                </c:pt>
                <c:pt idx="10">
                  <c:v>0.23</c:v>
                </c:pt>
                <c:pt idx="11">
                  <c:v>0.17</c:v>
                </c:pt>
                <c:pt idx="12">
                  <c:v>0.08</c:v>
                </c:pt>
              </c:numCache>
            </c:numRef>
          </c:val>
          <c:extLst>
            <c:ext xmlns:c16="http://schemas.microsoft.com/office/drawing/2014/chart" uri="{C3380CC4-5D6E-409C-BE32-E72D297353CC}">
              <c16:uniqueId val="{00000006-FBB2-4126-AF47-63D65FF2CE85}"/>
            </c:ext>
          </c:extLst>
        </c:ser>
        <c:dLbls>
          <c:showLegendKey val="0"/>
          <c:showVal val="0"/>
          <c:showCatName val="0"/>
          <c:showSerName val="0"/>
          <c:showPercent val="0"/>
          <c:showBubbleSize val="0"/>
        </c:dLbls>
        <c:gapWidth val="100"/>
        <c:axId val="843927823"/>
        <c:axId val="843907071"/>
      </c:barChart>
      <c:catAx>
        <c:axId val="843927823"/>
        <c:scaling>
          <c:orientation val="maxMin"/>
        </c:scaling>
        <c:delete val="1"/>
        <c:axPos val="l"/>
        <c:numFmt formatCode="General" sourceLinked="1"/>
        <c:majorTickMark val="none"/>
        <c:minorTickMark val="none"/>
        <c:tickLblPos val="nextTo"/>
        <c:crossAx val="843907071"/>
        <c:crosses val="autoZero"/>
        <c:auto val="1"/>
        <c:lblAlgn val="ctr"/>
        <c:lblOffset val="100"/>
        <c:noMultiLvlLbl val="0"/>
      </c:catAx>
      <c:valAx>
        <c:axId val="843907071"/>
        <c:scaling>
          <c:orientation val="minMax"/>
          <c:max val="0.8"/>
          <c:min val="0"/>
        </c:scaling>
        <c:delete val="1"/>
        <c:axPos val="t"/>
        <c:numFmt formatCode="0%" sourceLinked="1"/>
        <c:majorTickMark val="out"/>
        <c:minorTickMark val="none"/>
        <c:tickLblPos val="nextTo"/>
        <c:crossAx val="843927823"/>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72803562054743154"/>
          <c:y val="6.2955450263324983E-2"/>
          <c:w val="0.27196437945256841"/>
          <c:h val="0.87883980200803646"/>
        </c:manualLayout>
      </c:layout>
      <c:barChart>
        <c:barDir val="bar"/>
        <c:grouping val="clustered"/>
        <c:varyColors val="0"/>
        <c:ser>
          <c:idx val="0"/>
          <c:order val="0"/>
          <c:tx>
            <c:strRef>
              <c:f>Sheet1!$B$1</c:f>
              <c:strCache>
                <c:ptCount val="1"/>
                <c:pt idx="0">
                  <c:v>Series 1</c:v>
                </c:pt>
              </c:strCache>
            </c:strRef>
          </c:tx>
          <c:spPr>
            <a:solidFill>
              <a:schemeClr val="bg1">
                <a:lumMod val="75000"/>
              </a:schemeClr>
            </a:solidFill>
            <a:ln w="38100">
              <a:solidFill>
                <a:schemeClr val="bg1">
                  <a:lumMod val="75000"/>
                </a:schemeClr>
              </a:solidFill>
            </a:ln>
            <a:effectLst/>
          </c:spPr>
          <c:invertIfNegative val="0"/>
          <c:dPt>
            <c:idx val="0"/>
            <c:invertIfNegative val="0"/>
            <c:bubble3D val="0"/>
            <c:spPr>
              <a:solidFill>
                <a:schemeClr val="bg1">
                  <a:lumMod val="75000"/>
                </a:schemeClr>
              </a:solidFill>
              <a:ln w="38100">
                <a:solidFill>
                  <a:schemeClr val="accent1">
                    <a:lumMod val="60000"/>
                    <a:lumOff val="40000"/>
                  </a:schemeClr>
                </a:solidFill>
              </a:ln>
              <a:effectLst/>
            </c:spPr>
            <c:extLst>
              <c:ext xmlns:c16="http://schemas.microsoft.com/office/drawing/2014/chart" uri="{C3380CC4-5D6E-409C-BE32-E72D297353CC}">
                <c16:uniqueId val="{00000001-5929-48C2-8F10-75CCB503C6BE}"/>
              </c:ext>
            </c:extLst>
          </c:dPt>
          <c:dPt>
            <c:idx val="1"/>
            <c:invertIfNegative val="0"/>
            <c:bubble3D val="0"/>
            <c:spPr>
              <a:solidFill>
                <a:schemeClr val="bg1">
                  <a:lumMod val="75000"/>
                </a:schemeClr>
              </a:solidFill>
              <a:ln w="38100">
                <a:solidFill>
                  <a:schemeClr val="accent4">
                    <a:lumMod val="60000"/>
                    <a:lumOff val="40000"/>
                  </a:schemeClr>
                </a:solidFill>
              </a:ln>
              <a:effectLst/>
            </c:spPr>
            <c:extLst>
              <c:ext xmlns:c16="http://schemas.microsoft.com/office/drawing/2014/chart" uri="{C3380CC4-5D6E-409C-BE32-E72D297353CC}">
                <c16:uniqueId val="{00000003-5929-48C2-8F10-75CCB503C6BE}"/>
              </c:ext>
            </c:extLst>
          </c:dPt>
          <c:dPt>
            <c:idx val="2"/>
            <c:invertIfNegative val="0"/>
            <c:bubble3D val="0"/>
            <c:spPr>
              <a:solidFill>
                <a:schemeClr val="bg1">
                  <a:lumMod val="75000"/>
                </a:schemeClr>
              </a:solidFill>
              <a:ln w="38100">
                <a:solidFill>
                  <a:schemeClr val="accent4">
                    <a:lumMod val="60000"/>
                    <a:lumOff val="40000"/>
                  </a:schemeClr>
                </a:solidFill>
              </a:ln>
              <a:effectLst/>
            </c:spPr>
            <c:extLst>
              <c:ext xmlns:c16="http://schemas.microsoft.com/office/drawing/2014/chart" uri="{C3380CC4-5D6E-409C-BE32-E72D297353CC}">
                <c16:uniqueId val="{00000005-5929-48C2-8F10-75CCB503C6BE}"/>
              </c:ext>
            </c:extLst>
          </c:dPt>
          <c:dPt>
            <c:idx val="5"/>
            <c:invertIfNegative val="0"/>
            <c:bubble3D val="0"/>
            <c:spPr>
              <a:solidFill>
                <a:schemeClr val="bg1">
                  <a:lumMod val="75000"/>
                </a:schemeClr>
              </a:solidFill>
              <a:ln w="38100">
                <a:solidFill>
                  <a:schemeClr val="accent4">
                    <a:lumMod val="60000"/>
                    <a:lumOff val="40000"/>
                  </a:schemeClr>
                </a:solidFill>
              </a:ln>
              <a:effectLst/>
            </c:spPr>
            <c:extLst>
              <c:ext xmlns:c16="http://schemas.microsoft.com/office/drawing/2014/chart" uri="{C3380CC4-5D6E-409C-BE32-E72D297353CC}">
                <c16:uniqueId val="{00000007-5929-48C2-8F10-75CCB503C6BE}"/>
              </c:ext>
            </c:extLst>
          </c:dPt>
          <c:dPt>
            <c:idx val="6"/>
            <c:invertIfNegative val="0"/>
            <c:bubble3D val="0"/>
            <c:spPr>
              <a:solidFill>
                <a:schemeClr val="bg1">
                  <a:lumMod val="75000"/>
                </a:schemeClr>
              </a:solidFill>
              <a:ln w="38100">
                <a:solidFill>
                  <a:schemeClr val="accent4">
                    <a:lumMod val="60000"/>
                    <a:lumOff val="40000"/>
                  </a:schemeClr>
                </a:solidFill>
              </a:ln>
              <a:effectLst/>
            </c:spPr>
            <c:extLst>
              <c:ext xmlns:c16="http://schemas.microsoft.com/office/drawing/2014/chart" uri="{C3380CC4-5D6E-409C-BE32-E72D297353CC}">
                <c16:uniqueId val="{00000008-5929-48C2-8F10-75CCB503C6BE}"/>
              </c:ext>
            </c:extLst>
          </c:dPt>
          <c:dPt>
            <c:idx val="7"/>
            <c:invertIfNegative val="0"/>
            <c:bubble3D val="0"/>
            <c:spPr>
              <a:solidFill>
                <a:schemeClr val="bg1">
                  <a:lumMod val="75000"/>
                </a:schemeClr>
              </a:solidFill>
              <a:ln w="38100">
                <a:solidFill>
                  <a:schemeClr val="accent4">
                    <a:lumMod val="60000"/>
                    <a:lumOff val="40000"/>
                  </a:schemeClr>
                </a:solidFill>
              </a:ln>
              <a:effectLst/>
            </c:spPr>
            <c:extLst>
              <c:ext xmlns:c16="http://schemas.microsoft.com/office/drawing/2014/chart" uri="{C3380CC4-5D6E-409C-BE32-E72D297353CC}">
                <c16:uniqueId val="{00000009-5929-48C2-8F10-75CCB503C6BE}"/>
              </c:ext>
            </c:extLst>
          </c:dPt>
          <c:dPt>
            <c:idx val="8"/>
            <c:invertIfNegative val="0"/>
            <c:bubble3D val="0"/>
            <c:spPr>
              <a:solidFill>
                <a:schemeClr val="bg1">
                  <a:lumMod val="75000"/>
                </a:schemeClr>
              </a:solidFill>
              <a:ln w="38100">
                <a:solidFill>
                  <a:schemeClr val="accent4">
                    <a:lumMod val="60000"/>
                    <a:lumOff val="40000"/>
                  </a:schemeClr>
                </a:solidFill>
              </a:ln>
              <a:effectLst/>
            </c:spPr>
            <c:extLst>
              <c:ext xmlns:c16="http://schemas.microsoft.com/office/drawing/2014/chart" uri="{C3380CC4-5D6E-409C-BE32-E72D297353CC}">
                <c16:uniqueId val="{0000000A-5929-48C2-8F10-75CCB503C6BE}"/>
              </c:ext>
            </c:extLst>
          </c:dPt>
          <c:dPt>
            <c:idx val="9"/>
            <c:invertIfNegative val="0"/>
            <c:bubble3D val="0"/>
            <c:spPr>
              <a:solidFill>
                <a:schemeClr val="bg1">
                  <a:lumMod val="75000"/>
                </a:schemeClr>
              </a:solidFill>
              <a:ln w="38100">
                <a:solidFill>
                  <a:schemeClr val="accent4">
                    <a:lumMod val="60000"/>
                    <a:lumOff val="40000"/>
                  </a:schemeClr>
                </a:solidFill>
              </a:ln>
              <a:effectLst/>
            </c:spPr>
            <c:extLst>
              <c:ext xmlns:c16="http://schemas.microsoft.com/office/drawing/2014/chart" uri="{C3380CC4-5D6E-409C-BE32-E72D297353CC}">
                <c16:uniqueId val="{0000000B-5929-48C2-8F10-75CCB503C6BE}"/>
              </c:ext>
            </c:extLst>
          </c:dPt>
          <c:dPt>
            <c:idx val="10"/>
            <c:invertIfNegative val="0"/>
            <c:bubble3D val="0"/>
            <c:spPr>
              <a:solidFill>
                <a:schemeClr val="bg1">
                  <a:lumMod val="75000"/>
                </a:schemeClr>
              </a:solidFill>
              <a:ln w="38100">
                <a:solidFill>
                  <a:schemeClr val="accent4">
                    <a:lumMod val="60000"/>
                    <a:lumOff val="40000"/>
                  </a:schemeClr>
                </a:solidFill>
              </a:ln>
              <a:effectLst/>
            </c:spPr>
            <c:extLst>
              <c:ext xmlns:c16="http://schemas.microsoft.com/office/drawing/2014/chart" uri="{C3380CC4-5D6E-409C-BE32-E72D297353CC}">
                <c16:uniqueId val="{0000000C-5929-48C2-8F10-75CCB503C6BE}"/>
              </c:ext>
            </c:extLst>
          </c:dPt>
          <c:dPt>
            <c:idx val="12"/>
            <c:invertIfNegative val="0"/>
            <c:bubble3D val="0"/>
            <c:spPr>
              <a:solidFill>
                <a:schemeClr val="bg1">
                  <a:lumMod val="75000"/>
                </a:schemeClr>
              </a:solidFill>
              <a:ln w="38100">
                <a:solidFill>
                  <a:schemeClr val="accent4">
                    <a:lumMod val="60000"/>
                    <a:lumOff val="40000"/>
                  </a:schemeClr>
                </a:solidFill>
              </a:ln>
              <a:effectLst/>
            </c:spPr>
            <c:extLst>
              <c:ext xmlns:c16="http://schemas.microsoft.com/office/drawing/2014/chart" uri="{C3380CC4-5D6E-409C-BE32-E72D297353CC}">
                <c16:uniqueId val="{0000000D-5929-48C2-8F10-75CCB503C6BE}"/>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5929-48C2-8F10-75CCB503C6BE}"/>
                </c:ext>
              </c:extLst>
            </c:dLbl>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5929-48C2-8F10-75CCB503C6BE}"/>
                </c:ext>
              </c:extLst>
            </c:dLbl>
            <c:dLbl>
              <c:idx val="2"/>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5929-48C2-8F10-75CCB503C6BE}"/>
                </c:ext>
              </c:extLst>
            </c:dLbl>
            <c:dLbl>
              <c:idx val="3"/>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3B35-4263-8D58-F731D20B7423}"/>
                </c:ext>
              </c:extLst>
            </c:dLbl>
            <c:dLbl>
              <c:idx val="4"/>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3B35-4263-8D58-F731D20B7423}"/>
                </c:ext>
              </c:extLst>
            </c:dLbl>
            <c:dLbl>
              <c:idx val="5"/>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7-5929-48C2-8F10-75CCB503C6BE}"/>
                </c:ext>
              </c:extLst>
            </c:dLbl>
            <c:dLbl>
              <c:idx val="6"/>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8-5929-48C2-8F10-75CCB503C6BE}"/>
                </c:ext>
              </c:extLst>
            </c:dLbl>
            <c:dLbl>
              <c:idx val="7"/>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9-5929-48C2-8F10-75CCB503C6BE}"/>
                </c:ext>
              </c:extLst>
            </c:dLbl>
            <c:dLbl>
              <c:idx val="8"/>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A-5929-48C2-8F10-75CCB503C6BE}"/>
                </c:ext>
              </c:extLst>
            </c:dLbl>
            <c:dLbl>
              <c:idx val="9"/>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B-5929-48C2-8F10-75CCB503C6BE}"/>
                </c:ext>
              </c:extLst>
            </c:dLbl>
            <c:dLbl>
              <c:idx val="1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C-5929-48C2-8F10-75CCB503C6BE}"/>
                </c:ext>
              </c:extLst>
            </c:dLbl>
            <c:dLbl>
              <c:idx val="11"/>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2-3B35-4263-8D58-F731D20B7423}"/>
                </c:ext>
              </c:extLst>
            </c:dLbl>
            <c:dLbl>
              <c:idx val="12"/>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D-5929-48C2-8F10-75CCB503C6B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Cartoon shows</c:v>
                </c:pt>
                <c:pt idx="1">
                  <c:v>Comedy and drama shows</c:v>
                </c:pt>
                <c:pt idx="2">
                  <c:v>Action and adventure shows</c:v>
                </c:pt>
                <c:pt idx="3">
                  <c:v>Documentary and educational shows</c:v>
                </c:pt>
                <c:pt idx="4">
                  <c:v>Food and cooking shows</c:v>
                </c:pt>
                <c:pt idx="5">
                  <c:v>Tech and gaming shows</c:v>
                </c:pt>
                <c:pt idx="6">
                  <c:v>Music shows</c:v>
                </c:pt>
                <c:pt idx="7">
                  <c:v>Sci-Fi and fantasy shows</c:v>
                </c:pt>
                <c:pt idx="8">
                  <c:v>Reality shows</c:v>
                </c:pt>
                <c:pt idx="9">
                  <c:v>Sport shows</c:v>
                </c:pt>
                <c:pt idx="10">
                  <c:v>Game shows </c:v>
                </c:pt>
                <c:pt idx="11">
                  <c:v>Shows with a variety of content</c:v>
                </c:pt>
                <c:pt idx="12">
                  <c:v>News, talk and interview shows</c:v>
                </c:pt>
              </c:strCache>
            </c:strRef>
          </c:cat>
          <c:val>
            <c:numRef>
              <c:f>Sheet1!$B$2:$B$14</c:f>
              <c:numCache>
                <c:formatCode>0%</c:formatCode>
                <c:ptCount val="13"/>
                <c:pt idx="0">
                  <c:v>0.76</c:v>
                </c:pt>
                <c:pt idx="1">
                  <c:v>0.18</c:v>
                </c:pt>
                <c:pt idx="2">
                  <c:v>0.23</c:v>
                </c:pt>
                <c:pt idx="3">
                  <c:v>0.23</c:v>
                </c:pt>
                <c:pt idx="4">
                  <c:v>0.24</c:v>
                </c:pt>
                <c:pt idx="5">
                  <c:v>0.17</c:v>
                </c:pt>
                <c:pt idx="6">
                  <c:v>0.14000000000000001</c:v>
                </c:pt>
                <c:pt idx="7">
                  <c:v>0.1</c:v>
                </c:pt>
                <c:pt idx="8">
                  <c:v>0.12</c:v>
                </c:pt>
                <c:pt idx="9">
                  <c:v>0.11</c:v>
                </c:pt>
                <c:pt idx="10">
                  <c:v>0.11</c:v>
                </c:pt>
                <c:pt idx="11">
                  <c:v>0.14000000000000001</c:v>
                </c:pt>
                <c:pt idx="12">
                  <c:v>0.05</c:v>
                </c:pt>
              </c:numCache>
            </c:numRef>
          </c:val>
          <c:extLst>
            <c:ext xmlns:c16="http://schemas.microsoft.com/office/drawing/2014/chart" uri="{C3380CC4-5D6E-409C-BE32-E72D297353CC}">
              <c16:uniqueId val="{00000006-5929-48C2-8F10-75CCB503C6BE}"/>
            </c:ext>
          </c:extLst>
        </c:ser>
        <c:dLbls>
          <c:showLegendKey val="0"/>
          <c:showVal val="0"/>
          <c:showCatName val="0"/>
          <c:showSerName val="0"/>
          <c:showPercent val="0"/>
          <c:showBubbleSize val="0"/>
        </c:dLbls>
        <c:gapWidth val="100"/>
        <c:axId val="843927823"/>
        <c:axId val="843907071"/>
      </c:barChart>
      <c:catAx>
        <c:axId val="843927823"/>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43907071"/>
        <c:crosses val="autoZero"/>
        <c:auto val="1"/>
        <c:lblAlgn val="ctr"/>
        <c:lblOffset val="100"/>
        <c:noMultiLvlLbl val="0"/>
      </c:catAx>
      <c:valAx>
        <c:axId val="843907071"/>
        <c:scaling>
          <c:orientation val="minMax"/>
        </c:scaling>
        <c:delete val="1"/>
        <c:axPos val="t"/>
        <c:numFmt formatCode="0%" sourceLinked="1"/>
        <c:majorTickMark val="out"/>
        <c:minorTickMark val="none"/>
        <c:tickLblPos val="nextTo"/>
        <c:crossAx val="843927823"/>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73041539104599018"/>
          <c:y val="6.2955361117888506E-2"/>
          <c:w val="0.23228184865847357"/>
          <c:h val="0.87883980200803646"/>
        </c:manualLayout>
      </c:layout>
      <c:barChart>
        <c:barDir val="bar"/>
        <c:grouping val="clustered"/>
        <c:varyColors val="0"/>
        <c:ser>
          <c:idx val="0"/>
          <c:order val="0"/>
          <c:tx>
            <c:strRef>
              <c:f>Sheet1!$B$1</c:f>
              <c:strCache>
                <c:ptCount val="1"/>
                <c:pt idx="0">
                  <c:v>Series 1</c:v>
                </c:pt>
              </c:strCache>
            </c:strRef>
          </c:tx>
          <c:spPr>
            <a:solidFill>
              <a:schemeClr val="bg1">
                <a:lumMod val="75000"/>
              </a:schemeClr>
            </a:solidFill>
            <a:ln w="38100">
              <a:solidFill>
                <a:schemeClr val="bg1">
                  <a:lumMod val="75000"/>
                </a:schemeClr>
              </a:solidFill>
            </a:ln>
            <a:effectLst/>
          </c:spPr>
          <c:invertIfNegative val="0"/>
          <c:dPt>
            <c:idx val="0"/>
            <c:invertIfNegative val="0"/>
            <c:bubble3D val="0"/>
            <c:spPr>
              <a:solidFill>
                <a:schemeClr val="bg1">
                  <a:lumMod val="75000"/>
                </a:schemeClr>
              </a:solidFill>
              <a:ln w="38100">
                <a:solidFill>
                  <a:schemeClr val="bg1">
                    <a:lumMod val="75000"/>
                  </a:schemeClr>
                </a:solidFill>
              </a:ln>
              <a:effectLst/>
            </c:spPr>
            <c:extLst>
              <c:ext xmlns:c16="http://schemas.microsoft.com/office/drawing/2014/chart" uri="{C3380CC4-5D6E-409C-BE32-E72D297353CC}">
                <c16:uniqueId val="{00000001-5929-48C2-8F10-75CCB503C6BE}"/>
              </c:ext>
            </c:extLst>
          </c:dPt>
          <c:dPt>
            <c:idx val="1"/>
            <c:invertIfNegative val="0"/>
            <c:bubble3D val="0"/>
            <c:spPr>
              <a:solidFill>
                <a:schemeClr val="bg1">
                  <a:lumMod val="75000"/>
                </a:schemeClr>
              </a:solidFill>
              <a:ln w="38100">
                <a:solidFill>
                  <a:schemeClr val="accent4">
                    <a:lumMod val="60000"/>
                    <a:lumOff val="40000"/>
                  </a:schemeClr>
                </a:solidFill>
              </a:ln>
              <a:effectLst/>
            </c:spPr>
            <c:extLst>
              <c:ext xmlns:c16="http://schemas.microsoft.com/office/drawing/2014/chart" uri="{C3380CC4-5D6E-409C-BE32-E72D297353CC}">
                <c16:uniqueId val="{00000003-5929-48C2-8F10-75CCB503C6BE}"/>
              </c:ext>
            </c:extLst>
          </c:dPt>
          <c:dPt>
            <c:idx val="2"/>
            <c:invertIfNegative val="0"/>
            <c:bubble3D val="0"/>
            <c:spPr>
              <a:solidFill>
                <a:schemeClr val="bg1">
                  <a:lumMod val="75000"/>
                </a:schemeClr>
              </a:solidFill>
              <a:ln w="38100">
                <a:solidFill>
                  <a:schemeClr val="accent1">
                    <a:lumMod val="60000"/>
                    <a:lumOff val="40000"/>
                  </a:schemeClr>
                </a:solidFill>
              </a:ln>
              <a:effectLst/>
            </c:spPr>
            <c:extLst>
              <c:ext xmlns:c16="http://schemas.microsoft.com/office/drawing/2014/chart" uri="{C3380CC4-5D6E-409C-BE32-E72D297353CC}">
                <c16:uniqueId val="{00000005-5929-48C2-8F10-75CCB503C6BE}"/>
              </c:ext>
            </c:extLst>
          </c:dPt>
          <c:dPt>
            <c:idx val="4"/>
            <c:invertIfNegative val="0"/>
            <c:bubble3D val="0"/>
            <c:spPr>
              <a:solidFill>
                <a:schemeClr val="bg1">
                  <a:lumMod val="75000"/>
                </a:schemeClr>
              </a:solidFill>
              <a:ln w="38100">
                <a:solidFill>
                  <a:schemeClr val="accent4">
                    <a:lumMod val="60000"/>
                    <a:lumOff val="40000"/>
                  </a:schemeClr>
                </a:solidFill>
              </a:ln>
              <a:effectLst/>
            </c:spPr>
            <c:extLst>
              <c:ext xmlns:c16="http://schemas.microsoft.com/office/drawing/2014/chart" uri="{C3380CC4-5D6E-409C-BE32-E72D297353CC}">
                <c16:uniqueId val="{00000000-7AEE-4523-93F5-F828FE2A328B}"/>
              </c:ext>
            </c:extLst>
          </c:dPt>
          <c:dPt>
            <c:idx val="5"/>
            <c:invertIfNegative val="0"/>
            <c:bubble3D val="0"/>
            <c:spPr>
              <a:solidFill>
                <a:schemeClr val="bg1">
                  <a:lumMod val="75000"/>
                </a:schemeClr>
              </a:solidFill>
              <a:ln w="38100">
                <a:solidFill>
                  <a:schemeClr val="accent1">
                    <a:lumMod val="60000"/>
                    <a:lumOff val="40000"/>
                  </a:schemeClr>
                </a:solidFill>
              </a:ln>
              <a:effectLst/>
            </c:spPr>
            <c:extLst>
              <c:ext xmlns:c16="http://schemas.microsoft.com/office/drawing/2014/chart" uri="{C3380CC4-5D6E-409C-BE32-E72D297353CC}">
                <c16:uniqueId val="{00000007-5929-48C2-8F10-75CCB503C6BE}"/>
              </c:ext>
            </c:extLst>
          </c:dPt>
          <c:dPt>
            <c:idx val="6"/>
            <c:invertIfNegative val="0"/>
            <c:bubble3D val="0"/>
            <c:spPr>
              <a:solidFill>
                <a:schemeClr val="bg1">
                  <a:lumMod val="75000"/>
                </a:schemeClr>
              </a:solidFill>
              <a:ln w="38100">
                <a:solidFill>
                  <a:schemeClr val="accent4">
                    <a:lumMod val="60000"/>
                    <a:lumOff val="40000"/>
                  </a:schemeClr>
                </a:solidFill>
              </a:ln>
              <a:effectLst/>
            </c:spPr>
            <c:extLst>
              <c:ext xmlns:c16="http://schemas.microsoft.com/office/drawing/2014/chart" uri="{C3380CC4-5D6E-409C-BE32-E72D297353CC}">
                <c16:uniqueId val="{00000008-5929-48C2-8F10-75CCB503C6BE}"/>
              </c:ext>
            </c:extLst>
          </c:dPt>
          <c:dPt>
            <c:idx val="8"/>
            <c:invertIfNegative val="0"/>
            <c:bubble3D val="0"/>
            <c:spPr>
              <a:solidFill>
                <a:schemeClr val="bg1">
                  <a:lumMod val="75000"/>
                </a:schemeClr>
              </a:solidFill>
              <a:ln w="38100">
                <a:solidFill>
                  <a:schemeClr val="accent4">
                    <a:lumMod val="60000"/>
                    <a:lumOff val="40000"/>
                  </a:schemeClr>
                </a:solidFill>
              </a:ln>
              <a:effectLst/>
            </c:spPr>
            <c:extLst>
              <c:ext xmlns:c16="http://schemas.microsoft.com/office/drawing/2014/chart" uri="{C3380CC4-5D6E-409C-BE32-E72D297353CC}">
                <c16:uniqueId val="{0000000A-5929-48C2-8F10-75CCB503C6BE}"/>
              </c:ext>
            </c:extLst>
          </c:dPt>
          <c:dPt>
            <c:idx val="9"/>
            <c:invertIfNegative val="0"/>
            <c:bubble3D val="0"/>
            <c:spPr>
              <a:solidFill>
                <a:schemeClr val="bg1">
                  <a:lumMod val="75000"/>
                </a:schemeClr>
              </a:solidFill>
              <a:ln w="38100">
                <a:solidFill>
                  <a:schemeClr val="accent1">
                    <a:lumMod val="60000"/>
                    <a:lumOff val="40000"/>
                  </a:schemeClr>
                </a:solidFill>
              </a:ln>
              <a:effectLst/>
            </c:spPr>
            <c:extLst>
              <c:ext xmlns:c16="http://schemas.microsoft.com/office/drawing/2014/chart" uri="{C3380CC4-5D6E-409C-BE32-E72D297353CC}">
                <c16:uniqueId val="{0000000B-5929-48C2-8F10-75CCB503C6BE}"/>
              </c:ext>
            </c:extLst>
          </c:dPt>
          <c:dPt>
            <c:idx val="11"/>
            <c:invertIfNegative val="0"/>
            <c:bubble3D val="0"/>
            <c:spPr>
              <a:solidFill>
                <a:schemeClr val="bg1">
                  <a:lumMod val="75000"/>
                </a:schemeClr>
              </a:solidFill>
              <a:ln w="38100">
                <a:solidFill>
                  <a:schemeClr val="accent4">
                    <a:lumMod val="60000"/>
                    <a:lumOff val="40000"/>
                  </a:schemeClr>
                </a:solidFill>
              </a:ln>
              <a:effectLst/>
            </c:spPr>
            <c:extLst>
              <c:ext xmlns:c16="http://schemas.microsoft.com/office/drawing/2014/chart" uri="{C3380CC4-5D6E-409C-BE32-E72D297353CC}">
                <c16:uniqueId val="{00000001-7AEE-4523-93F5-F828FE2A328B}"/>
              </c:ext>
            </c:extLst>
          </c:dPt>
          <c:dLbls>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5929-48C2-8F10-75CCB503C6BE}"/>
                </c:ext>
              </c:extLst>
            </c:dLbl>
            <c:dLbl>
              <c:idx val="2"/>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5929-48C2-8F10-75CCB503C6BE}"/>
                </c:ext>
              </c:extLst>
            </c:dLbl>
            <c:dLbl>
              <c:idx val="4"/>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7AEE-4523-93F5-F828FE2A328B}"/>
                </c:ext>
              </c:extLst>
            </c:dLbl>
            <c:dLbl>
              <c:idx val="5"/>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5929-48C2-8F10-75CCB503C6BE}"/>
                </c:ext>
              </c:extLst>
            </c:dLbl>
            <c:dLbl>
              <c:idx val="6"/>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8-5929-48C2-8F10-75CCB503C6BE}"/>
                </c:ext>
              </c:extLst>
            </c:dLbl>
            <c:dLbl>
              <c:idx val="8"/>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A-5929-48C2-8F10-75CCB503C6BE}"/>
                </c:ext>
              </c:extLst>
            </c:dLbl>
            <c:dLbl>
              <c:idx val="9"/>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B-5929-48C2-8F10-75CCB503C6BE}"/>
                </c:ext>
              </c:extLst>
            </c:dLbl>
            <c:dLbl>
              <c:idx val="11"/>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7AEE-4523-93F5-F828FE2A328B}"/>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Cartoon shows</c:v>
                </c:pt>
                <c:pt idx="1">
                  <c:v>Comedy and drama shows</c:v>
                </c:pt>
                <c:pt idx="2">
                  <c:v>Action and adventure shows</c:v>
                </c:pt>
                <c:pt idx="3">
                  <c:v>Documentary and educational shows</c:v>
                </c:pt>
                <c:pt idx="4">
                  <c:v>Food and cooking shows</c:v>
                </c:pt>
                <c:pt idx="5">
                  <c:v>Tech and gaming shows</c:v>
                </c:pt>
                <c:pt idx="6">
                  <c:v>Music shows</c:v>
                </c:pt>
                <c:pt idx="7">
                  <c:v>Sci-Fi and fantasy shows</c:v>
                </c:pt>
                <c:pt idx="8">
                  <c:v>Reality shows</c:v>
                </c:pt>
                <c:pt idx="9">
                  <c:v>Sport shows</c:v>
                </c:pt>
                <c:pt idx="10">
                  <c:v>Game shows </c:v>
                </c:pt>
                <c:pt idx="11">
                  <c:v>Shows with a variety of content</c:v>
                </c:pt>
                <c:pt idx="12">
                  <c:v>News, talk and interview shows</c:v>
                </c:pt>
              </c:strCache>
            </c:strRef>
          </c:cat>
          <c:val>
            <c:numRef>
              <c:f>Sheet1!$B$2:$B$14</c:f>
              <c:numCache>
                <c:formatCode>0%</c:formatCode>
                <c:ptCount val="13"/>
                <c:pt idx="0">
                  <c:v>0.62</c:v>
                </c:pt>
                <c:pt idx="1">
                  <c:v>0.27</c:v>
                </c:pt>
                <c:pt idx="2">
                  <c:v>0.37</c:v>
                </c:pt>
                <c:pt idx="3">
                  <c:v>0.23</c:v>
                </c:pt>
                <c:pt idx="4">
                  <c:v>0.14000000000000001</c:v>
                </c:pt>
                <c:pt idx="5">
                  <c:v>0.35</c:v>
                </c:pt>
                <c:pt idx="6">
                  <c:v>0.13</c:v>
                </c:pt>
                <c:pt idx="7">
                  <c:v>0.19</c:v>
                </c:pt>
                <c:pt idx="8">
                  <c:v>0.11</c:v>
                </c:pt>
                <c:pt idx="9">
                  <c:v>0.26</c:v>
                </c:pt>
                <c:pt idx="10">
                  <c:v>0.17</c:v>
                </c:pt>
                <c:pt idx="11">
                  <c:v>0.1</c:v>
                </c:pt>
                <c:pt idx="12">
                  <c:v>0.09</c:v>
                </c:pt>
              </c:numCache>
            </c:numRef>
          </c:val>
          <c:extLst>
            <c:ext xmlns:c16="http://schemas.microsoft.com/office/drawing/2014/chart" uri="{C3380CC4-5D6E-409C-BE32-E72D297353CC}">
              <c16:uniqueId val="{00000006-5929-48C2-8F10-75CCB503C6BE}"/>
            </c:ext>
          </c:extLst>
        </c:ser>
        <c:dLbls>
          <c:showLegendKey val="0"/>
          <c:showVal val="0"/>
          <c:showCatName val="0"/>
          <c:showSerName val="0"/>
          <c:showPercent val="0"/>
          <c:showBubbleSize val="0"/>
        </c:dLbls>
        <c:gapWidth val="100"/>
        <c:axId val="843927823"/>
        <c:axId val="843907071"/>
      </c:barChart>
      <c:catAx>
        <c:axId val="843927823"/>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43907071"/>
        <c:crosses val="autoZero"/>
        <c:auto val="1"/>
        <c:lblAlgn val="ctr"/>
        <c:lblOffset val="100"/>
        <c:noMultiLvlLbl val="0"/>
      </c:catAx>
      <c:valAx>
        <c:axId val="843907071"/>
        <c:scaling>
          <c:orientation val="minMax"/>
          <c:max val="0.8"/>
          <c:min val="0"/>
        </c:scaling>
        <c:delete val="1"/>
        <c:axPos val="t"/>
        <c:numFmt formatCode="0%" sourceLinked="1"/>
        <c:majorTickMark val="out"/>
        <c:minorTickMark val="none"/>
        <c:tickLblPos val="nextTo"/>
        <c:crossAx val="843927823"/>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71166884103835937"/>
          <c:y val="6.2955450263324983E-2"/>
          <c:w val="0.24048421750606025"/>
          <c:h val="0.87883980200803646"/>
        </c:manualLayout>
      </c:layout>
      <c:barChart>
        <c:barDir val="bar"/>
        <c:grouping val="clustered"/>
        <c:varyColors val="0"/>
        <c:ser>
          <c:idx val="0"/>
          <c:order val="0"/>
          <c:tx>
            <c:strRef>
              <c:f>Sheet1!$B$1</c:f>
              <c:strCache>
                <c:ptCount val="1"/>
                <c:pt idx="0">
                  <c:v>Series 1</c:v>
                </c:pt>
              </c:strCache>
            </c:strRef>
          </c:tx>
          <c:spPr>
            <a:solidFill>
              <a:schemeClr val="bg1">
                <a:lumMod val="75000"/>
              </a:schemeClr>
            </a:solidFill>
            <a:ln w="38100">
              <a:solidFill>
                <a:schemeClr val="bg1">
                  <a:lumMod val="75000"/>
                </a:schemeClr>
              </a:solidFill>
            </a:ln>
            <a:effectLst/>
          </c:spPr>
          <c:invertIfNegative val="0"/>
          <c:dPt>
            <c:idx val="0"/>
            <c:invertIfNegative val="0"/>
            <c:bubble3D val="0"/>
            <c:spPr>
              <a:solidFill>
                <a:schemeClr val="bg1">
                  <a:lumMod val="75000"/>
                </a:schemeClr>
              </a:solidFill>
              <a:ln w="38100">
                <a:solidFill>
                  <a:schemeClr val="bg1">
                    <a:lumMod val="75000"/>
                  </a:schemeClr>
                </a:solidFill>
              </a:ln>
              <a:effectLst/>
            </c:spPr>
            <c:extLst>
              <c:ext xmlns:c16="http://schemas.microsoft.com/office/drawing/2014/chart" uri="{C3380CC4-5D6E-409C-BE32-E72D297353CC}">
                <c16:uniqueId val="{00000001-FBB2-4126-AF47-63D65FF2CE85}"/>
              </c:ext>
            </c:extLst>
          </c:dPt>
          <c:dPt>
            <c:idx val="1"/>
            <c:invertIfNegative val="0"/>
            <c:bubble3D val="0"/>
            <c:spPr>
              <a:solidFill>
                <a:schemeClr val="bg1">
                  <a:lumMod val="75000"/>
                </a:schemeClr>
              </a:solidFill>
              <a:ln w="38100">
                <a:solidFill>
                  <a:schemeClr val="accent1">
                    <a:lumMod val="60000"/>
                    <a:lumOff val="40000"/>
                  </a:schemeClr>
                </a:solidFill>
              </a:ln>
              <a:effectLst/>
            </c:spPr>
            <c:extLst>
              <c:ext xmlns:c16="http://schemas.microsoft.com/office/drawing/2014/chart" uri="{C3380CC4-5D6E-409C-BE32-E72D297353CC}">
                <c16:uniqueId val="{00000003-FBB2-4126-AF47-63D65FF2CE85}"/>
              </c:ext>
            </c:extLst>
          </c:dPt>
          <c:dPt>
            <c:idx val="2"/>
            <c:invertIfNegative val="0"/>
            <c:bubble3D val="0"/>
            <c:spPr>
              <a:solidFill>
                <a:schemeClr val="bg1">
                  <a:lumMod val="75000"/>
                </a:schemeClr>
              </a:solidFill>
              <a:ln w="38100">
                <a:solidFill>
                  <a:schemeClr val="accent4">
                    <a:lumMod val="60000"/>
                    <a:lumOff val="40000"/>
                  </a:schemeClr>
                </a:solidFill>
              </a:ln>
              <a:effectLst/>
            </c:spPr>
            <c:extLst>
              <c:ext xmlns:c16="http://schemas.microsoft.com/office/drawing/2014/chart" uri="{C3380CC4-5D6E-409C-BE32-E72D297353CC}">
                <c16:uniqueId val="{00000005-FBB2-4126-AF47-63D65FF2CE85}"/>
              </c:ext>
            </c:extLst>
          </c:dPt>
          <c:dPt>
            <c:idx val="4"/>
            <c:invertIfNegative val="0"/>
            <c:bubble3D val="0"/>
            <c:spPr>
              <a:solidFill>
                <a:schemeClr val="bg1">
                  <a:lumMod val="75000"/>
                </a:schemeClr>
              </a:solidFill>
              <a:ln w="38100">
                <a:solidFill>
                  <a:schemeClr val="accent1">
                    <a:lumMod val="60000"/>
                    <a:lumOff val="40000"/>
                  </a:schemeClr>
                </a:solidFill>
              </a:ln>
              <a:effectLst/>
            </c:spPr>
            <c:extLst>
              <c:ext xmlns:c16="http://schemas.microsoft.com/office/drawing/2014/chart" uri="{C3380CC4-5D6E-409C-BE32-E72D297353CC}">
                <c16:uniqueId val="{00000001-2224-44E2-B0B1-7D57CDB52C28}"/>
              </c:ext>
            </c:extLst>
          </c:dPt>
          <c:dPt>
            <c:idx val="5"/>
            <c:invertIfNegative val="0"/>
            <c:bubble3D val="0"/>
            <c:spPr>
              <a:solidFill>
                <a:schemeClr val="bg1">
                  <a:lumMod val="75000"/>
                </a:schemeClr>
              </a:solidFill>
              <a:ln w="38100">
                <a:solidFill>
                  <a:schemeClr val="accent4">
                    <a:lumMod val="60000"/>
                    <a:lumOff val="40000"/>
                  </a:schemeClr>
                </a:solidFill>
              </a:ln>
              <a:effectLst/>
            </c:spPr>
            <c:extLst>
              <c:ext xmlns:c16="http://schemas.microsoft.com/office/drawing/2014/chart" uri="{C3380CC4-5D6E-409C-BE32-E72D297353CC}">
                <c16:uniqueId val="{00000008-FBB2-4126-AF47-63D65FF2CE85}"/>
              </c:ext>
            </c:extLst>
          </c:dPt>
          <c:dPt>
            <c:idx val="6"/>
            <c:invertIfNegative val="0"/>
            <c:bubble3D val="0"/>
            <c:spPr>
              <a:solidFill>
                <a:schemeClr val="bg1">
                  <a:lumMod val="75000"/>
                </a:schemeClr>
              </a:solidFill>
              <a:ln w="38100">
                <a:solidFill>
                  <a:schemeClr val="accent1">
                    <a:lumMod val="60000"/>
                    <a:lumOff val="40000"/>
                  </a:schemeClr>
                </a:solidFill>
              </a:ln>
              <a:effectLst/>
            </c:spPr>
            <c:extLst>
              <c:ext xmlns:c16="http://schemas.microsoft.com/office/drawing/2014/chart" uri="{C3380CC4-5D6E-409C-BE32-E72D297353CC}">
                <c16:uniqueId val="{00000002-2224-44E2-B0B1-7D57CDB52C28}"/>
              </c:ext>
            </c:extLst>
          </c:dPt>
          <c:dPt>
            <c:idx val="8"/>
            <c:invertIfNegative val="0"/>
            <c:bubble3D val="0"/>
            <c:spPr>
              <a:solidFill>
                <a:schemeClr val="bg1">
                  <a:lumMod val="75000"/>
                </a:schemeClr>
              </a:solidFill>
              <a:ln w="38100">
                <a:solidFill>
                  <a:schemeClr val="accent1">
                    <a:lumMod val="60000"/>
                    <a:lumOff val="40000"/>
                  </a:schemeClr>
                </a:solidFill>
              </a:ln>
              <a:effectLst/>
            </c:spPr>
            <c:extLst>
              <c:ext xmlns:c16="http://schemas.microsoft.com/office/drawing/2014/chart" uri="{C3380CC4-5D6E-409C-BE32-E72D297353CC}">
                <c16:uniqueId val="{00000003-2224-44E2-B0B1-7D57CDB52C28}"/>
              </c:ext>
            </c:extLst>
          </c:dPt>
          <c:dPt>
            <c:idx val="9"/>
            <c:invertIfNegative val="0"/>
            <c:bubble3D val="0"/>
            <c:spPr>
              <a:solidFill>
                <a:schemeClr val="bg1">
                  <a:lumMod val="75000"/>
                </a:schemeClr>
              </a:solidFill>
              <a:ln w="38100">
                <a:solidFill>
                  <a:schemeClr val="accent4">
                    <a:lumMod val="60000"/>
                    <a:lumOff val="40000"/>
                  </a:schemeClr>
                </a:solidFill>
              </a:ln>
              <a:effectLst/>
            </c:spPr>
            <c:extLst>
              <c:ext xmlns:c16="http://schemas.microsoft.com/office/drawing/2014/chart" uri="{C3380CC4-5D6E-409C-BE32-E72D297353CC}">
                <c16:uniqueId val="{00000000-2224-44E2-B0B1-7D57CDB52C28}"/>
              </c:ext>
            </c:extLst>
          </c:dPt>
          <c:dPt>
            <c:idx val="11"/>
            <c:invertIfNegative val="0"/>
            <c:bubble3D val="0"/>
            <c:spPr>
              <a:solidFill>
                <a:schemeClr val="bg1">
                  <a:lumMod val="75000"/>
                </a:schemeClr>
              </a:solidFill>
              <a:ln w="38100">
                <a:solidFill>
                  <a:schemeClr val="accent1">
                    <a:lumMod val="60000"/>
                    <a:lumOff val="40000"/>
                  </a:schemeClr>
                </a:solidFill>
              </a:ln>
              <a:effectLst/>
            </c:spPr>
            <c:extLst>
              <c:ext xmlns:c16="http://schemas.microsoft.com/office/drawing/2014/chart" uri="{C3380CC4-5D6E-409C-BE32-E72D297353CC}">
                <c16:uniqueId val="{00000004-2224-44E2-B0B1-7D57CDB52C28}"/>
              </c:ext>
            </c:extLst>
          </c:dPt>
          <c:dLbls>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FBB2-4126-AF47-63D65FF2CE85}"/>
                </c:ext>
              </c:extLst>
            </c:dLbl>
            <c:dLbl>
              <c:idx val="2"/>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FBB2-4126-AF47-63D65FF2CE85}"/>
                </c:ext>
              </c:extLst>
            </c:dLbl>
            <c:dLbl>
              <c:idx val="4"/>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2224-44E2-B0B1-7D57CDB52C28}"/>
                </c:ext>
              </c:extLst>
            </c:dLbl>
            <c:dLbl>
              <c:idx val="5"/>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8-FBB2-4126-AF47-63D65FF2CE85}"/>
                </c:ext>
              </c:extLst>
            </c:dLbl>
            <c:dLbl>
              <c:idx val="6"/>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2-2224-44E2-B0B1-7D57CDB52C28}"/>
                </c:ext>
              </c:extLst>
            </c:dLbl>
            <c:dLbl>
              <c:idx val="8"/>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2224-44E2-B0B1-7D57CDB52C28}"/>
                </c:ext>
              </c:extLst>
            </c:dLbl>
            <c:dLbl>
              <c:idx val="9"/>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2224-44E2-B0B1-7D57CDB52C28}"/>
                </c:ext>
              </c:extLst>
            </c:dLbl>
            <c:dLbl>
              <c:idx val="11"/>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4-2224-44E2-B0B1-7D57CDB52C28}"/>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Cartoon shows</c:v>
                </c:pt>
                <c:pt idx="1">
                  <c:v>Comedy and drama shows</c:v>
                </c:pt>
                <c:pt idx="2">
                  <c:v>Action and adventure shows</c:v>
                </c:pt>
                <c:pt idx="3">
                  <c:v>Documentary and educational shows</c:v>
                </c:pt>
                <c:pt idx="4">
                  <c:v>Food and cooking shows</c:v>
                </c:pt>
                <c:pt idx="5">
                  <c:v>Tech and gaming shows</c:v>
                </c:pt>
                <c:pt idx="6">
                  <c:v>Music shows</c:v>
                </c:pt>
                <c:pt idx="7">
                  <c:v>Sci-Fi and fantasy shows</c:v>
                </c:pt>
                <c:pt idx="8">
                  <c:v>Reality shows</c:v>
                </c:pt>
                <c:pt idx="9">
                  <c:v>Sport shows</c:v>
                </c:pt>
                <c:pt idx="10">
                  <c:v>Game shows </c:v>
                </c:pt>
                <c:pt idx="11">
                  <c:v>Shows with a variety of content</c:v>
                </c:pt>
                <c:pt idx="12">
                  <c:v>News, talk and interview shows</c:v>
                </c:pt>
              </c:strCache>
            </c:strRef>
          </c:cat>
          <c:val>
            <c:numRef>
              <c:f>Sheet1!$B$2:$B$14</c:f>
              <c:numCache>
                <c:formatCode>0%</c:formatCode>
                <c:ptCount val="13"/>
                <c:pt idx="0">
                  <c:v>0.56000000000000005</c:v>
                </c:pt>
                <c:pt idx="1">
                  <c:v>0.39</c:v>
                </c:pt>
                <c:pt idx="2">
                  <c:v>0.24</c:v>
                </c:pt>
                <c:pt idx="3">
                  <c:v>0.27</c:v>
                </c:pt>
                <c:pt idx="4">
                  <c:v>0.34</c:v>
                </c:pt>
                <c:pt idx="5">
                  <c:v>0.11</c:v>
                </c:pt>
                <c:pt idx="6">
                  <c:v>0.26</c:v>
                </c:pt>
                <c:pt idx="7">
                  <c:v>0.17</c:v>
                </c:pt>
                <c:pt idx="8">
                  <c:v>0.24</c:v>
                </c:pt>
                <c:pt idx="9">
                  <c:v>0.08</c:v>
                </c:pt>
                <c:pt idx="10">
                  <c:v>0.17</c:v>
                </c:pt>
                <c:pt idx="11">
                  <c:v>0.17</c:v>
                </c:pt>
                <c:pt idx="12">
                  <c:v>0.08</c:v>
                </c:pt>
              </c:numCache>
            </c:numRef>
          </c:val>
          <c:extLst>
            <c:ext xmlns:c16="http://schemas.microsoft.com/office/drawing/2014/chart" uri="{C3380CC4-5D6E-409C-BE32-E72D297353CC}">
              <c16:uniqueId val="{00000006-FBB2-4126-AF47-63D65FF2CE85}"/>
            </c:ext>
          </c:extLst>
        </c:ser>
        <c:dLbls>
          <c:showLegendKey val="0"/>
          <c:showVal val="0"/>
          <c:showCatName val="0"/>
          <c:showSerName val="0"/>
          <c:showPercent val="0"/>
          <c:showBubbleSize val="0"/>
        </c:dLbls>
        <c:gapWidth val="100"/>
        <c:axId val="843927823"/>
        <c:axId val="843907071"/>
      </c:barChart>
      <c:catAx>
        <c:axId val="843927823"/>
        <c:scaling>
          <c:orientation val="maxMin"/>
        </c:scaling>
        <c:delete val="1"/>
        <c:axPos val="l"/>
        <c:numFmt formatCode="General" sourceLinked="1"/>
        <c:majorTickMark val="none"/>
        <c:minorTickMark val="none"/>
        <c:tickLblPos val="nextTo"/>
        <c:crossAx val="843907071"/>
        <c:crosses val="autoZero"/>
        <c:auto val="1"/>
        <c:lblAlgn val="ctr"/>
        <c:lblOffset val="100"/>
        <c:noMultiLvlLbl val="0"/>
      </c:catAx>
      <c:valAx>
        <c:axId val="843907071"/>
        <c:scaling>
          <c:orientation val="minMax"/>
          <c:max val="0.8"/>
          <c:min val="0"/>
        </c:scaling>
        <c:delete val="1"/>
        <c:axPos val="t"/>
        <c:numFmt formatCode="0%" sourceLinked="1"/>
        <c:majorTickMark val="out"/>
        <c:minorTickMark val="none"/>
        <c:tickLblPos val="nextTo"/>
        <c:crossAx val="843927823"/>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258095306596257"/>
          <c:y val="0.10561810446216571"/>
          <c:w val="0.73741904693403748"/>
          <c:h val="0.86080318579143489"/>
        </c:manualLayout>
      </c:layout>
      <c:barChart>
        <c:barDir val="bar"/>
        <c:grouping val="clustered"/>
        <c:varyColors val="0"/>
        <c:ser>
          <c:idx val="0"/>
          <c:order val="0"/>
          <c:tx>
            <c:strRef>
              <c:f>Sheet1!$B$1</c:f>
              <c:strCache>
                <c:ptCount val="1"/>
                <c:pt idx="0">
                  <c:v>Series 1</c:v>
                </c:pt>
              </c:strCache>
            </c:strRef>
          </c:tx>
          <c:spPr>
            <a:solidFill>
              <a:srgbClr val="0DB091"/>
            </a:solidFill>
            <a:ln>
              <a:noFill/>
            </a:ln>
            <a:effectLst/>
          </c:spPr>
          <c:invertIfNegative val="0"/>
          <c:dPt>
            <c:idx val="0"/>
            <c:invertIfNegative val="0"/>
            <c:bubble3D val="0"/>
            <c:spPr>
              <a:solidFill>
                <a:srgbClr val="0DB091"/>
              </a:solidFill>
              <a:ln>
                <a:noFill/>
              </a:ln>
              <a:effectLst/>
            </c:spPr>
            <c:extLst>
              <c:ext xmlns:c16="http://schemas.microsoft.com/office/drawing/2014/chart" uri="{C3380CC4-5D6E-409C-BE32-E72D297353CC}">
                <c16:uniqueId val="{00000004-0F32-401B-B3C9-7ADA77DEF21E}"/>
              </c:ext>
            </c:extLst>
          </c:dPt>
          <c:dPt>
            <c:idx val="1"/>
            <c:invertIfNegative val="0"/>
            <c:bubble3D val="0"/>
            <c:spPr>
              <a:solidFill>
                <a:srgbClr val="0DB091"/>
              </a:solidFill>
              <a:ln>
                <a:noFill/>
              </a:ln>
              <a:effectLst/>
            </c:spPr>
            <c:extLst>
              <c:ext xmlns:c16="http://schemas.microsoft.com/office/drawing/2014/chart" uri="{C3380CC4-5D6E-409C-BE32-E72D297353CC}">
                <c16:uniqueId val="{00000003-0F32-401B-B3C9-7ADA77DEF21E}"/>
              </c:ext>
            </c:extLst>
          </c:dPt>
          <c:dPt>
            <c:idx val="2"/>
            <c:invertIfNegative val="0"/>
            <c:bubble3D val="0"/>
            <c:spPr>
              <a:solidFill>
                <a:srgbClr val="0DB091"/>
              </a:solidFill>
              <a:ln>
                <a:noFill/>
              </a:ln>
              <a:effectLst/>
            </c:spPr>
            <c:extLst>
              <c:ext xmlns:c16="http://schemas.microsoft.com/office/drawing/2014/chart" uri="{C3380CC4-5D6E-409C-BE32-E72D297353CC}">
                <c16:uniqueId val="{00000002-0F32-401B-B3C9-7ADA77DEF21E}"/>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Peppa Pig</c:v>
                </c:pt>
                <c:pt idx="1">
                  <c:v>Paw Patrol</c:v>
                </c:pt>
                <c:pt idx="2">
                  <c:v>Wiggles</c:v>
                </c:pt>
                <c:pt idx="3">
                  <c:v>Cocomelon</c:v>
                </c:pt>
                <c:pt idx="4">
                  <c:v>Pokemon</c:v>
                </c:pt>
                <c:pt idx="5">
                  <c:v>My Little Pony</c:v>
                </c:pt>
                <c:pt idx="6">
                  <c:v>PJ Mask</c:v>
                </c:pt>
                <c:pt idx="7">
                  <c:v>Cars</c:v>
                </c:pt>
                <c:pt idx="8">
                  <c:v>Thomas the Tank Engine</c:v>
                </c:pt>
                <c:pt idx="9">
                  <c:v>Youtube</c:v>
                </c:pt>
                <c:pt idx="10">
                  <c:v>Other</c:v>
                </c:pt>
                <c:pt idx="11">
                  <c:v>Don’t know</c:v>
                </c:pt>
                <c:pt idx="12">
                  <c:v>Doesn’t have one</c:v>
                </c:pt>
              </c:strCache>
            </c:strRef>
          </c:cat>
          <c:val>
            <c:numRef>
              <c:f>Sheet1!$B$2:$B$14</c:f>
              <c:numCache>
                <c:formatCode>0%</c:formatCode>
                <c:ptCount val="13"/>
                <c:pt idx="0">
                  <c:v>0.11</c:v>
                </c:pt>
                <c:pt idx="1">
                  <c:v>0.1</c:v>
                </c:pt>
                <c:pt idx="2">
                  <c:v>0.04</c:v>
                </c:pt>
                <c:pt idx="3">
                  <c:v>0.03</c:v>
                </c:pt>
                <c:pt idx="4">
                  <c:v>0.02</c:v>
                </c:pt>
                <c:pt idx="5">
                  <c:v>0.02</c:v>
                </c:pt>
                <c:pt idx="6">
                  <c:v>0.02</c:v>
                </c:pt>
                <c:pt idx="7">
                  <c:v>0.02</c:v>
                </c:pt>
                <c:pt idx="8">
                  <c:v>0.01</c:v>
                </c:pt>
                <c:pt idx="9">
                  <c:v>0.01</c:v>
                </c:pt>
                <c:pt idx="10">
                  <c:v>0.28000000000000003</c:v>
                </c:pt>
                <c:pt idx="11">
                  <c:v>7.0000000000000007E-2</c:v>
                </c:pt>
                <c:pt idx="12">
                  <c:v>0.27</c:v>
                </c:pt>
              </c:numCache>
            </c:numRef>
          </c:val>
          <c:extLst>
            <c:ext xmlns:c16="http://schemas.microsoft.com/office/drawing/2014/chart" uri="{C3380CC4-5D6E-409C-BE32-E72D297353CC}">
              <c16:uniqueId val="{00000000-43F8-4F5B-87F7-984369EB17C6}"/>
            </c:ext>
          </c:extLst>
        </c:ser>
        <c:dLbls>
          <c:showLegendKey val="0"/>
          <c:showVal val="0"/>
          <c:showCatName val="0"/>
          <c:showSerName val="0"/>
          <c:showPercent val="0"/>
          <c:showBubbleSize val="0"/>
        </c:dLbls>
        <c:gapWidth val="80"/>
        <c:axId val="843927823"/>
        <c:axId val="843907071"/>
      </c:barChart>
      <c:catAx>
        <c:axId val="843927823"/>
        <c:scaling>
          <c:orientation val="maxMin"/>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43907071"/>
        <c:crosses val="autoZero"/>
        <c:auto val="1"/>
        <c:lblAlgn val="ctr"/>
        <c:lblOffset val="100"/>
        <c:noMultiLvlLbl val="0"/>
      </c:catAx>
      <c:valAx>
        <c:axId val="843907071"/>
        <c:scaling>
          <c:orientation val="minMax"/>
          <c:max val="0.70000000000000007"/>
          <c:min val="0"/>
        </c:scaling>
        <c:delete val="1"/>
        <c:axPos val="t"/>
        <c:numFmt formatCode="0%" sourceLinked="1"/>
        <c:majorTickMark val="out"/>
        <c:minorTickMark val="none"/>
        <c:tickLblPos val="nextTo"/>
        <c:crossAx val="843927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09980632848384"/>
          <c:y val="0.10561810446216571"/>
          <c:w val="0.63110654754827178"/>
          <c:h val="0.33878991569514688"/>
        </c:manualLayout>
      </c:layout>
      <c:barChart>
        <c:barDir val="bar"/>
        <c:grouping val="clustered"/>
        <c:varyColors val="0"/>
        <c:ser>
          <c:idx val="0"/>
          <c:order val="0"/>
          <c:tx>
            <c:strRef>
              <c:f>Sheet1!$B$1</c:f>
              <c:strCache>
                <c:ptCount val="1"/>
                <c:pt idx="0">
                  <c:v>Series 1</c:v>
                </c:pt>
              </c:strCache>
            </c:strRef>
          </c:tx>
          <c:spPr>
            <a:solidFill>
              <a:srgbClr val="059DA5"/>
            </a:solidFill>
            <a:ln>
              <a:noFill/>
            </a:ln>
            <a:effectLst/>
          </c:spPr>
          <c:invertIfNegative val="0"/>
          <c:dPt>
            <c:idx val="0"/>
            <c:invertIfNegative val="0"/>
            <c:bubble3D val="0"/>
            <c:spPr>
              <a:solidFill>
                <a:srgbClr val="059DA5"/>
              </a:solidFill>
              <a:ln>
                <a:noFill/>
              </a:ln>
              <a:effectLst/>
            </c:spPr>
            <c:extLst>
              <c:ext xmlns:c16="http://schemas.microsoft.com/office/drawing/2014/chart" uri="{C3380CC4-5D6E-409C-BE32-E72D297353CC}">
                <c16:uniqueId val="{00000001-E891-4DB7-A1E0-E76DBA168A01}"/>
              </c:ext>
            </c:extLst>
          </c:dPt>
          <c:dPt>
            <c:idx val="1"/>
            <c:invertIfNegative val="0"/>
            <c:bubble3D val="0"/>
            <c:spPr>
              <a:solidFill>
                <a:srgbClr val="059DA5"/>
              </a:solidFill>
              <a:ln>
                <a:noFill/>
              </a:ln>
              <a:effectLst/>
            </c:spPr>
            <c:extLst>
              <c:ext xmlns:c16="http://schemas.microsoft.com/office/drawing/2014/chart" uri="{C3380CC4-5D6E-409C-BE32-E72D297353CC}">
                <c16:uniqueId val="{00000003-E891-4DB7-A1E0-E76DBA168A01}"/>
              </c:ext>
            </c:extLst>
          </c:dPt>
          <c:dPt>
            <c:idx val="2"/>
            <c:invertIfNegative val="0"/>
            <c:bubble3D val="0"/>
            <c:spPr>
              <a:solidFill>
                <a:srgbClr val="059DA5"/>
              </a:solidFill>
              <a:ln>
                <a:noFill/>
              </a:ln>
              <a:effectLst/>
            </c:spPr>
            <c:extLst>
              <c:ext xmlns:c16="http://schemas.microsoft.com/office/drawing/2014/chart" uri="{C3380CC4-5D6E-409C-BE32-E72D297353CC}">
                <c16:uniqueId val="{00000005-DCED-4185-88B7-6D2A6E225846}"/>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3">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What Now</c:v>
                </c:pt>
                <c:pt idx="1">
                  <c:v>Takaro Tribe</c:v>
                </c:pt>
                <c:pt idx="2">
                  <c:v>Other</c:v>
                </c:pt>
                <c:pt idx="3">
                  <c:v>Doesn’t have one</c:v>
                </c:pt>
                <c:pt idx="4">
                  <c:v>Don’t know</c:v>
                </c:pt>
              </c:strCache>
            </c:strRef>
          </c:cat>
          <c:val>
            <c:numRef>
              <c:f>Sheet1!$B$2:$B$6</c:f>
              <c:numCache>
                <c:formatCode>###0.0%</c:formatCode>
                <c:ptCount val="5"/>
                <c:pt idx="0">
                  <c:v>2.4546318706880843E-2</c:v>
                </c:pt>
                <c:pt idx="1">
                  <c:v>1.3999488232499939E-2</c:v>
                </c:pt>
                <c:pt idx="2">
                  <c:v>6.4119203896255972E-2</c:v>
                </c:pt>
                <c:pt idx="3">
                  <c:v>0.64946697748130755</c:v>
                </c:pt>
                <c:pt idx="4">
                  <c:v>0.17854645854024637</c:v>
                </c:pt>
              </c:numCache>
            </c:numRef>
          </c:val>
          <c:extLst>
            <c:ext xmlns:c16="http://schemas.microsoft.com/office/drawing/2014/chart" uri="{C3380CC4-5D6E-409C-BE32-E72D297353CC}">
              <c16:uniqueId val="{00000006-E891-4DB7-A1E0-E76DBA168A01}"/>
            </c:ext>
          </c:extLst>
        </c:ser>
        <c:dLbls>
          <c:showLegendKey val="0"/>
          <c:showVal val="0"/>
          <c:showCatName val="0"/>
          <c:showSerName val="0"/>
          <c:showPercent val="0"/>
          <c:showBubbleSize val="0"/>
        </c:dLbls>
        <c:gapWidth val="80"/>
        <c:axId val="843927823"/>
        <c:axId val="843907071"/>
      </c:barChart>
      <c:catAx>
        <c:axId val="843927823"/>
        <c:scaling>
          <c:orientation val="maxMin"/>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43907071"/>
        <c:crosses val="autoZero"/>
        <c:auto val="1"/>
        <c:lblAlgn val="ctr"/>
        <c:lblOffset val="100"/>
        <c:noMultiLvlLbl val="0"/>
      </c:catAx>
      <c:valAx>
        <c:axId val="843907071"/>
        <c:scaling>
          <c:orientation val="minMax"/>
          <c:max val="0.70000000000000007"/>
          <c:min val="0"/>
        </c:scaling>
        <c:delete val="1"/>
        <c:axPos val="t"/>
        <c:numFmt formatCode="###0.0%" sourceLinked="1"/>
        <c:majorTickMark val="out"/>
        <c:minorTickMark val="none"/>
        <c:tickLblPos val="nextTo"/>
        <c:crossAx val="843927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127032866459484"/>
          <c:y val="6.7860447799239623E-2"/>
          <c:w val="0.60593596175449493"/>
          <c:h val="0.81262233527318906"/>
        </c:manualLayout>
      </c:layout>
      <c:barChart>
        <c:barDir val="bar"/>
        <c:grouping val="stacked"/>
        <c:varyColors val="0"/>
        <c:ser>
          <c:idx val="0"/>
          <c:order val="0"/>
          <c:tx>
            <c:strRef>
              <c:f>Sheet1!$B$1</c:f>
              <c:strCache>
                <c:ptCount val="1"/>
                <c:pt idx="0">
                  <c:v>Watch regulary</c:v>
                </c:pt>
              </c:strCache>
            </c:strRef>
          </c:tx>
          <c:spPr>
            <a:solidFill>
              <a:srgbClr val="0DB091"/>
            </a:solidFill>
            <a:ln>
              <a:noFill/>
            </a:ln>
            <a:effectLst/>
          </c:spPr>
          <c:invertIfNegative val="0"/>
          <c:dPt>
            <c:idx val="0"/>
            <c:invertIfNegative val="0"/>
            <c:bubble3D val="0"/>
            <c:spPr>
              <a:solidFill>
                <a:srgbClr val="0DB091"/>
              </a:solidFill>
              <a:ln>
                <a:noFill/>
              </a:ln>
              <a:effectLst/>
            </c:spPr>
            <c:extLst>
              <c:ext xmlns:c16="http://schemas.microsoft.com/office/drawing/2014/chart" uri="{C3380CC4-5D6E-409C-BE32-E72D297353CC}">
                <c16:uniqueId val="{00000001-F2F6-4F6A-968E-CDD2173F4C97}"/>
              </c:ext>
            </c:extLst>
          </c:dPt>
          <c:dPt>
            <c:idx val="1"/>
            <c:invertIfNegative val="0"/>
            <c:bubble3D val="0"/>
            <c:spPr>
              <a:solidFill>
                <a:srgbClr val="0DB091"/>
              </a:solidFill>
              <a:ln>
                <a:noFill/>
              </a:ln>
              <a:effectLst/>
            </c:spPr>
            <c:extLst>
              <c:ext xmlns:c16="http://schemas.microsoft.com/office/drawing/2014/chart" uri="{C3380CC4-5D6E-409C-BE32-E72D297353CC}">
                <c16:uniqueId val="{00000003-F2F6-4F6A-968E-CDD2173F4C97}"/>
              </c:ext>
            </c:extLst>
          </c:dPt>
          <c:dPt>
            <c:idx val="2"/>
            <c:invertIfNegative val="0"/>
            <c:bubble3D val="0"/>
            <c:spPr>
              <a:solidFill>
                <a:srgbClr val="0DB091"/>
              </a:solidFill>
              <a:ln>
                <a:noFill/>
              </a:ln>
              <a:effectLst/>
            </c:spPr>
            <c:extLst>
              <c:ext xmlns:c16="http://schemas.microsoft.com/office/drawing/2014/chart" uri="{C3380CC4-5D6E-409C-BE32-E72D297353CC}">
                <c16:uniqueId val="{00000005-F2F6-4F6A-968E-CDD2173F4C97}"/>
              </c:ext>
            </c:extLst>
          </c:dPt>
          <c:dLbls>
            <c:dLbl>
              <c:idx val="10"/>
              <c:delete val="1"/>
              <c:extLst>
                <c:ext xmlns:c15="http://schemas.microsoft.com/office/drawing/2012/chart" uri="{CE6537A1-D6FC-4f65-9D91-7224C49458BB}"/>
                <c:ext xmlns:c16="http://schemas.microsoft.com/office/drawing/2014/chart" uri="{C3380CC4-5D6E-409C-BE32-E72D297353CC}">
                  <c16:uniqueId val="{0000000A-6C5C-4E12-9A2A-EE3586C09CF7}"/>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What Now</c:v>
                </c:pt>
                <c:pt idx="1">
                  <c:v>Fanimals</c:v>
                </c:pt>
                <c:pt idx="2">
                  <c:v>Tales of the Moana</c:v>
                </c:pt>
                <c:pt idx="3">
                  <c:v>Kea Kids News</c:v>
                </c:pt>
                <c:pt idx="4">
                  <c:v>Kitchen Science</c:v>
                </c:pt>
                <c:pt idx="5">
                  <c:v>Tales from Cardboard City</c:v>
                </c:pt>
                <c:pt idx="6">
                  <c:v>The Drawing Show</c:v>
                </c:pt>
                <c:pt idx="7">
                  <c:v>Vloggingtons</c:v>
                </c:pt>
                <c:pt idx="8">
                  <c:v>Feijoa club</c:v>
                </c:pt>
                <c:pt idx="9">
                  <c:v>What’s Your Problem</c:v>
                </c:pt>
                <c:pt idx="10">
                  <c:v>Who Cares Stare</c:v>
                </c:pt>
              </c:strCache>
            </c:strRef>
          </c:cat>
          <c:val>
            <c:numRef>
              <c:f>Sheet1!$B$2:$B$12</c:f>
              <c:numCache>
                <c:formatCode>0%</c:formatCode>
                <c:ptCount val="11"/>
                <c:pt idx="0">
                  <c:v>0.1</c:v>
                </c:pt>
                <c:pt idx="1">
                  <c:v>0.06</c:v>
                </c:pt>
                <c:pt idx="2">
                  <c:v>0.02</c:v>
                </c:pt>
                <c:pt idx="3">
                  <c:v>0.02</c:v>
                </c:pt>
                <c:pt idx="4">
                  <c:v>0.01</c:v>
                </c:pt>
                <c:pt idx="5">
                  <c:v>0.01</c:v>
                </c:pt>
                <c:pt idx="6">
                  <c:v>0.01</c:v>
                </c:pt>
                <c:pt idx="7">
                  <c:v>0.01</c:v>
                </c:pt>
                <c:pt idx="8">
                  <c:v>0.01</c:v>
                </c:pt>
                <c:pt idx="9">
                  <c:v>0.01</c:v>
                </c:pt>
                <c:pt idx="10">
                  <c:v>0</c:v>
                </c:pt>
              </c:numCache>
            </c:numRef>
          </c:val>
          <c:extLst>
            <c:ext xmlns:c16="http://schemas.microsoft.com/office/drawing/2014/chart" uri="{C3380CC4-5D6E-409C-BE32-E72D297353CC}">
              <c16:uniqueId val="{00000006-F2F6-4F6A-968E-CDD2173F4C97}"/>
            </c:ext>
          </c:extLst>
        </c:ser>
        <c:ser>
          <c:idx val="1"/>
          <c:order val="1"/>
          <c:tx>
            <c:strRef>
              <c:f>Sheet1!$C$1</c:f>
              <c:strCache>
                <c:ptCount val="1"/>
                <c:pt idx="0">
                  <c:v>Column1</c:v>
                </c:pt>
              </c:strCache>
            </c:strRef>
          </c:tx>
          <c:spPr>
            <a:solidFill>
              <a:srgbClr val="29EFC9"/>
            </a:solidFill>
            <a:ln>
              <a:noFill/>
            </a:ln>
            <a:effectLst/>
          </c:spPr>
          <c:invertIfNegative val="0"/>
          <c:dPt>
            <c:idx val="0"/>
            <c:invertIfNegative val="0"/>
            <c:bubble3D val="0"/>
            <c:spPr>
              <a:solidFill>
                <a:srgbClr val="29EFC9"/>
              </a:solidFill>
              <a:ln>
                <a:noFill/>
              </a:ln>
              <a:effectLst/>
            </c:spPr>
            <c:extLst>
              <c:ext xmlns:c16="http://schemas.microsoft.com/office/drawing/2014/chart" uri="{C3380CC4-5D6E-409C-BE32-E72D297353CC}">
                <c16:uniqueId val="{00000008-F2F6-4F6A-968E-CDD2173F4C97}"/>
              </c:ext>
            </c:extLst>
          </c:dPt>
          <c:dPt>
            <c:idx val="1"/>
            <c:invertIfNegative val="0"/>
            <c:bubble3D val="0"/>
            <c:spPr>
              <a:solidFill>
                <a:srgbClr val="29EFC9"/>
              </a:solidFill>
              <a:ln>
                <a:noFill/>
              </a:ln>
              <a:effectLst/>
            </c:spPr>
            <c:extLst>
              <c:ext xmlns:c16="http://schemas.microsoft.com/office/drawing/2014/chart" uri="{C3380CC4-5D6E-409C-BE32-E72D297353CC}">
                <c16:uniqueId val="{0000000A-F2F6-4F6A-968E-CDD2173F4C97}"/>
              </c:ext>
            </c:extLst>
          </c:dPt>
          <c:cat>
            <c:strRef>
              <c:f>Sheet1!$A$2:$A$12</c:f>
              <c:strCache>
                <c:ptCount val="11"/>
                <c:pt idx="0">
                  <c:v>What Now</c:v>
                </c:pt>
                <c:pt idx="1">
                  <c:v>Fanimals</c:v>
                </c:pt>
                <c:pt idx="2">
                  <c:v>Tales of the Moana</c:v>
                </c:pt>
                <c:pt idx="3">
                  <c:v>Kea Kids News</c:v>
                </c:pt>
                <c:pt idx="4">
                  <c:v>Kitchen Science</c:v>
                </c:pt>
                <c:pt idx="5">
                  <c:v>Tales from Cardboard City</c:v>
                </c:pt>
                <c:pt idx="6">
                  <c:v>The Drawing Show</c:v>
                </c:pt>
                <c:pt idx="7">
                  <c:v>Vloggingtons</c:v>
                </c:pt>
                <c:pt idx="8">
                  <c:v>Feijoa club</c:v>
                </c:pt>
                <c:pt idx="9">
                  <c:v>What’s Your Problem</c:v>
                </c:pt>
                <c:pt idx="10">
                  <c:v>Who Cares Stare</c:v>
                </c:pt>
              </c:strCache>
            </c:strRef>
          </c:cat>
          <c:val>
            <c:numRef>
              <c:f>Sheet1!$C$2:$C$12</c:f>
              <c:numCache>
                <c:formatCode>0%</c:formatCode>
                <c:ptCount val="11"/>
                <c:pt idx="0">
                  <c:v>0.37</c:v>
                </c:pt>
                <c:pt idx="1">
                  <c:v>0.28000000000000003</c:v>
                </c:pt>
                <c:pt idx="2">
                  <c:v>0.08</c:v>
                </c:pt>
                <c:pt idx="3">
                  <c:v>0.05</c:v>
                </c:pt>
                <c:pt idx="4">
                  <c:v>6.0000000000000005E-2</c:v>
                </c:pt>
                <c:pt idx="5">
                  <c:v>0.04</c:v>
                </c:pt>
                <c:pt idx="6">
                  <c:v>0.03</c:v>
                </c:pt>
                <c:pt idx="7">
                  <c:v>0.03</c:v>
                </c:pt>
                <c:pt idx="8">
                  <c:v>0.03</c:v>
                </c:pt>
                <c:pt idx="9">
                  <c:v>1.9999999999999997E-2</c:v>
                </c:pt>
                <c:pt idx="10">
                  <c:v>0.01</c:v>
                </c:pt>
              </c:numCache>
            </c:numRef>
          </c:val>
          <c:extLst>
            <c:ext xmlns:c16="http://schemas.microsoft.com/office/drawing/2014/chart" uri="{C3380CC4-5D6E-409C-BE32-E72D297353CC}">
              <c16:uniqueId val="{0000000B-F2F6-4F6A-968E-CDD2173F4C97}"/>
            </c:ext>
          </c:extLst>
        </c:ser>
        <c:ser>
          <c:idx val="2"/>
          <c:order val="2"/>
          <c:tx>
            <c:strRef>
              <c:f>Sheet1!$D$1</c:f>
              <c:strCache>
                <c:ptCount val="1"/>
                <c:pt idx="0">
                  <c:v>XX% Heard of the show</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FCBA7"/>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What Now</c:v>
                </c:pt>
                <c:pt idx="1">
                  <c:v>Fanimals</c:v>
                </c:pt>
                <c:pt idx="2">
                  <c:v>Tales of the Moana</c:v>
                </c:pt>
                <c:pt idx="3">
                  <c:v>Kea Kids News</c:v>
                </c:pt>
                <c:pt idx="4">
                  <c:v>Kitchen Science</c:v>
                </c:pt>
                <c:pt idx="5">
                  <c:v>Tales from Cardboard City</c:v>
                </c:pt>
                <c:pt idx="6">
                  <c:v>The Drawing Show</c:v>
                </c:pt>
                <c:pt idx="7">
                  <c:v>Vloggingtons</c:v>
                </c:pt>
                <c:pt idx="8">
                  <c:v>Feijoa club</c:v>
                </c:pt>
                <c:pt idx="9">
                  <c:v>What’s Your Problem</c:v>
                </c:pt>
                <c:pt idx="10">
                  <c:v>Who Cares Stare</c:v>
                </c:pt>
              </c:strCache>
            </c:strRef>
          </c:cat>
          <c:val>
            <c:numRef>
              <c:f>Sheet1!$D$2:$D$12</c:f>
              <c:numCache>
                <c:formatCode>0%</c:formatCode>
                <c:ptCount val="11"/>
                <c:pt idx="0">
                  <c:v>0.47</c:v>
                </c:pt>
                <c:pt idx="1">
                  <c:v>0.34</c:v>
                </c:pt>
                <c:pt idx="2">
                  <c:v>0.1</c:v>
                </c:pt>
                <c:pt idx="3">
                  <c:v>7.0000000000000007E-2</c:v>
                </c:pt>
                <c:pt idx="4">
                  <c:v>7.0000000000000007E-2</c:v>
                </c:pt>
                <c:pt idx="5">
                  <c:v>0.05</c:v>
                </c:pt>
                <c:pt idx="6">
                  <c:v>0.04</c:v>
                </c:pt>
                <c:pt idx="7">
                  <c:v>0.04</c:v>
                </c:pt>
                <c:pt idx="8">
                  <c:v>0.04</c:v>
                </c:pt>
                <c:pt idx="9">
                  <c:v>0.03</c:v>
                </c:pt>
                <c:pt idx="10">
                  <c:v>0.01</c:v>
                </c:pt>
              </c:numCache>
            </c:numRef>
          </c:val>
          <c:extLst>
            <c:ext xmlns:c16="http://schemas.microsoft.com/office/drawing/2014/chart" uri="{C3380CC4-5D6E-409C-BE32-E72D297353CC}">
              <c16:uniqueId val="{0000000D-F2F6-4F6A-968E-CDD2173F4C97}"/>
            </c:ext>
          </c:extLst>
        </c:ser>
        <c:dLbls>
          <c:showLegendKey val="0"/>
          <c:showVal val="0"/>
          <c:showCatName val="0"/>
          <c:showSerName val="0"/>
          <c:showPercent val="0"/>
          <c:showBubbleSize val="0"/>
        </c:dLbls>
        <c:gapWidth val="50"/>
        <c:overlap val="100"/>
        <c:axId val="843927823"/>
        <c:axId val="843907071"/>
      </c:barChart>
      <c:catAx>
        <c:axId val="84392782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3907071"/>
        <c:crosses val="autoZero"/>
        <c:auto val="1"/>
        <c:lblAlgn val="ctr"/>
        <c:lblOffset val="100"/>
        <c:noMultiLvlLbl val="0"/>
      </c:catAx>
      <c:valAx>
        <c:axId val="843907071"/>
        <c:scaling>
          <c:orientation val="minMax"/>
          <c:max val="0.8"/>
        </c:scaling>
        <c:delete val="1"/>
        <c:axPos val="t"/>
        <c:numFmt formatCode="0%" sourceLinked="1"/>
        <c:majorTickMark val="out"/>
        <c:minorTickMark val="none"/>
        <c:tickLblPos val="nextTo"/>
        <c:crossAx val="843927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0.79278807225253178"/>
          <c:h val="0.826964706255501"/>
        </c:manualLayout>
      </c:layout>
      <c:barChart>
        <c:barDir val="bar"/>
        <c:grouping val="percentStacked"/>
        <c:varyColors val="0"/>
        <c:ser>
          <c:idx val="3"/>
          <c:order val="0"/>
          <c:tx>
            <c:strRef>
              <c:f>Sheet1!$B$1</c:f>
              <c:strCache>
                <c:ptCount val="1"/>
                <c:pt idx="0">
                  <c:v>I love it</c:v>
                </c:pt>
              </c:strCache>
            </c:strRef>
          </c:tx>
          <c:spPr>
            <a:solidFill>
              <a:srgbClr val="0DB09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What Now (n=101)</c:v>
                </c:pt>
                <c:pt idx="1">
                  <c:v>Fanimals (n=74)</c:v>
                </c:pt>
                <c:pt idx="2">
                  <c:v>Tales of the Moana (n=21)*</c:v>
                </c:pt>
                <c:pt idx="3">
                  <c:v>Kea Kids News (n=15)*</c:v>
                </c:pt>
                <c:pt idx="4">
                  <c:v>Kitchen Science (n=15)*</c:v>
                </c:pt>
              </c:strCache>
            </c:strRef>
          </c:cat>
          <c:val>
            <c:numRef>
              <c:f>Sheet1!$B$2:$B$6</c:f>
              <c:numCache>
                <c:formatCode>0%</c:formatCode>
                <c:ptCount val="5"/>
                <c:pt idx="0">
                  <c:v>0.22</c:v>
                </c:pt>
                <c:pt idx="1">
                  <c:v>0.43</c:v>
                </c:pt>
                <c:pt idx="2">
                  <c:v>0.4</c:v>
                </c:pt>
                <c:pt idx="3">
                  <c:v>0.38</c:v>
                </c:pt>
                <c:pt idx="4">
                  <c:v>0.5</c:v>
                </c:pt>
              </c:numCache>
            </c:numRef>
          </c:val>
          <c:extLst>
            <c:ext xmlns:c16="http://schemas.microsoft.com/office/drawing/2014/chart" uri="{C3380CC4-5D6E-409C-BE32-E72D297353CC}">
              <c16:uniqueId val="{00000000-63D7-4AA7-9A0F-B2AD3563852F}"/>
            </c:ext>
          </c:extLst>
        </c:ser>
        <c:ser>
          <c:idx val="2"/>
          <c:order val="1"/>
          <c:tx>
            <c:strRef>
              <c:f>Sheet1!$C$1</c:f>
              <c:strCache>
                <c:ptCount val="1"/>
                <c:pt idx="0">
                  <c:v>I like it</c:v>
                </c:pt>
              </c:strCache>
            </c:strRef>
          </c:tx>
          <c:spPr>
            <a:solidFill>
              <a:srgbClr val="8CC56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What Now (n=101)</c:v>
                </c:pt>
                <c:pt idx="1">
                  <c:v>Fanimals (n=74)</c:v>
                </c:pt>
                <c:pt idx="2">
                  <c:v>Tales of the Moana (n=21)*</c:v>
                </c:pt>
                <c:pt idx="3">
                  <c:v>Kea Kids News (n=15)*</c:v>
                </c:pt>
                <c:pt idx="4">
                  <c:v>Kitchen Science (n=15)*</c:v>
                </c:pt>
              </c:strCache>
            </c:strRef>
          </c:cat>
          <c:val>
            <c:numRef>
              <c:f>Sheet1!$C$2:$C$6</c:f>
              <c:numCache>
                <c:formatCode>0%</c:formatCode>
                <c:ptCount val="5"/>
                <c:pt idx="0">
                  <c:v>0.51</c:v>
                </c:pt>
                <c:pt idx="1">
                  <c:v>0.45</c:v>
                </c:pt>
                <c:pt idx="2">
                  <c:v>0.46</c:v>
                </c:pt>
                <c:pt idx="3">
                  <c:v>0.46</c:v>
                </c:pt>
                <c:pt idx="4">
                  <c:v>0.33</c:v>
                </c:pt>
              </c:numCache>
            </c:numRef>
          </c:val>
          <c:extLst>
            <c:ext xmlns:c16="http://schemas.microsoft.com/office/drawing/2014/chart" uri="{C3380CC4-5D6E-409C-BE32-E72D297353CC}">
              <c16:uniqueId val="{00000001-63D7-4AA7-9A0F-B2AD3563852F}"/>
            </c:ext>
          </c:extLst>
        </c:ser>
        <c:ser>
          <c:idx val="1"/>
          <c:order val="2"/>
          <c:tx>
            <c:strRef>
              <c:f>Sheet1!$D$1</c:f>
              <c:strCache>
                <c:ptCount val="1"/>
                <c:pt idx="0">
                  <c:v>It’s ok</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What Now (n=101)</c:v>
                </c:pt>
                <c:pt idx="1">
                  <c:v>Fanimals (n=74)</c:v>
                </c:pt>
                <c:pt idx="2">
                  <c:v>Tales of the Moana (n=21)*</c:v>
                </c:pt>
                <c:pt idx="3">
                  <c:v>Kea Kids News (n=15)*</c:v>
                </c:pt>
                <c:pt idx="4">
                  <c:v>Kitchen Science (n=15)*</c:v>
                </c:pt>
              </c:strCache>
            </c:strRef>
          </c:cat>
          <c:val>
            <c:numRef>
              <c:f>Sheet1!$D$2:$D$6</c:f>
              <c:numCache>
                <c:formatCode>0%</c:formatCode>
                <c:ptCount val="5"/>
                <c:pt idx="0">
                  <c:v>0.26</c:v>
                </c:pt>
                <c:pt idx="1">
                  <c:v>0.11</c:v>
                </c:pt>
                <c:pt idx="2">
                  <c:v>0.14000000000000001</c:v>
                </c:pt>
                <c:pt idx="3">
                  <c:v>0.16</c:v>
                </c:pt>
                <c:pt idx="4">
                  <c:v>0.16</c:v>
                </c:pt>
              </c:numCache>
            </c:numRef>
          </c:val>
          <c:extLst>
            <c:ext xmlns:c16="http://schemas.microsoft.com/office/drawing/2014/chart" uri="{C3380CC4-5D6E-409C-BE32-E72D297353CC}">
              <c16:uniqueId val="{00000002-63D7-4AA7-9A0F-B2AD3563852F}"/>
            </c:ext>
          </c:extLst>
        </c:ser>
        <c:ser>
          <c:idx val="0"/>
          <c:order val="3"/>
          <c:tx>
            <c:strRef>
              <c:f>Sheet1!$E$1</c:f>
              <c:strCache>
                <c:ptCount val="1"/>
                <c:pt idx="0">
                  <c:v>I don’t like it</c:v>
                </c:pt>
              </c:strCache>
            </c:strRef>
          </c:tx>
          <c:spPr>
            <a:solidFill>
              <a:srgbClr val="E05550"/>
            </a:solidFill>
            <a:ln>
              <a:noFill/>
            </a:ln>
            <a:effectLst/>
          </c:spPr>
          <c:invertIfNegative val="0"/>
          <c:dPt>
            <c:idx val="0"/>
            <c:invertIfNegative val="0"/>
            <c:bubble3D val="0"/>
            <c:spPr>
              <a:solidFill>
                <a:srgbClr val="E05550"/>
              </a:solidFill>
              <a:ln>
                <a:noFill/>
              </a:ln>
              <a:effectLst/>
            </c:spPr>
            <c:extLst>
              <c:ext xmlns:c16="http://schemas.microsoft.com/office/drawing/2014/chart" uri="{C3380CC4-5D6E-409C-BE32-E72D297353CC}">
                <c16:uniqueId val="{00000004-63D7-4AA7-9A0F-B2AD3563852F}"/>
              </c:ext>
            </c:extLst>
          </c:dPt>
          <c:dLbls>
            <c:dLbl>
              <c:idx val="0"/>
              <c:layout>
                <c:manualLayout>
                  <c:x val="1.800350519031663E-2"/>
                  <c:y val="3.37310808765142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3D7-4AA7-9A0F-B2AD3563852F}"/>
                </c:ext>
              </c:extLst>
            </c:dLbl>
            <c:dLbl>
              <c:idx val="1"/>
              <c:layout>
                <c:manualLayout>
                  <c:x val="1.9128724264711419E-2"/>
                  <c:y val="3.0917365843711191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1BB-4861-AE54-12E64C0D6566}"/>
                </c:ext>
              </c:extLst>
            </c:dLbl>
            <c:dLbl>
              <c:idx val="2"/>
              <c:delete val="1"/>
              <c:extLst>
                <c:ext xmlns:c15="http://schemas.microsoft.com/office/drawing/2012/chart" uri="{CE6537A1-D6FC-4f65-9D91-7224C49458BB}"/>
                <c:ext xmlns:c16="http://schemas.microsoft.com/office/drawing/2014/chart" uri="{C3380CC4-5D6E-409C-BE32-E72D297353CC}">
                  <c16:uniqueId val="{00000005-63D7-4AA7-9A0F-B2AD3563852F}"/>
                </c:ext>
              </c:extLst>
            </c:dLbl>
            <c:dLbl>
              <c:idx val="3"/>
              <c:delete val="1"/>
              <c:extLst>
                <c:ext xmlns:c15="http://schemas.microsoft.com/office/drawing/2012/chart" uri="{CE6537A1-D6FC-4f65-9D91-7224C49458BB}"/>
                <c:ext xmlns:c16="http://schemas.microsoft.com/office/drawing/2014/chart" uri="{C3380CC4-5D6E-409C-BE32-E72D297353CC}">
                  <c16:uniqueId val="{00000006-63D7-4AA7-9A0F-B2AD3563852F}"/>
                </c:ext>
              </c:extLst>
            </c:dLbl>
            <c:dLbl>
              <c:idx val="4"/>
              <c:delete val="1"/>
              <c:extLst>
                <c:ext xmlns:c15="http://schemas.microsoft.com/office/drawing/2012/chart" uri="{CE6537A1-D6FC-4f65-9D91-7224C49458BB}"/>
                <c:ext xmlns:c16="http://schemas.microsoft.com/office/drawing/2014/chart" uri="{C3380CC4-5D6E-409C-BE32-E72D297353CC}">
                  <c16:uniqueId val="{00000007-63D7-4AA7-9A0F-B2AD3563852F}"/>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What Now (n=101)</c:v>
                </c:pt>
                <c:pt idx="1">
                  <c:v>Fanimals (n=74)</c:v>
                </c:pt>
                <c:pt idx="2">
                  <c:v>Tales of the Moana (n=21)*</c:v>
                </c:pt>
                <c:pt idx="3">
                  <c:v>Kea Kids News (n=15)*</c:v>
                </c:pt>
                <c:pt idx="4">
                  <c:v>Kitchen Science (n=15)*</c:v>
                </c:pt>
              </c:strCache>
            </c:strRef>
          </c:cat>
          <c:val>
            <c:numRef>
              <c:f>Sheet1!$E$2:$E$6</c:f>
              <c:numCache>
                <c:formatCode>0%</c:formatCode>
                <c:ptCount val="5"/>
                <c:pt idx="0">
                  <c:v>0.01</c:v>
                </c:pt>
                <c:pt idx="1">
                  <c:v>0.01</c:v>
                </c:pt>
                <c:pt idx="2">
                  <c:v>0</c:v>
                </c:pt>
                <c:pt idx="3">
                  <c:v>0</c:v>
                </c:pt>
                <c:pt idx="4">
                  <c:v>0</c:v>
                </c:pt>
              </c:numCache>
            </c:numRef>
          </c:val>
          <c:extLst>
            <c:ext xmlns:c16="http://schemas.microsoft.com/office/drawing/2014/chart" uri="{C3380CC4-5D6E-409C-BE32-E72D297353CC}">
              <c16:uniqueId val="{00000008-63D7-4AA7-9A0F-B2AD3563852F}"/>
            </c:ext>
          </c:extLst>
        </c:ser>
        <c:dLbls>
          <c:showLegendKey val="0"/>
          <c:showVal val="0"/>
          <c:showCatName val="0"/>
          <c:showSerName val="0"/>
          <c:showPercent val="0"/>
          <c:showBubbleSize val="0"/>
        </c:dLbls>
        <c:gapWidth val="100"/>
        <c:overlap val="100"/>
        <c:axId val="773221328"/>
        <c:axId val="773225264"/>
      </c:barChart>
      <c:catAx>
        <c:axId val="773221328"/>
        <c:scaling>
          <c:orientation val="maxMin"/>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3225264"/>
        <c:crosses val="autoZero"/>
        <c:auto val="1"/>
        <c:lblAlgn val="ctr"/>
        <c:lblOffset val="100"/>
        <c:noMultiLvlLbl val="0"/>
      </c:catAx>
      <c:valAx>
        <c:axId val="773225264"/>
        <c:scaling>
          <c:orientation val="minMax"/>
        </c:scaling>
        <c:delete val="1"/>
        <c:axPos val="t"/>
        <c:numFmt formatCode="0%" sourceLinked="1"/>
        <c:majorTickMark val="out"/>
        <c:minorTickMark val="none"/>
        <c:tickLblPos val="nextTo"/>
        <c:crossAx val="773221328"/>
        <c:crosses val="autoZero"/>
        <c:crossBetween val="between"/>
      </c:valAx>
      <c:spPr>
        <a:noFill/>
        <a:ln>
          <a:noFill/>
        </a:ln>
        <a:effectLst/>
      </c:spPr>
    </c:plotArea>
    <c:legend>
      <c:legendPos val="b"/>
      <c:layout>
        <c:manualLayout>
          <c:xMode val="edge"/>
          <c:yMode val="edge"/>
          <c:x val="1.3386526490261548E-2"/>
          <c:y val="0.89385744296045277"/>
          <c:w val="0.93591977734577148"/>
          <c:h val="5.534764174079707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127032866459484"/>
          <c:y val="6.7860447799239623E-2"/>
          <c:w val="0.60593596175449493"/>
          <c:h val="0.86167231063233507"/>
        </c:manualLayout>
      </c:layout>
      <c:barChart>
        <c:barDir val="bar"/>
        <c:grouping val="clustered"/>
        <c:varyColors val="0"/>
        <c:ser>
          <c:idx val="0"/>
          <c:order val="0"/>
          <c:tx>
            <c:strRef>
              <c:f>Sheet1!$B$1</c:f>
              <c:strCache>
                <c:ptCount val="1"/>
                <c:pt idx="0">
                  <c:v>Column1</c:v>
                </c:pt>
              </c:strCache>
            </c:strRef>
          </c:tx>
          <c:spPr>
            <a:solidFill>
              <a:srgbClr val="0DB091"/>
            </a:solidFill>
            <a:ln>
              <a:noFill/>
            </a:ln>
            <a:effectLst/>
          </c:spPr>
          <c:invertIfNegative val="0"/>
          <c:dPt>
            <c:idx val="0"/>
            <c:invertIfNegative val="0"/>
            <c:bubble3D val="0"/>
            <c:spPr>
              <a:solidFill>
                <a:srgbClr val="0DB091"/>
              </a:solidFill>
              <a:ln>
                <a:noFill/>
              </a:ln>
              <a:effectLst/>
            </c:spPr>
            <c:extLst>
              <c:ext xmlns:c16="http://schemas.microsoft.com/office/drawing/2014/chart" uri="{C3380CC4-5D6E-409C-BE32-E72D297353CC}">
                <c16:uniqueId val="{00000001-F2F6-4F6A-968E-CDD2173F4C97}"/>
              </c:ext>
            </c:extLst>
          </c:dPt>
          <c:dPt>
            <c:idx val="1"/>
            <c:invertIfNegative val="0"/>
            <c:bubble3D val="0"/>
            <c:spPr>
              <a:solidFill>
                <a:srgbClr val="0DB091"/>
              </a:solidFill>
              <a:ln>
                <a:noFill/>
              </a:ln>
              <a:effectLst/>
            </c:spPr>
            <c:extLst>
              <c:ext xmlns:c16="http://schemas.microsoft.com/office/drawing/2014/chart" uri="{C3380CC4-5D6E-409C-BE32-E72D297353CC}">
                <c16:uniqueId val="{00000003-F2F6-4F6A-968E-CDD2173F4C97}"/>
              </c:ext>
            </c:extLst>
          </c:dPt>
          <c:dPt>
            <c:idx val="2"/>
            <c:invertIfNegative val="0"/>
            <c:bubble3D val="0"/>
            <c:spPr>
              <a:solidFill>
                <a:srgbClr val="0DB091"/>
              </a:solidFill>
              <a:ln>
                <a:noFill/>
              </a:ln>
              <a:effectLst/>
            </c:spPr>
            <c:extLst>
              <c:ext xmlns:c16="http://schemas.microsoft.com/office/drawing/2014/chart" uri="{C3380CC4-5D6E-409C-BE32-E72D297353CC}">
                <c16:uniqueId val="{00000005-F2F6-4F6A-968E-CDD2173F4C97}"/>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lumMod val="7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It makes me laugh</c:v>
                </c:pt>
                <c:pt idx="1">
                  <c:v>I learn new things</c:v>
                </c:pt>
                <c:pt idx="2">
                  <c:v>It’s made in New Zealand</c:v>
                </c:pt>
                <c:pt idx="3">
                  <c:v>I like the characters / people in it</c:v>
                </c:pt>
                <c:pt idx="4">
                  <c:v>I love the stories they tell</c:v>
                </c:pt>
                <c:pt idx="5">
                  <c:v>It’s always changing / never boring</c:v>
                </c:pt>
                <c:pt idx="6">
                  <c:v>It’s different from other programmes</c:v>
                </c:pt>
                <c:pt idx="7">
                  <c:v>My friends like it</c:v>
                </c:pt>
                <c:pt idx="8">
                  <c:v>It has people like me in it</c:v>
                </c:pt>
                <c:pt idx="9">
                  <c:v>Animals</c:v>
                </c:pt>
                <c:pt idx="10">
                  <c:v>Something else </c:v>
                </c:pt>
              </c:strCache>
            </c:strRef>
          </c:cat>
          <c:val>
            <c:numRef>
              <c:f>Sheet1!$B$2:$B$12</c:f>
              <c:numCache>
                <c:formatCode>0%</c:formatCode>
                <c:ptCount val="11"/>
                <c:pt idx="0">
                  <c:v>0.61</c:v>
                </c:pt>
                <c:pt idx="1">
                  <c:v>0.46</c:v>
                </c:pt>
                <c:pt idx="2">
                  <c:v>0.44</c:v>
                </c:pt>
                <c:pt idx="3">
                  <c:v>0.43</c:v>
                </c:pt>
                <c:pt idx="4">
                  <c:v>0.38</c:v>
                </c:pt>
                <c:pt idx="5">
                  <c:v>0.31</c:v>
                </c:pt>
                <c:pt idx="6">
                  <c:v>0.27</c:v>
                </c:pt>
                <c:pt idx="7">
                  <c:v>0.21</c:v>
                </c:pt>
                <c:pt idx="8">
                  <c:v>0.2</c:v>
                </c:pt>
                <c:pt idx="9">
                  <c:v>7.0000000000000007E-2</c:v>
                </c:pt>
                <c:pt idx="10">
                  <c:v>0.01</c:v>
                </c:pt>
              </c:numCache>
            </c:numRef>
          </c:val>
          <c:extLst>
            <c:ext xmlns:c16="http://schemas.microsoft.com/office/drawing/2014/chart" uri="{C3380CC4-5D6E-409C-BE32-E72D297353CC}">
              <c16:uniqueId val="{00000006-F2F6-4F6A-968E-CDD2173F4C97}"/>
            </c:ext>
          </c:extLst>
        </c:ser>
        <c:dLbls>
          <c:showLegendKey val="0"/>
          <c:showVal val="0"/>
          <c:showCatName val="0"/>
          <c:showSerName val="0"/>
          <c:showPercent val="0"/>
          <c:showBubbleSize val="0"/>
        </c:dLbls>
        <c:gapWidth val="80"/>
        <c:axId val="843927823"/>
        <c:axId val="843907071"/>
      </c:barChart>
      <c:catAx>
        <c:axId val="84392782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843907071"/>
        <c:crosses val="autoZero"/>
        <c:auto val="1"/>
        <c:lblAlgn val="ctr"/>
        <c:lblOffset val="100"/>
        <c:noMultiLvlLbl val="0"/>
      </c:catAx>
      <c:valAx>
        <c:axId val="843907071"/>
        <c:scaling>
          <c:orientation val="minMax"/>
          <c:max val="0.8"/>
        </c:scaling>
        <c:delete val="1"/>
        <c:axPos val="t"/>
        <c:numFmt formatCode="0%" sourceLinked="1"/>
        <c:majorTickMark val="out"/>
        <c:minorTickMark val="none"/>
        <c:tickLblPos val="nextTo"/>
        <c:crossAx val="843927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96107442214884"/>
          <c:y val="9.4531706803800186E-2"/>
          <c:w val="0.75823247396494797"/>
          <c:h val="0.79519373309305663"/>
        </c:manualLayout>
      </c:layout>
      <c:doughnutChart>
        <c:varyColors val="1"/>
        <c:ser>
          <c:idx val="0"/>
          <c:order val="0"/>
          <c:tx>
            <c:strRef>
              <c:f>Sheet1!$B$1</c:f>
              <c:strCache>
                <c:ptCount val="1"/>
                <c:pt idx="0">
                  <c:v>Series 1</c:v>
                </c:pt>
              </c:strCache>
            </c:strRef>
          </c:tx>
          <c:spPr>
            <a:solidFill>
              <a:srgbClr val="E4C051"/>
            </a:solidFill>
          </c:spPr>
          <c:dPt>
            <c:idx val="0"/>
            <c:bubble3D val="0"/>
            <c:spPr>
              <a:solidFill>
                <a:srgbClr val="E4C051"/>
              </a:solidFill>
              <a:ln>
                <a:noFill/>
              </a:ln>
              <a:effectLst/>
            </c:spPr>
            <c:extLst>
              <c:ext xmlns:c16="http://schemas.microsoft.com/office/drawing/2014/chart" uri="{C3380CC4-5D6E-409C-BE32-E72D297353CC}">
                <c16:uniqueId val="{00000001-53DC-451C-857A-51D6508C71FD}"/>
              </c:ext>
            </c:extLst>
          </c:dPt>
          <c:dPt>
            <c:idx val="1"/>
            <c:bubble3D val="0"/>
            <c:spPr>
              <a:solidFill>
                <a:srgbClr val="EFDB99"/>
              </a:solidFill>
              <a:ln>
                <a:noFill/>
              </a:ln>
              <a:effectLst/>
            </c:spPr>
            <c:extLst>
              <c:ext xmlns:c16="http://schemas.microsoft.com/office/drawing/2014/chart" uri="{C3380CC4-5D6E-409C-BE32-E72D297353CC}">
                <c16:uniqueId val="{00000003-53DC-451C-857A-51D6508C71FD}"/>
              </c:ext>
            </c:extLst>
          </c:dPt>
          <c:dPt>
            <c:idx val="2"/>
            <c:bubble3D val="0"/>
            <c:spPr>
              <a:solidFill>
                <a:srgbClr val="E4C051"/>
              </a:solidFill>
              <a:ln>
                <a:noFill/>
              </a:ln>
              <a:effectLst/>
            </c:spPr>
            <c:extLst>
              <c:ext xmlns:c16="http://schemas.microsoft.com/office/drawing/2014/chart" uri="{C3380CC4-5D6E-409C-BE32-E72D297353CC}">
                <c16:uniqueId val="{00000005-53DC-451C-857A-51D6508C71FD}"/>
              </c:ext>
            </c:extLst>
          </c:dPt>
          <c:cat>
            <c:strRef>
              <c:f>Sheet1!$A$2:$A$3</c:f>
              <c:strCache>
                <c:ptCount val="2"/>
                <c:pt idx="0">
                  <c:v>Category 1</c:v>
                </c:pt>
                <c:pt idx="1">
                  <c:v>Category 2</c:v>
                </c:pt>
              </c:strCache>
            </c:strRef>
          </c:cat>
          <c:val>
            <c:numRef>
              <c:f>Sheet1!$B$2:$B$3</c:f>
              <c:numCache>
                <c:formatCode>0%</c:formatCode>
                <c:ptCount val="2"/>
                <c:pt idx="0">
                  <c:v>0.46</c:v>
                </c:pt>
                <c:pt idx="1">
                  <c:v>0.64</c:v>
                </c:pt>
              </c:numCache>
            </c:numRef>
          </c:val>
          <c:extLst>
            <c:ext xmlns:c16="http://schemas.microsoft.com/office/drawing/2014/chart" uri="{C3380CC4-5D6E-409C-BE32-E72D297353CC}">
              <c16:uniqueId val="{00000006-53DC-451C-857A-51D6508C71FD}"/>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922149551384617"/>
          <c:y val="6.7860447799239623E-2"/>
          <c:w val="0.73077854174725787"/>
          <c:h val="0.92053228106331075"/>
        </c:manualLayout>
      </c:layout>
      <c:barChart>
        <c:barDir val="bar"/>
        <c:grouping val="clustered"/>
        <c:varyColors val="0"/>
        <c:ser>
          <c:idx val="0"/>
          <c:order val="0"/>
          <c:tx>
            <c:strRef>
              <c:f>Sheet1!$B$1</c:f>
              <c:strCache>
                <c:ptCount val="1"/>
                <c:pt idx="0">
                  <c:v>Column1</c:v>
                </c:pt>
              </c:strCache>
            </c:strRef>
          </c:tx>
          <c:spPr>
            <a:solidFill>
              <a:srgbClr val="1363A8"/>
            </a:solidFill>
            <a:ln>
              <a:noFill/>
            </a:ln>
            <a:effectLst/>
          </c:spPr>
          <c:invertIfNegative val="0"/>
          <c:dPt>
            <c:idx val="0"/>
            <c:invertIfNegative val="0"/>
            <c:bubble3D val="0"/>
            <c:spPr>
              <a:solidFill>
                <a:srgbClr val="1363A8"/>
              </a:solidFill>
              <a:ln>
                <a:noFill/>
              </a:ln>
              <a:effectLst/>
            </c:spPr>
            <c:extLst>
              <c:ext xmlns:c16="http://schemas.microsoft.com/office/drawing/2014/chart" uri="{C3380CC4-5D6E-409C-BE32-E72D297353CC}">
                <c16:uniqueId val="{00000001-F2F6-4F6A-968E-CDD2173F4C97}"/>
              </c:ext>
            </c:extLst>
          </c:dPt>
          <c:dPt>
            <c:idx val="1"/>
            <c:invertIfNegative val="0"/>
            <c:bubble3D val="0"/>
            <c:spPr>
              <a:solidFill>
                <a:srgbClr val="1363A8"/>
              </a:solidFill>
              <a:ln>
                <a:noFill/>
              </a:ln>
              <a:effectLst/>
            </c:spPr>
            <c:extLst>
              <c:ext xmlns:c16="http://schemas.microsoft.com/office/drawing/2014/chart" uri="{C3380CC4-5D6E-409C-BE32-E72D297353CC}">
                <c16:uniqueId val="{00000003-F2F6-4F6A-968E-CDD2173F4C97}"/>
              </c:ext>
            </c:extLst>
          </c:dPt>
          <c:dPt>
            <c:idx val="2"/>
            <c:invertIfNegative val="0"/>
            <c:bubble3D val="0"/>
            <c:spPr>
              <a:solidFill>
                <a:srgbClr val="1363A8"/>
              </a:solidFill>
              <a:ln>
                <a:noFill/>
              </a:ln>
              <a:effectLst/>
            </c:spPr>
            <c:extLst>
              <c:ext xmlns:c16="http://schemas.microsoft.com/office/drawing/2014/chart" uri="{C3380CC4-5D6E-409C-BE32-E72D297353CC}">
                <c16:uniqueId val="{00000005-F2F6-4F6A-968E-CDD2173F4C97}"/>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YouTube / YouTube for kids</c:v>
                </c:pt>
                <c:pt idx="1">
                  <c:v>Netflix / Netflix kids</c:v>
                </c:pt>
                <c:pt idx="2">
                  <c:v>Google</c:v>
                </c:pt>
                <c:pt idx="3">
                  <c:v>HEIHEI</c:v>
                </c:pt>
                <c:pt idx="4">
                  <c:v>Disney +</c:v>
                </c:pt>
                <c:pt idx="5">
                  <c:v>TikTok</c:v>
                </c:pt>
                <c:pt idx="6">
                  <c:v>Mathletics</c:v>
                </c:pt>
                <c:pt idx="7">
                  <c:v>Prodigy</c:v>
                </c:pt>
                <c:pt idx="8">
                  <c:v>Roblox</c:v>
                </c:pt>
                <c:pt idx="9">
                  <c:v>Minecraft</c:v>
                </c:pt>
                <c:pt idx="10">
                  <c:v>Reading Eggs</c:v>
                </c:pt>
                <c:pt idx="11">
                  <c:v>Study Ladder</c:v>
                </c:pt>
                <c:pt idx="12">
                  <c:v>TVNZ OnDemand</c:v>
                </c:pt>
              </c:strCache>
            </c:strRef>
          </c:cat>
          <c:val>
            <c:numRef>
              <c:f>Sheet1!$B$2:$B$14</c:f>
              <c:numCache>
                <c:formatCode>0%</c:formatCode>
                <c:ptCount val="13"/>
                <c:pt idx="0">
                  <c:v>0.31</c:v>
                </c:pt>
                <c:pt idx="1">
                  <c:v>0.1</c:v>
                </c:pt>
                <c:pt idx="2">
                  <c:v>0.05</c:v>
                </c:pt>
                <c:pt idx="3">
                  <c:v>0.05</c:v>
                </c:pt>
                <c:pt idx="4">
                  <c:v>0.04</c:v>
                </c:pt>
                <c:pt idx="5">
                  <c:v>0.04</c:v>
                </c:pt>
                <c:pt idx="6">
                  <c:v>0.04</c:v>
                </c:pt>
                <c:pt idx="7">
                  <c:v>0.03</c:v>
                </c:pt>
                <c:pt idx="8">
                  <c:v>0.03</c:v>
                </c:pt>
                <c:pt idx="9">
                  <c:v>0.02</c:v>
                </c:pt>
                <c:pt idx="10">
                  <c:v>0.02</c:v>
                </c:pt>
                <c:pt idx="11">
                  <c:v>0.02</c:v>
                </c:pt>
                <c:pt idx="12">
                  <c:v>0.02</c:v>
                </c:pt>
              </c:numCache>
            </c:numRef>
          </c:val>
          <c:extLst>
            <c:ext xmlns:c16="http://schemas.microsoft.com/office/drawing/2014/chart" uri="{C3380CC4-5D6E-409C-BE32-E72D297353CC}">
              <c16:uniqueId val="{00000006-F2F6-4F6A-968E-CDD2173F4C97}"/>
            </c:ext>
          </c:extLst>
        </c:ser>
        <c:dLbls>
          <c:showLegendKey val="0"/>
          <c:showVal val="0"/>
          <c:showCatName val="0"/>
          <c:showSerName val="0"/>
          <c:showPercent val="0"/>
          <c:showBubbleSize val="0"/>
        </c:dLbls>
        <c:gapWidth val="60"/>
        <c:axId val="843927823"/>
        <c:axId val="843907071"/>
      </c:barChart>
      <c:catAx>
        <c:axId val="843927823"/>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843907071"/>
        <c:crosses val="autoZero"/>
        <c:auto val="1"/>
        <c:lblAlgn val="ctr"/>
        <c:lblOffset val="100"/>
        <c:noMultiLvlLbl val="0"/>
      </c:catAx>
      <c:valAx>
        <c:axId val="843907071"/>
        <c:scaling>
          <c:orientation val="minMax"/>
          <c:max val="0.8"/>
        </c:scaling>
        <c:delete val="1"/>
        <c:axPos val="t"/>
        <c:numFmt formatCode="0%" sourceLinked="1"/>
        <c:majorTickMark val="out"/>
        <c:minorTickMark val="none"/>
        <c:tickLblPos val="nextTo"/>
        <c:crossAx val="843927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127032866459484"/>
          <c:y val="6.7860447799239623E-2"/>
          <c:w val="0.60593596175449493"/>
          <c:h val="0.86167231063233507"/>
        </c:manualLayout>
      </c:layout>
      <c:barChart>
        <c:barDir val="bar"/>
        <c:grouping val="clustered"/>
        <c:varyColors val="0"/>
        <c:ser>
          <c:idx val="0"/>
          <c:order val="0"/>
          <c:tx>
            <c:strRef>
              <c:f>Sheet1!$B$1</c:f>
              <c:strCache>
                <c:ptCount val="1"/>
                <c:pt idx="0">
                  <c:v>Column1</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F2F6-4F6A-968E-CDD2173F4C97}"/>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3-F2F6-4F6A-968E-CDD2173F4C97}"/>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F2F6-4F6A-968E-CDD2173F4C97}"/>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YouTube / YouTube Kids</c:v>
                </c:pt>
                <c:pt idx="1">
                  <c:v>Netflix / Netflix Kids</c:v>
                </c:pt>
                <c:pt idx="2">
                  <c:v>HEIHEI*</c:v>
                </c:pt>
                <c:pt idx="3">
                  <c:v>Disney Plus</c:v>
                </c:pt>
                <c:pt idx="4">
                  <c:v>TVNZ OnDemand</c:v>
                </c:pt>
                <c:pt idx="5">
                  <c:v>Reading Eggs</c:v>
                </c:pt>
                <c:pt idx="6">
                  <c:v>Other</c:v>
                </c:pt>
                <c:pt idx="7">
                  <c:v>Don’t know</c:v>
                </c:pt>
                <c:pt idx="8">
                  <c:v>None</c:v>
                </c:pt>
              </c:strCache>
            </c:strRef>
          </c:cat>
          <c:val>
            <c:numRef>
              <c:f>Sheet1!$B$2:$B$10</c:f>
              <c:numCache>
                <c:formatCode>0%</c:formatCode>
                <c:ptCount val="9"/>
                <c:pt idx="0">
                  <c:v>0.4</c:v>
                </c:pt>
                <c:pt idx="1">
                  <c:v>0.14000000000000001</c:v>
                </c:pt>
                <c:pt idx="2">
                  <c:v>0.1</c:v>
                </c:pt>
                <c:pt idx="3">
                  <c:v>0.06</c:v>
                </c:pt>
                <c:pt idx="4">
                  <c:v>0.02</c:v>
                </c:pt>
                <c:pt idx="5">
                  <c:v>0.01</c:v>
                </c:pt>
                <c:pt idx="6">
                  <c:v>0.1</c:v>
                </c:pt>
                <c:pt idx="7">
                  <c:v>0.2</c:v>
                </c:pt>
                <c:pt idx="8">
                  <c:v>0.18</c:v>
                </c:pt>
              </c:numCache>
            </c:numRef>
          </c:val>
          <c:extLst>
            <c:ext xmlns:c16="http://schemas.microsoft.com/office/drawing/2014/chart" uri="{C3380CC4-5D6E-409C-BE32-E72D297353CC}">
              <c16:uniqueId val="{00000006-F2F6-4F6A-968E-CDD2173F4C97}"/>
            </c:ext>
          </c:extLst>
        </c:ser>
        <c:dLbls>
          <c:showLegendKey val="0"/>
          <c:showVal val="0"/>
          <c:showCatName val="0"/>
          <c:showSerName val="0"/>
          <c:showPercent val="0"/>
          <c:showBubbleSize val="0"/>
        </c:dLbls>
        <c:gapWidth val="80"/>
        <c:axId val="843927823"/>
        <c:axId val="843907071"/>
      </c:barChart>
      <c:catAx>
        <c:axId val="843927823"/>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843907071"/>
        <c:crosses val="autoZero"/>
        <c:auto val="1"/>
        <c:lblAlgn val="ctr"/>
        <c:lblOffset val="100"/>
        <c:noMultiLvlLbl val="0"/>
      </c:catAx>
      <c:valAx>
        <c:axId val="843907071"/>
        <c:scaling>
          <c:orientation val="minMax"/>
          <c:max val="0.8"/>
        </c:scaling>
        <c:delete val="1"/>
        <c:axPos val="t"/>
        <c:numFmt formatCode="0%" sourceLinked="1"/>
        <c:majorTickMark val="out"/>
        <c:minorTickMark val="none"/>
        <c:tickLblPos val="nextTo"/>
        <c:crossAx val="843927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41584645669291"/>
          <c:y val="3.8430424792364755E-2"/>
          <c:w val="0.79583910681605996"/>
          <c:h val="0.78073980080734151"/>
        </c:manualLayout>
      </c:layout>
      <c:doughnutChart>
        <c:varyColors val="1"/>
        <c:ser>
          <c:idx val="0"/>
          <c:order val="0"/>
          <c:tx>
            <c:strRef>
              <c:f>Sheet1!$B$1</c:f>
              <c:strCache>
                <c:ptCount val="1"/>
                <c:pt idx="0">
                  <c:v>Series 1</c:v>
                </c:pt>
              </c:strCache>
            </c:strRef>
          </c:tx>
          <c:spPr>
            <a:solidFill>
              <a:schemeClr val="bg1">
                <a:lumMod val="65000"/>
              </a:schemeClr>
            </a:solidFill>
          </c:spPr>
          <c:dPt>
            <c:idx val="0"/>
            <c:bubble3D val="0"/>
            <c:spPr>
              <a:solidFill>
                <a:srgbClr val="1363A8"/>
              </a:solidFill>
              <a:ln>
                <a:noFill/>
              </a:ln>
              <a:effectLst/>
            </c:spPr>
            <c:extLst>
              <c:ext xmlns:c16="http://schemas.microsoft.com/office/drawing/2014/chart" uri="{C3380CC4-5D6E-409C-BE32-E72D297353CC}">
                <c16:uniqueId val="{00000001-FB7B-47D5-A3A2-2F779BFD7112}"/>
              </c:ext>
            </c:extLst>
          </c:dPt>
          <c:dPt>
            <c:idx val="1"/>
            <c:bubble3D val="0"/>
            <c:spPr>
              <a:solidFill>
                <a:schemeClr val="bg1">
                  <a:lumMod val="85000"/>
                </a:schemeClr>
              </a:solidFill>
              <a:ln>
                <a:noFill/>
              </a:ln>
              <a:effectLst/>
            </c:spPr>
            <c:extLst>
              <c:ext xmlns:c16="http://schemas.microsoft.com/office/drawing/2014/chart" uri="{C3380CC4-5D6E-409C-BE32-E72D297353CC}">
                <c16:uniqueId val="{00000003-FB7B-47D5-A3A2-2F779BFD7112}"/>
              </c:ext>
            </c:extLst>
          </c:dPt>
          <c:dPt>
            <c:idx val="2"/>
            <c:bubble3D val="0"/>
            <c:spPr>
              <a:solidFill>
                <a:schemeClr val="bg1">
                  <a:lumMod val="65000"/>
                </a:schemeClr>
              </a:solidFill>
              <a:ln>
                <a:noFill/>
              </a:ln>
              <a:effectLst/>
            </c:spPr>
            <c:extLst>
              <c:ext xmlns:c16="http://schemas.microsoft.com/office/drawing/2014/chart" uri="{C3380CC4-5D6E-409C-BE32-E72D297353CC}">
                <c16:uniqueId val="{00000005-FB7B-47D5-A3A2-2F779BFD7112}"/>
              </c:ext>
            </c:extLst>
          </c:dPt>
          <c:cat>
            <c:strRef>
              <c:f>Sheet1!$A$2:$A$3</c:f>
              <c:strCache>
                <c:ptCount val="2"/>
                <c:pt idx="0">
                  <c:v>Category 1</c:v>
                </c:pt>
                <c:pt idx="1">
                  <c:v>Category 2</c:v>
                </c:pt>
              </c:strCache>
            </c:strRef>
          </c:cat>
          <c:val>
            <c:numRef>
              <c:f>Sheet1!$B$2:$B$3</c:f>
              <c:numCache>
                <c:formatCode>0%</c:formatCode>
                <c:ptCount val="2"/>
                <c:pt idx="0">
                  <c:v>0.49</c:v>
                </c:pt>
                <c:pt idx="1">
                  <c:v>0.51</c:v>
                </c:pt>
              </c:numCache>
            </c:numRef>
          </c:val>
          <c:extLst>
            <c:ext xmlns:c16="http://schemas.microsoft.com/office/drawing/2014/chart" uri="{C3380CC4-5D6E-409C-BE32-E72D297353CC}">
              <c16:uniqueId val="{00000000-43F8-4F5B-87F7-984369EB17C6}"/>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41584645669291"/>
          <c:y val="3.8430424792364755E-2"/>
          <c:w val="0.79583910681605996"/>
          <c:h val="0.78073980080734151"/>
        </c:manualLayout>
      </c:layout>
      <c:doughnutChart>
        <c:varyColors val="1"/>
        <c:ser>
          <c:idx val="0"/>
          <c:order val="0"/>
          <c:tx>
            <c:strRef>
              <c:f>Sheet1!$B$1</c:f>
              <c:strCache>
                <c:ptCount val="1"/>
                <c:pt idx="0">
                  <c:v>Series 1</c:v>
                </c:pt>
              </c:strCache>
            </c:strRef>
          </c:tx>
          <c:spPr>
            <a:solidFill>
              <a:schemeClr val="bg1">
                <a:lumMod val="65000"/>
              </a:schemeClr>
            </a:solidFill>
          </c:spPr>
          <c:dPt>
            <c:idx val="0"/>
            <c:bubble3D val="0"/>
            <c:spPr>
              <a:solidFill>
                <a:srgbClr val="1363A8"/>
              </a:solidFill>
              <a:ln>
                <a:noFill/>
              </a:ln>
              <a:effectLst/>
            </c:spPr>
            <c:extLst>
              <c:ext xmlns:c16="http://schemas.microsoft.com/office/drawing/2014/chart" uri="{C3380CC4-5D6E-409C-BE32-E72D297353CC}">
                <c16:uniqueId val="{00000001-FB7B-47D5-A3A2-2F779BFD7112}"/>
              </c:ext>
            </c:extLst>
          </c:dPt>
          <c:dPt>
            <c:idx val="1"/>
            <c:bubble3D val="0"/>
            <c:spPr>
              <a:solidFill>
                <a:schemeClr val="bg1">
                  <a:lumMod val="85000"/>
                </a:schemeClr>
              </a:solidFill>
              <a:ln>
                <a:noFill/>
              </a:ln>
              <a:effectLst/>
            </c:spPr>
            <c:extLst>
              <c:ext xmlns:c16="http://schemas.microsoft.com/office/drawing/2014/chart" uri="{C3380CC4-5D6E-409C-BE32-E72D297353CC}">
                <c16:uniqueId val="{00000003-FB7B-47D5-A3A2-2F779BFD7112}"/>
              </c:ext>
            </c:extLst>
          </c:dPt>
          <c:dPt>
            <c:idx val="2"/>
            <c:bubble3D val="0"/>
            <c:spPr>
              <a:solidFill>
                <a:schemeClr val="bg1">
                  <a:lumMod val="65000"/>
                </a:schemeClr>
              </a:solidFill>
              <a:ln>
                <a:noFill/>
              </a:ln>
              <a:effectLst/>
            </c:spPr>
            <c:extLst>
              <c:ext xmlns:c16="http://schemas.microsoft.com/office/drawing/2014/chart" uri="{C3380CC4-5D6E-409C-BE32-E72D297353CC}">
                <c16:uniqueId val="{00000005-FB7B-47D5-A3A2-2F779BFD7112}"/>
              </c:ext>
            </c:extLst>
          </c:dPt>
          <c:cat>
            <c:strRef>
              <c:f>Sheet1!$A$2:$A$3</c:f>
              <c:strCache>
                <c:ptCount val="2"/>
                <c:pt idx="0">
                  <c:v>Category 1</c:v>
                </c:pt>
                <c:pt idx="1">
                  <c:v>Category 2</c:v>
                </c:pt>
              </c:strCache>
            </c:strRef>
          </c:cat>
          <c:val>
            <c:numRef>
              <c:f>Sheet1!$B$2:$B$3</c:f>
              <c:numCache>
                <c:formatCode>0%</c:formatCode>
                <c:ptCount val="2"/>
                <c:pt idx="0">
                  <c:v>0.54</c:v>
                </c:pt>
                <c:pt idx="1">
                  <c:v>0.48</c:v>
                </c:pt>
              </c:numCache>
            </c:numRef>
          </c:val>
          <c:extLst>
            <c:ext xmlns:c16="http://schemas.microsoft.com/office/drawing/2014/chart" uri="{C3380CC4-5D6E-409C-BE32-E72D297353CC}">
              <c16:uniqueId val="{00000000-43F8-4F5B-87F7-984369EB17C6}"/>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41584645669291"/>
          <c:y val="3.8430424792364755E-2"/>
          <c:w val="0.79583910681605996"/>
          <c:h val="0.78073980080734151"/>
        </c:manualLayout>
      </c:layout>
      <c:doughnutChart>
        <c:varyColors val="1"/>
        <c:ser>
          <c:idx val="0"/>
          <c:order val="0"/>
          <c:tx>
            <c:strRef>
              <c:f>Sheet1!$B$1</c:f>
              <c:strCache>
                <c:ptCount val="1"/>
                <c:pt idx="0">
                  <c:v>Series 1</c:v>
                </c:pt>
              </c:strCache>
            </c:strRef>
          </c:tx>
          <c:spPr>
            <a:solidFill>
              <a:schemeClr val="bg1">
                <a:lumMod val="65000"/>
              </a:schemeClr>
            </a:solidFill>
          </c:spPr>
          <c:dPt>
            <c:idx val="0"/>
            <c:bubble3D val="0"/>
            <c:spPr>
              <a:solidFill>
                <a:schemeClr val="accent3"/>
              </a:solidFill>
              <a:ln>
                <a:noFill/>
              </a:ln>
              <a:effectLst/>
            </c:spPr>
            <c:extLst>
              <c:ext xmlns:c16="http://schemas.microsoft.com/office/drawing/2014/chart" uri="{C3380CC4-5D6E-409C-BE32-E72D297353CC}">
                <c16:uniqueId val="{00000001-FB7B-47D5-A3A2-2F779BFD7112}"/>
              </c:ext>
            </c:extLst>
          </c:dPt>
          <c:dPt>
            <c:idx val="1"/>
            <c:bubble3D val="0"/>
            <c:spPr>
              <a:solidFill>
                <a:schemeClr val="bg1">
                  <a:lumMod val="85000"/>
                </a:schemeClr>
              </a:solidFill>
              <a:ln>
                <a:noFill/>
              </a:ln>
              <a:effectLst/>
            </c:spPr>
            <c:extLst>
              <c:ext xmlns:c16="http://schemas.microsoft.com/office/drawing/2014/chart" uri="{C3380CC4-5D6E-409C-BE32-E72D297353CC}">
                <c16:uniqueId val="{00000003-FB7B-47D5-A3A2-2F779BFD7112}"/>
              </c:ext>
            </c:extLst>
          </c:dPt>
          <c:dPt>
            <c:idx val="2"/>
            <c:bubble3D val="0"/>
            <c:spPr>
              <a:solidFill>
                <a:schemeClr val="bg1">
                  <a:lumMod val="65000"/>
                </a:schemeClr>
              </a:solidFill>
              <a:ln>
                <a:noFill/>
              </a:ln>
              <a:effectLst/>
            </c:spPr>
            <c:extLst>
              <c:ext xmlns:c16="http://schemas.microsoft.com/office/drawing/2014/chart" uri="{C3380CC4-5D6E-409C-BE32-E72D297353CC}">
                <c16:uniqueId val="{00000005-FB7B-47D5-A3A2-2F779BFD7112}"/>
              </c:ext>
            </c:extLst>
          </c:dPt>
          <c:cat>
            <c:strRef>
              <c:f>Sheet1!$A$2:$A$3</c:f>
              <c:strCache>
                <c:ptCount val="2"/>
                <c:pt idx="0">
                  <c:v>Category 1</c:v>
                </c:pt>
                <c:pt idx="1">
                  <c:v>Category 2</c:v>
                </c:pt>
              </c:strCache>
            </c:strRef>
          </c:cat>
          <c:val>
            <c:numRef>
              <c:f>Sheet1!$B$2:$B$3</c:f>
              <c:numCache>
                <c:formatCode>0%</c:formatCode>
                <c:ptCount val="2"/>
                <c:pt idx="0">
                  <c:v>0.17</c:v>
                </c:pt>
                <c:pt idx="1">
                  <c:v>0.83</c:v>
                </c:pt>
              </c:numCache>
            </c:numRef>
          </c:val>
          <c:extLst>
            <c:ext xmlns:c16="http://schemas.microsoft.com/office/drawing/2014/chart" uri="{C3380CC4-5D6E-409C-BE32-E72D297353CC}">
              <c16:uniqueId val="{00000000-43F8-4F5B-87F7-984369EB17C6}"/>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41584645669291"/>
          <c:y val="3.8430424792364755E-2"/>
          <c:w val="0.79583910681605996"/>
          <c:h val="0.78073980080734151"/>
        </c:manualLayout>
      </c:layout>
      <c:doughnutChart>
        <c:varyColors val="1"/>
        <c:ser>
          <c:idx val="0"/>
          <c:order val="0"/>
          <c:tx>
            <c:strRef>
              <c:f>Sheet1!$B$1</c:f>
              <c:strCache>
                <c:ptCount val="1"/>
                <c:pt idx="0">
                  <c:v>Series 1</c:v>
                </c:pt>
              </c:strCache>
            </c:strRef>
          </c:tx>
          <c:spPr>
            <a:solidFill>
              <a:schemeClr val="bg1">
                <a:lumMod val="65000"/>
              </a:schemeClr>
            </a:solidFill>
          </c:spPr>
          <c:dPt>
            <c:idx val="0"/>
            <c:bubble3D val="0"/>
            <c:spPr>
              <a:solidFill>
                <a:schemeClr val="accent3"/>
              </a:solidFill>
              <a:ln>
                <a:noFill/>
              </a:ln>
              <a:effectLst/>
            </c:spPr>
            <c:extLst>
              <c:ext xmlns:c16="http://schemas.microsoft.com/office/drawing/2014/chart" uri="{C3380CC4-5D6E-409C-BE32-E72D297353CC}">
                <c16:uniqueId val="{00000001-FB7B-47D5-A3A2-2F779BFD7112}"/>
              </c:ext>
            </c:extLst>
          </c:dPt>
          <c:dPt>
            <c:idx val="1"/>
            <c:bubble3D val="0"/>
            <c:spPr>
              <a:solidFill>
                <a:schemeClr val="bg1">
                  <a:lumMod val="85000"/>
                </a:schemeClr>
              </a:solidFill>
              <a:ln>
                <a:noFill/>
              </a:ln>
              <a:effectLst/>
            </c:spPr>
            <c:extLst>
              <c:ext xmlns:c16="http://schemas.microsoft.com/office/drawing/2014/chart" uri="{C3380CC4-5D6E-409C-BE32-E72D297353CC}">
                <c16:uniqueId val="{00000003-FB7B-47D5-A3A2-2F779BFD7112}"/>
              </c:ext>
            </c:extLst>
          </c:dPt>
          <c:dPt>
            <c:idx val="2"/>
            <c:bubble3D val="0"/>
            <c:spPr>
              <a:solidFill>
                <a:schemeClr val="bg1">
                  <a:lumMod val="65000"/>
                </a:schemeClr>
              </a:solidFill>
              <a:ln>
                <a:noFill/>
              </a:ln>
              <a:effectLst/>
            </c:spPr>
            <c:extLst>
              <c:ext xmlns:c16="http://schemas.microsoft.com/office/drawing/2014/chart" uri="{C3380CC4-5D6E-409C-BE32-E72D297353CC}">
                <c16:uniqueId val="{00000005-FB7B-47D5-A3A2-2F779BFD7112}"/>
              </c:ext>
            </c:extLst>
          </c:dPt>
          <c:cat>
            <c:strRef>
              <c:f>Sheet1!$A$2:$A$3</c:f>
              <c:strCache>
                <c:ptCount val="2"/>
                <c:pt idx="0">
                  <c:v>Category 1</c:v>
                </c:pt>
                <c:pt idx="1">
                  <c:v>Category 2</c:v>
                </c:pt>
              </c:strCache>
            </c:strRef>
          </c:cat>
          <c:val>
            <c:numRef>
              <c:f>Sheet1!$B$2:$B$3</c:f>
              <c:numCache>
                <c:formatCode>0%</c:formatCode>
                <c:ptCount val="2"/>
                <c:pt idx="0">
                  <c:v>0.16</c:v>
                </c:pt>
                <c:pt idx="1">
                  <c:v>0.84</c:v>
                </c:pt>
              </c:numCache>
            </c:numRef>
          </c:val>
          <c:extLst>
            <c:ext xmlns:c16="http://schemas.microsoft.com/office/drawing/2014/chart" uri="{C3380CC4-5D6E-409C-BE32-E72D297353CC}">
              <c16:uniqueId val="{00000000-43F8-4F5B-87F7-984369EB17C6}"/>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624636206188512E-2"/>
          <c:y val="0.14829380388786653"/>
          <c:w val="1"/>
          <c:h val="0.6970529817563591"/>
        </c:manualLayout>
      </c:layout>
      <c:barChart>
        <c:barDir val="bar"/>
        <c:grouping val="percentStacked"/>
        <c:varyColors val="0"/>
        <c:ser>
          <c:idx val="4"/>
          <c:order val="0"/>
          <c:tx>
            <c:strRef>
              <c:f>Sheet1!$B$1</c:f>
              <c:strCache>
                <c:ptCount val="1"/>
                <c:pt idx="0">
                  <c:v>Every day</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5-5F4B-48E2-A517-486CB24D7498}"/>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Sheet1!$B$2</c:f>
              <c:numCache>
                <c:formatCode>0%</c:formatCode>
                <c:ptCount val="1"/>
                <c:pt idx="0">
                  <c:v>0.02</c:v>
                </c:pt>
              </c:numCache>
            </c:numRef>
          </c:val>
          <c:extLst>
            <c:ext xmlns:c16="http://schemas.microsoft.com/office/drawing/2014/chart" uri="{C3380CC4-5D6E-409C-BE32-E72D297353CC}">
              <c16:uniqueId val="{00000004-5F4B-48E2-A517-486CB24D7498}"/>
            </c:ext>
          </c:extLst>
        </c:ser>
        <c:ser>
          <c:idx val="3"/>
          <c:order val="1"/>
          <c:tx>
            <c:strRef>
              <c:f>Sheet1!$C$1</c:f>
              <c:strCache>
                <c:ptCount val="1"/>
                <c:pt idx="0">
                  <c:v>A few times a week</c:v>
                </c:pt>
              </c:strCache>
            </c:strRef>
          </c:tx>
          <c:spPr>
            <a:solidFill>
              <a:srgbClr val="8CC56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Sheet1!$C$2</c:f>
              <c:numCache>
                <c:formatCode>0%</c:formatCode>
                <c:ptCount val="1"/>
                <c:pt idx="0">
                  <c:v>0.14000000000000001</c:v>
                </c:pt>
              </c:numCache>
            </c:numRef>
          </c:val>
          <c:extLst>
            <c:ext xmlns:c16="http://schemas.microsoft.com/office/drawing/2014/chart" uri="{C3380CC4-5D6E-409C-BE32-E72D297353CC}">
              <c16:uniqueId val="{00000003-5F4B-48E2-A517-486CB24D7498}"/>
            </c:ext>
          </c:extLst>
        </c:ser>
        <c:ser>
          <c:idx val="2"/>
          <c:order val="2"/>
          <c:tx>
            <c:strRef>
              <c:f>Sheet1!$D$1</c:f>
              <c:strCache>
                <c:ptCount val="1"/>
                <c:pt idx="0">
                  <c:v>Once a week</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Sheet1!$D$2</c:f>
              <c:numCache>
                <c:formatCode>0%</c:formatCode>
                <c:ptCount val="1"/>
                <c:pt idx="0">
                  <c:v>0.14000000000000001</c:v>
                </c:pt>
              </c:numCache>
            </c:numRef>
          </c:val>
          <c:extLst>
            <c:ext xmlns:c16="http://schemas.microsoft.com/office/drawing/2014/chart" uri="{C3380CC4-5D6E-409C-BE32-E72D297353CC}">
              <c16:uniqueId val="{00000002-5F4B-48E2-A517-486CB24D7498}"/>
            </c:ext>
          </c:extLst>
        </c:ser>
        <c:ser>
          <c:idx val="0"/>
          <c:order val="3"/>
          <c:tx>
            <c:strRef>
              <c:f>Sheet1!$E$1</c:f>
              <c:strCache>
                <c:ptCount val="1"/>
                <c:pt idx="0">
                  <c:v>Every 2 or 3 weeks</c:v>
                </c:pt>
              </c:strCache>
            </c:strRef>
          </c:tx>
          <c:spPr>
            <a:solidFill>
              <a:srgbClr val="E28D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Sheet1!$E$2</c:f>
              <c:numCache>
                <c:formatCode>0%</c:formatCode>
                <c:ptCount val="1"/>
                <c:pt idx="0">
                  <c:v>0.11</c:v>
                </c:pt>
              </c:numCache>
            </c:numRef>
          </c:val>
          <c:extLst>
            <c:ext xmlns:c16="http://schemas.microsoft.com/office/drawing/2014/chart" uri="{C3380CC4-5D6E-409C-BE32-E72D297353CC}">
              <c16:uniqueId val="{00000000-258D-482E-BF3C-41F5AE9EC904}"/>
            </c:ext>
          </c:extLst>
        </c:ser>
        <c:ser>
          <c:idx val="1"/>
          <c:order val="4"/>
          <c:tx>
            <c:strRef>
              <c:f>Sheet1!$F$1</c:f>
              <c:strCache>
                <c:ptCount val="1"/>
                <c:pt idx="0">
                  <c:v>Once a month or less</c:v>
                </c:pt>
              </c:strCache>
            </c:strRef>
          </c:tx>
          <c:spPr>
            <a:solidFill>
              <a:srgbClr val="DB7373"/>
            </a:solidFill>
            <a:ln>
              <a:noFill/>
            </a:ln>
            <a:effectLst/>
          </c:spPr>
          <c:invertIfNegative val="0"/>
          <c:dPt>
            <c:idx val="0"/>
            <c:invertIfNegative val="0"/>
            <c:bubble3D val="0"/>
            <c:extLst>
              <c:ext xmlns:c16="http://schemas.microsoft.com/office/drawing/2014/chart" uri="{C3380CC4-5D6E-409C-BE32-E72D297353CC}">
                <c16:uniqueId val="{00000002-26CC-4345-A6F5-014A5EB895D1}"/>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Sheet1!$F$2</c:f>
              <c:numCache>
                <c:formatCode>0%</c:formatCode>
                <c:ptCount val="1"/>
                <c:pt idx="0">
                  <c:v>0.41</c:v>
                </c:pt>
              </c:numCache>
            </c:numRef>
          </c:val>
          <c:extLst>
            <c:ext xmlns:c16="http://schemas.microsoft.com/office/drawing/2014/chart" uri="{C3380CC4-5D6E-409C-BE32-E72D297353CC}">
              <c16:uniqueId val="{00000001-258D-482E-BF3C-41F5AE9EC904}"/>
            </c:ext>
          </c:extLst>
        </c:ser>
        <c:ser>
          <c:idx val="5"/>
          <c:order val="5"/>
          <c:tx>
            <c:strRef>
              <c:f>Sheet1!$G$1</c:f>
              <c:strCache>
                <c:ptCount val="1"/>
                <c:pt idx="0">
                  <c:v>Never</c:v>
                </c:pt>
              </c:strCache>
            </c:strRef>
          </c:tx>
          <c:spPr>
            <a:solidFill>
              <a:srgbClr val="D24E4E"/>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F94-4AAB-A3D5-CC7B2B73107F}"/>
                </c:ext>
              </c:extLst>
            </c:dLbl>
            <c:spPr>
              <a:noFill/>
              <a:ln>
                <a:noFill/>
              </a:ln>
              <a:effectLst/>
            </c:spPr>
            <c:txPr>
              <a:bodyPr rot="0" spcFirstLastPara="1" vertOverflow="ellipsis" vert="horz" wrap="square" lIns="38100" tIns="19050" rIns="38100" bIns="19050" anchor="ctr" anchorCtr="0">
                <a:spAutoFit/>
              </a:bodyPr>
              <a:lstStyle/>
              <a:p>
                <a:pPr algn="ctr">
                  <a:defRPr lang="en-NZ" sz="16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Sheet1!$G$2</c:f>
              <c:numCache>
                <c:formatCode>0%</c:formatCode>
                <c:ptCount val="1"/>
                <c:pt idx="0">
                  <c:v>0.17</c:v>
                </c:pt>
              </c:numCache>
            </c:numRef>
          </c:val>
          <c:extLst>
            <c:ext xmlns:c16="http://schemas.microsoft.com/office/drawing/2014/chart" uri="{C3380CC4-5D6E-409C-BE32-E72D297353CC}">
              <c16:uniqueId val="{00000003-EF94-4AAB-A3D5-CC7B2B73107F}"/>
            </c:ext>
          </c:extLst>
        </c:ser>
        <c:dLbls>
          <c:showLegendKey val="0"/>
          <c:showVal val="0"/>
          <c:showCatName val="0"/>
          <c:showSerName val="0"/>
          <c:showPercent val="0"/>
          <c:showBubbleSize val="0"/>
        </c:dLbls>
        <c:gapWidth val="150"/>
        <c:overlap val="100"/>
        <c:axId val="773221328"/>
        <c:axId val="773225264"/>
      </c:barChart>
      <c:catAx>
        <c:axId val="773221328"/>
        <c:scaling>
          <c:orientation val="maxMin"/>
        </c:scaling>
        <c:delete val="0"/>
        <c:axPos val="l"/>
        <c:numFmt formatCode="0%"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3225264"/>
        <c:crosses val="autoZero"/>
        <c:auto val="1"/>
        <c:lblAlgn val="ctr"/>
        <c:lblOffset val="100"/>
        <c:noMultiLvlLbl val="0"/>
      </c:catAx>
      <c:valAx>
        <c:axId val="773225264"/>
        <c:scaling>
          <c:orientation val="minMax"/>
        </c:scaling>
        <c:delete val="1"/>
        <c:axPos val="t"/>
        <c:numFmt formatCode="0%" sourceLinked="1"/>
        <c:majorTickMark val="out"/>
        <c:minorTickMark val="none"/>
        <c:tickLblPos val="nextTo"/>
        <c:crossAx val="77322132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624636206188512E-2"/>
          <c:y val="0.14829380388786653"/>
          <c:w val="1"/>
          <c:h val="0.6970529817563591"/>
        </c:manualLayout>
      </c:layout>
      <c:barChart>
        <c:barDir val="bar"/>
        <c:grouping val="percentStacked"/>
        <c:varyColors val="0"/>
        <c:ser>
          <c:idx val="4"/>
          <c:order val="0"/>
          <c:tx>
            <c:strRef>
              <c:f>Sheet1!$A$1</c:f>
              <c:strCache>
                <c:ptCount val="1"/>
                <c:pt idx="0">
                  <c:v>Column1</c:v>
                </c:pt>
              </c:strCache>
            </c:strRef>
          </c:tx>
          <c:spPr>
            <a:solidFill>
              <a:schemeClr val="accent5"/>
            </a:solidFill>
            <a:ln>
              <a:noFill/>
            </a:ln>
            <a:effectLst/>
          </c:spPr>
          <c:invertIfNegative val="0"/>
          <c:val>
            <c:numRef>
              <c:f>Sheet1!$A$2</c:f>
              <c:numCache>
                <c:formatCode>0%</c:formatCode>
                <c:ptCount val="1"/>
              </c:numCache>
            </c:numRef>
          </c:val>
          <c:extLst>
            <c:ext xmlns:c16="http://schemas.microsoft.com/office/drawing/2014/chart" uri="{C3380CC4-5D6E-409C-BE32-E72D297353CC}">
              <c16:uniqueId val="{00000002-6167-404C-A818-775F6850FCBE}"/>
            </c:ext>
          </c:extLst>
        </c:ser>
        <c:ser>
          <c:idx val="3"/>
          <c:order val="1"/>
          <c:tx>
            <c:strRef>
              <c:f>Sheet1!$B$1</c:f>
              <c:strCache>
                <c:ptCount val="1"/>
                <c:pt idx="0">
                  <c:v>Agree strongly</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85FA-4BE0-AE17-DD06DBB21234}"/>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c:f>
              <c:numCache>
                <c:formatCode>0%</c:formatCode>
                <c:ptCount val="1"/>
                <c:pt idx="0">
                  <c:v>0.17</c:v>
                </c:pt>
              </c:numCache>
            </c:numRef>
          </c:val>
          <c:extLst>
            <c:ext xmlns:c16="http://schemas.microsoft.com/office/drawing/2014/chart" uri="{C3380CC4-5D6E-409C-BE32-E72D297353CC}">
              <c16:uniqueId val="{00000003-6167-404C-A818-775F6850FCBE}"/>
            </c:ext>
          </c:extLst>
        </c:ser>
        <c:ser>
          <c:idx val="2"/>
          <c:order val="2"/>
          <c:tx>
            <c:strRef>
              <c:f>Sheet1!$C$1</c:f>
              <c:strCache>
                <c:ptCount val="1"/>
                <c:pt idx="0">
                  <c:v>Agree slightly</c:v>
                </c:pt>
              </c:strCache>
            </c:strRef>
          </c:tx>
          <c:spPr>
            <a:solidFill>
              <a:srgbClr val="8CC56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Sheet1!$C$2</c:f>
              <c:numCache>
                <c:formatCode>0%</c:formatCode>
                <c:ptCount val="1"/>
                <c:pt idx="0">
                  <c:v>0.25</c:v>
                </c:pt>
              </c:numCache>
            </c:numRef>
          </c:val>
          <c:extLst>
            <c:ext xmlns:c16="http://schemas.microsoft.com/office/drawing/2014/chart" uri="{C3380CC4-5D6E-409C-BE32-E72D297353CC}">
              <c16:uniqueId val="{00000004-6167-404C-A818-775F6850FCBE}"/>
            </c:ext>
          </c:extLst>
        </c:ser>
        <c:ser>
          <c:idx val="0"/>
          <c:order val="3"/>
          <c:tx>
            <c:strRef>
              <c:f>Sheet1!$D$1</c:f>
              <c:strCache>
                <c:ptCount val="1"/>
                <c:pt idx="0">
                  <c:v>Neither agree nor disagree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Sheet1!$D$2</c:f>
              <c:numCache>
                <c:formatCode>0%</c:formatCode>
                <c:ptCount val="1"/>
                <c:pt idx="0">
                  <c:v>0.21</c:v>
                </c:pt>
              </c:numCache>
            </c:numRef>
          </c:val>
          <c:extLst>
            <c:ext xmlns:c16="http://schemas.microsoft.com/office/drawing/2014/chart" uri="{C3380CC4-5D6E-409C-BE32-E72D297353CC}">
              <c16:uniqueId val="{00000005-6167-404C-A818-775F6850FCBE}"/>
            </c:ext>
          </c:extLst>
        </c:ser>
        <c:ser>
          <c:idx val="1"/>
          <c:order val="4"/>
          <c:tx>
            <c:strRef>
              <c:f>Sheet1!$E$1</c:f>
              <c:strCache>
                <c:ptCount val="1"/>
                <c:pt idx="0">
                  <c:v>Disagree slightly</c:v>
                </c:pt>
              </c:strCache>
            </c:strRef>
          </c:tx>
          <c:spPr>
            <a:solidFill>
              <a:srgbClr val="E28D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Sheet1!$E$2</c:f>
              <c:numCache>
                <c:formatCode>0%</c:formatCode>
                <c:ptCount val="1"/>
                <c:pt idx="0">
                  <c:v>0.06</c:v>
                </c:pt>
              </c:numCache>
            </c:numRef>
          </c:val>
          <c:extLst>
            <c:ext xmlns:c16="http://schemas.microsoft.com/office/drawing/2014/chart" uri="{C3380CC4-5D6E-409C-BE32-E72D297353CC}">
              <c16:uniqueId val="{00000007-6167-404C-A818-775F6850FCBE}"/>
            </c:ext>
          </c:extLst>
        </c:ser>
        <c:ser>
          <c:idx val="5"/>
          <c:order val="5"/>
          <c:tx>
            <c:strRef>
              <c:f>Sheet1!$F$1</c:f>
              <c:strCache>
                <c:ptCount val="1"/>
                <c:pt idx="0">
                  <c:v>Disagree strongly</c:v>
                </c:pt>
              </c:strCache>
            </c:strRef>
          </c:tx>
          <c:spPr>
            <a:solidFill>
              <a:schemeClr val="accent4"/>
            </a:solidFill>
            <a:ln>
              <a:noFill/>
            </a:ln>
            <a:effectLst/>
          </c:spPr>
          <c:invertIfNegative val="0"/>
          <c:dPt>
            <c:idx val="0"/>
            <c:invertIfNegative val="0"/>
            <c:bubble3D val="0"/>
            <c:extLst>
              <c:ext xmlns:c16="http://schemas.microsoft.com/office/drawing/2014/chart" uri="{C3380CC4-5D6E-409C-BE32-E72D297353CC}">
                <c16:uniqueId val="{00000002-85FA-4BE0-AE17-DD06DBB21234}"/>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Sheet1!$F$2</c:f>
              <c:numCache>
                <c:formatCode>0%</c:formatCode>
                <c:ptCount val="1"/>
                <c:pt idx="0">
                  <c:v>0.03</c:v>
                </c:pt>
              </c:numCache>
            </c:numRef>
          </c:val>
          <c:extLst>
            <c:ext xmlns:c16="http://schemas.microsoft.com/office/drawing/2014/chart" uri="{C3380CC4-5D6E-409C-BE32-E72D297353CC}">
              <c16:uniqueId val="{00000008-6167-404C-A818-775F6850FCBE}"/>
            </c:ext>
          </c:extLst>
        </c:ser>
        <c:ser>
          <c:idx val="6"/>
          <c:order val="6"/>
          <c:tx>
            <c:strRef>
              <c:f>Sheet1!$G$1</c:f>
              <c:strCache>
                <c:ptCount val="1"/>
                <c:pt idx="0">
                  <c:v>Don't know</c:v>
                </c:pt>
              </c:strCache>
            </c:strRef>
          </c:tx>
          <c:spPr>
            <a:solidFill>
              <a:schemeClr val="bg1">
                <a:lumMod val="75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167-404C-A818-775F6850FCBE}"/>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Sheet1!$G$2</c:f>
              <c:numCache>
                <c:formatCode>0%</c:formatCode>
                <c:ptCount val="1"/>
                <c:pt idx="0">
                  <c:v>0.28000000000000003</c:v>
                </c:pt>
              </c:numCache>
            </c:numRef>
          </c:val>
          <c:extLst>
            <c:ext xmlns:c16="http://schemas.microsoft.com/office/drawing/2014/chart" uri="{C3380CC4-5D6E-409C-BE32-E72D297353CC}">
              <c16:uniqueId val="{00000009-6167-404C-A818-775F6850FCBE}"/>
            </c:ext>
          </c:extLst>
        </c:ser>
        <c:dLbls>
          <c:showLegendKey val="0"/>
          <c:showVal val="0"/>
          <c:showCatName val="0"/>
          <c:showSerName val="0"/>
          <c:showPercent val="0"/>
          <c:showBubbleSize val="0"/>
        </c:dLbls>
        <c:gapWidth val="150"/>
        <c:overlap val="100"/>
        <c:axId val="773221328"/>
        <c:axId val="773225264"/>
      </c:barChart>
      <c:catAx>
        <c:axId val="773221328"/>
        <c:scaling>
          <c:orientation val="maxMin"/>
        </c:scaling>
        <c:delete val="1"/>
        <c:axPos val="l"/>
        <c:numFmt formatCode="0%" sourceLinked="1"/>
        <c:majorTickMark val="out"/>
        <c:minorTickMark val="none"/>
        <c:tickLblPos val="nextTo"/>
        <c:crossAx val="773225264"/>
        <c:crosses val="autoZero"/>
        <c:auto val="1"/>
        <c:lblAlgn val="ctr"/>
        <c:lblOffset val="100"/>
        <c:noMultiLvlLbl val="0"/>
      </c:catAx>
      <c:valAx>
        <c:axId val="773225264"/>
        <c:scaling>
          <c:orientation val="minMax"/>
        </c:scaling>
        <c:delete val="1"/>
        <c:axPos val="t"/>
        <c:numFmt formatCode="0%" sourceLinked="1"/>
        <c:majorTickMark val="out"/>
        <c:minorTickMark val="none"/>
        <c:tickLblPos val="nextTo"/>
        <c:crossAx val="773221328"/>
        <c:crosses val="autoZero"/>
        <c:crossBetween val="between"/>
      </c:valAx>
      <c:spPr>
        <a:noFill/>
        <a:ln>
          <a:noFill/>
        </a:ln>
        <a:effectLst/>
      </c:spPr>
    </c:plotArea>
    <c:legend>
      <c:legendPos val="b"/>
      <c:legendEntry>
        <c:idx val="0"/>
        <c:delete val="1"/>
      </c:legendEntry>
      <c:layout>
        <c:manualLayout>
          <c:xMode val="edge"/>
          <c:yMode val="edge"/>
          <c:x val="3.5242112593068725E-2"/>
          <c:y val="0.14162875638714259"/>
          <c:w val="0.9296104951166817"/>
          <c:h val="7.131589149097158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624636206188512E-2"/>
          <c:y val="0.14829380388786653"/>
          <c:w val="1"/>
          <c:h val="0.6970529817563591"/>
        </c:manualLayout>
      </c:layout>
      <c:barChart>
        <c:barDir val="bar"/>
        <c:grouping val="percentStacked"/>
        <c:varyColors val="0"/>
        <c:ser>
          <c:idx val="4"/>
          <c:order val="0"/>
          <c:tx>
            <c:strRef>
              <c:f>Sheet1!$B$1</c:f>
              <c:strCache>
                <c:ptCount val="1"/>
                <c:pt idx="0">
                  <c:v>I love it</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5-5F4B-48E2-A517-486CB24D7498}"/>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HEIHEI</c:v>
                </c:pt>
              </c:strCache>
            </c:strRef>
          </c:cat>
          <c:val>
            <c:numRef>
              <c:f>Sheet1!$B$2</c:f>
              <c:numCache>
                <c:formatCode>0%</c:formatCode>
                <c:ptCount val="1"/>
                <c:pt idx="0">
                  <c:v>0.13</c:v>
                </c:pt>
              </c:numCache>
            </c:numRef>
          </c:val>
          <c:extLst>
            <c:ext xmlns:c16="http://schemas.microsoft.com/office/drawing/2014/chart" uri="{C3380CC4-5D6E-409C-BE32-E72D297353CC}">
              <c16:uniqueId val="{00000004-5F4B-48E2-A517-486CB24D7498}"/>
            </c:ext>
          </c:extLst>
        </c:ser>
        <c:ser>
          <c:idx val="3"/>
          <c:order val="1"/>
          <c:tx>
            <c:strRef>
              <c:f>Sheet1!$C$1</c:f>
              <c:strCache>
                <c:ptCount val="1"/>
                <c:pt idx="0">
                  <c:v>I like it</c:v>
                </c:pt>
              </c:strCache>
            </c:strRef>
          </c:tx>
          <c:spPr>
            <a:solidFill>
              <a:srgbClr val="8CC56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HEIHEI</c:v>
                </c:pt>
              </c:strCache>
            </c:strRef>
          </c:cat>
          <c:val>
            <c:numRef>
              <c:f>Sheet1!$C$2</c:f>
              <c:numCache>
                <c:formatCode>0%</c:formatCode>
                <c:ptCount val="1"/>
                <c:pt idx="0">
                  <c:v>0.34</c:v>
                </c:pt>
              </c:numCache>
            </c:numRef>
          </c:val>
          <c:extLst>
            <c:ext xmlns:c16="http://schemas.microsoft.com/office/drawing/2014/chart" uri="{C3380CC4-5D6E-409C-BE32-E72D297353CC}">
              <c16:uniqueId val="{00000003-5F4B-48E2-A517-486CB24D7498}"/>
            </c:ext>
          </c:extLst>
        </c:ser>
        <c:ser>
          <c:idx val="2"/>
          <c:order val="2"/>
          <c:tx>
            <c:strRef>
              <c:f>Sheet1!$D$1</c:f>
              <c:strCache>
                <c:ptCount val="1"/>
                <c:pt idx="0">
                  <c:v>It’s ok</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HEIHEI</c:v>
                </c:pt>
              </c:strCache>
            </c:strRef>
          </c:cat>
          <c:val>
            <c:numRef>
              <c:f>Sheet1!$D$2</c:f>
              <c:numCache>
                <c:formatCode>0%</c:formatCode>
                <c:ptCount val="1"/>
                <c:pt idx="0">
                  <c:v>0.45</c:v>
                </c:pt>
              </c:numCache>
            </c:numRef>
          </c:val>
          <c:extLst>
            <c:ext xmlns:c16="http://schemas.microsoft.com/office/drawing/2014/chart" uri="{C3380CC4-5D6E-409C-BE32-E72D297353CC}">
              <c16:uniqueId val="{00000002-5F4B-48E2-A517-486CB24D7498}"/>
            </c:ext>
          </c:extLst>
        </c:ser>
        <c:ser>
          <c:idx val="0"/>
          <c:order val="3"/>
          <c:tx>
            <c:strRef>
              <c:f>Sheet1!$E$1</c:f>
              <c:strCache>
                <c:ptCount val="1"/>
                <c:pt idx="0">
                  <c:v>I don’t like it</c:v>
                </c:pt>
              </c:strCache>
            </c:strRef>
          </c:tx>
          <c:spPr>
            <a:solidFill>
              <a:srgbClr val="E055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HEIHEI</c:v>
                </c:pt>
              </c:strCache>
            </c:strRef>
          </c:cat>
          <c:val>
            <c:numRef>
              <c:f>Sheet1!$E$2</c:f>
              <c:numCache>
                <c:formatCode>0%</c:formatCode>
                <c:ptCount val="1"/>
                <c:pt idx="0">
                  <c:v>0.08</c:v>
                </c:pt>
              </c:numCache>
            </c:numRef>
          </c:val>
          <c:extLst>
            <c:ext xmlns:c16="http://schemas.microsoft.com/office/drawing/2014/chart" uri="{C3380CC4-5D6E-409C-BE32-E72D297353CC}">
              <c16:uniqueId val="{00000000-258D-482E-BF3C-41F5AE9EC904}"/>
            </c:ext>
          </c:extLst>
        </c:ser>
        <c:dLbls>
          <c:showLegendKey val="0"/>
          <c:showVal val="0"/>
          <c:showCatName val="0"/>
          <c:showSerName val="0"/>
          <c:showPercent val="0"/>
          <c:showBubbleSize val="0"/>
        </c:dLbls>
        <c:gapWidth val="150"/>
        <c:overlap val="100"/>
        <c:axId val="773221328"/>
        <c:axId val="773225264"/>
      </c:barChart>
      <c:catAx>
        <c:axId val="773221328"/>
        <c:scaling>
          <c:orientation val="maxMin"/>
        </c:scaling>
        <c:delete val="0"/>
        <c:axPos val="l"/>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3225264"/>
        <c:crosses val="autoZero"/>
        <c:auto val="1"/>
        <c:lblAlgn val="ctr"/>
        <c:lblOffset val="100"/>
        <c:noMultiLvlLbl val="0"/>
      </c:catAx>
      <c:valAx>
        <c:axId val="773225264"/>
        <c:scaling>
          <c:orientation val="minMax"/>
        </c:scaling>
        <c:delete val="1"/>
        <c:axPos val="t"/>
        <c:numFmt formatCode="0%" sourceLinked="1"/>
        <c:majorTickMark val="out"/>
        <c:minorTickMark val="none"/>
        <c:tickLblPos val="nextTo"/>
        <c:crossAx val="773221328"/>
        <c:crosses val="autoZero"/>
        <c:crossBetween val="between"/>
      </c:valAx>
      <c:spPr>
        <a:noFill/>
        <a:ln>
          <a:noFill/>
        </a:ln>
        <a:effectLst/>
      </c:spPr>
    </c:plotArea>
    <c:legend>
      <c:legendPos val="b"/>
      <c:layout>
        <c:manualLayout>
          <c:xMode val="edge"/>
          <c:yMode val="edge"/>
          <c:x val="6.1319210098737656E-2"/>
          <c:y val="0.17128751716471588"/>
          <c:w val="0.93685646437052517"/>
          <c:h val="7.131589149097158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304096576451017"/>
          <c:y val="3.8430424792364755E-2"/>
          <c:w val="0.65416532465457977"/>
          <c:h val="0.94260476997492659"/>
        </c:manualLayout>
      </c:layout>
      <c:barChart>
        <c:barDir val="bar"/>
        <c:grouping val="clustered"/>
        <c:varyColors val="0"/>
        <c:ser>
          <c:idx val="0"/>
          <c:order val="0"/>
          <c:tx>
            <c:strRef>
              <c:f>Sheet1!$B$1</c:f>
              <c:strCache>
                <c:ptCount val="1"/>
                <c:pt idx="0">
                  <c:v>Series 1</c:v>
                </c:pt>
              </c:strCache>
            </c:strRef>
          </c:tx>
          <c:spPr>
            <a:solidFill>
              <a:srgbClr val="E05550"/>
            </a:solidFill>
            <a:ln>
              <a:noFill/>
            </a:ln>
            <a:effectLst/>
          </c:spPr>
          <c:invertIfNegative val="0"/>
          <c:dPt>
            <c:idx val="0"/>
            <c:invertIfNegative val="0"/>
            <c:bubble3D val="0"/>
            <c:spPr>
              <a:solidFill>
                <a:srgbClr val="E05550"/>
              </a:solidFill>
              <a:ln>
                <a:noFill/>
              </a:ln>
              <a:effectLst/>
            </c:spPr>
            <c:extLst>
              <c:ext xmlns:c16="http://schemas.microsoft.com/office/drawing/2014/chart" uri="{C3380CC4-5D6E-409C-BE32-E72D297353CC}">
                <c16:uniqueId val="{00000006-6928-47CD-AEEC-EB0EF1CFFD3E}"/>
              </c:ext>
            </c:extLst>
          </c:dPt>
          <c:dPt>
            <c:idx val="1"/>
            <c:invertIfNegative val="0"/>
            <c:bubble3D val="0"/>
            <c:spPr>
              <a:solidFill>
                <a:srgbClr val="E05550"/>
              </a:solidFill>
              <a:ln>
                <a:noFill/>
              </a:ln>
              <a:effectLst/>
            </c:spPr>
            <c:extLst>
              <c:ext xmlns:c16="http://schemas.microsoft.com/office/drawing/2014/chart" uri="{C3380CC4-5D6E-409C-BE32-E72D297353CC}">
                <c16:uniqueId val="{00000005-6928-47CD-AEEC-EB0EF1CFFD3E}"/>
              </c:ext>
            </c:extLst>
          </c:dPt>
          <c:dPt>
            <c:idx val="2"/>
            <c:invertIfNegative val="0"/>
            <c:bubble3D val="0"/>
            <c:spPr>
              <a:solidFill>
                <a:srgbClr val="E05550"/>
              </a:solidFill>
              <a:ln>
                <a:noFill/>
              </a:ln>
              <a:effectLst/>
            </c:spPr>
            <c:extLst>
              <c:ext xmlns:c16="http://schemas.microsoft.com/office/drawing/2014/chart" uri="{C3380CC4-5D6E-409C-BE32-E72D297353CC}">
                <c16:uniqueId val="{00000004-6928-47CD-AEEC-EB0EF1CFFD3E}"/>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Adventure games</c:v>
                </c:pt>
                <c:pt idx="1">
                  <c:v>Multi-player games</c:v>
                </c:pt>
                <c:pt idx="2">
                  <c:v>World building games</c:v>
                </c:pt>
                <c:pt idx="3">
                  <c:v>Educational games</c:v>
                </c:pt>
                <c:pt idx="4">
                  <c:v>Racing games</c:v>
                </c:pt>
                <c:pt idx="5">
                  <c:v>Fighting / shooting games</c:v>
                </c:pt>
                <c:pt idx="6">
                  <c:v>Sports games</c:v>
                </c:pt>
                <c:pt idx="7">
                  <c:v>Something else </c:v>
                </c:pt>
              </c:strCache>
            </c:strRef>
          </c:cat>
          <c:val>
            <c:numRef>
              <c:f>Sheet1!$B$2:$B$9</c:f>
              <c:numCache>
                <c:formatCode>0%</c:formatCode>
                <c:ptCount val="8"/>
                <c:pt idx="0">
                  <c:v>0.48</c:v>
                </c:pt>
                <c:pt idx="1">
                  <c:v>0.41</c:v>
                </c:pt>
                <c:pt idx="2">
                  <c:v>0.38</c:v>
                </c:pt>
                <c:pt idx="3">
                  <c:v>0.35</c:v>
                </c:pt>
                <c:pt idx="4">
                  <c:v>0.34</c:v>
                </c:pt>
                <c:pt idx="5">
                  <c:v>0.33</c:v>
                </c:pt>
                <c:pt idx="6">
                  <c:v>0.22</c:v>
                </c:pt>
                <c:pt idx="7">
                  <c:v>0.04</c:v>
                </c:pt>
              </c:numCache>
            </c:numRef>
          </c:val>
          <c:extLst>
            <c:ext xmlns:c16="http://schemas.microsoft.com/office/drawing/2014/chart" uri="{C3380CC4-5D6E-409C-BE32-E72D297353CC}">
              <c16:uniqueId val="{00000000-6928-47CD-AEEC-EB0EF1CFFD3E}"/>
            </c:ext>
          </c:extLst>
        </c:ser>
        <c:dLbls>
          <c:showLegendKey val="0"/>
          <c:showVal val="0"/>
          <c:showCatName val="0"/>
          <c:showSerName val="0"/>
          <c:showPercent val="0"/>
          <c:showBubbleSize val="0"/>
        </c:dLbls>
        <c:gapWidth val="182"/>
        <c:axId val="843927823"/>
        <c:axId val="843907071"/>
      </c:barChart>
      <c:catAx>
        <c:axId val="84392782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843907071"/>
        <c:crosses val="autoZero"/>
        <c:auto val="1"/>
        <c:lblAlgn val="ctr"/>
        <c:lblOffset val="100"/>
        <c:noMultiLvlLbl val="0"/>
      </c:catAx>
      <c:valAx>
        <c:axId val="843907071"/>
        <c:scaling>
          <c:orientation val="minMax"/>
        </c:scaling>
        <c:delete val="1"/>
        <c:axPos val="t"/>
        <c:numFmt formatCode="0%" sourceLinked="1"/>
        <c:majorTickMark val="none"/>
        <c:minorTickMark val="none"/>
        <c:tickLblPos val="nextTo"/>
        <c:crossAx val="843927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41584645669291"/>
          <c:y val="3.8430424792364755E-2"/>
          <c:w val="0.79583910681605996"/>
          <c:h val="0.78073980080734151"/>
        </c:manualLayout>
      </c:layout>
      <c:doughnutChart>
        <c:varyColors val="1"/>
        <c:ser>
          <c:idx val="0"/>
          <c:order val="0"/>
          <c:tx>
            <c:strRef>
              <c:f>Sheet1!$B$1</c:f>
              <c:strCache>
                <c:ptCount val="1"/>
                <c:pt idx="0">
                  <c:v>Series 1</c:v>
                </c:pt>
              </c:strCache>
            </c:strRef>
          </c:tx>
          <c:spPr>
            <a:solidFill>
              <a:schemeClr val="bg1">
                <a:lumMod val="65000"/>
              </a:schemeClr>
            </a:solidFill>
          </c:spPr>
          <c:dPt>
            <c:idx val="0"/>
            <c:bubble3D val="0"/>
            <c:spPr>
              <a:solidFill>
                <a:srgbClr val="0DB091"/>
              </a:solidFill>
              <a:ln>
                <a:noFill/>
              </a:ln>
              <a:effectLst/>
            </c:spPr>
            <c:extLst>
              <c:ext xmlns:c16="http://schemas.microsoft.com/office/drawing/2014/chart" uri="{C3380CC4-5D6E-409C-BE32-E72D297353CC}">
                <c16:uniqueId val="{00000001-CDE6-46FF-A6A7-27DF8CFCB2DC}"/>
              </c:ext>
            </c:extLst>
          </c:dPt>
          <c:dPt>
            <c:idx val="1"/>
            <c:bubble3D val="0"/>
            <c:spPr>
              <a:solidFill>
                <a:srgbClr val="A6A6A6"/>
              </a:solidFill>
              <a:ln>
                <a:noFill/>
              </a:ln>
              <a:effectLst/>
            </c:spPr>
            <c:extLst>
              <c:ext xmlns:c16="http://schemas.microsoft.com/office/drawing/2014/chart" uri="{C3380CC4-5D6E-409C-BE32-E72D297353CC}">
                <c16:uniqueId val="{00000003-CDE6-46FF-A6A7-27DF8CFCB2DC}"/>
              </c:ext>
            </c:extLst>
          </c:dPt>
          <c:cat>
            <c:strRef>
              <c:f>Sheet1!$A$2:$A$3</c:f>
              <c:strCache>
                <c:ptCount val="2"/>
                <c:pt idx="0">
                  <c:v>Category 1</c:v>
                </c:pt>
                <c:pt idx="1">
                  <c:v>Category 2</c:v>
                </c:pt>
              </c:strCache>
            </c:strRef>
          </c:cat>
          <c:val>
            <c:numRef>
              <c:f>Sheet1!$B$2:$B$3</c:f>
              <c:numCache>
                <c:formatCode>0%</c:formatCode>
                <c:ptCount val="2"/>
                <c:pt idx="0">
                  <c:v>0.82</c:v>
                </c:pt>
                <c:pt idx="1">
                  <c:v>0.18</c:v>
                </c:pt>
              </c:numCache>
            </c:numRef>
          </c:val>
          <c:extLst>
            <c:ext xmlns:c16="http://schemas.microsoft.com/office/drawing/2014/chart" uri="{C3380CC4-5D6E-409C-BE32-E72D297353CC}">
              <c16:uniqueId val="{00000006-CDE6-46FF-A6A7-27DF8CFCB2DC}"/>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41584645669291"/>
          <c:y val="3.8430424792364755E-2"/>
          <c:w val="0.79583910681605996"/>
          <c:h val="0.78073980080734151"/>
        </c:manualLayout>
      </c:layout>
      <c:doughnutChart>
        <c:varyColors val="1"/>
        <c:ser>
          <c:idx val="0"/>
          <c:order val="0"/>
          <c:tx>
            <c:strRef>
              <c:f>Sheet1!$B$1</c:f>
              <c:strCache>
                <c:ptCount val="1"/>
                <c:pt idx="0">
                  <c:v>Series 1</c:v>
                </c:pt>
              </c:strCache>
            </c:strRef>
          </c:tx>
          <c:spPr>
            <a:solidFill>
              <a:srgbClr val="E05550"/>
            </a:solidFill>
          </c:spPr>
          <c:dPt>
            <c:idx val="0"/>
            <c:bubble3D val="0"/>
            <c:spPr>
              <a:solidFill>
                <a:srgbClr val="E05550"/>
              </a:solidFill>
              <a:ln>
                <a:noFill/>
              </a:ln>
              <a:effectLst/>
            </c:spPr>
            <c:extLst>
              <c:ext xmlns:c16="http://schemas.microsoft.com/office/drawing/2014/chart" uri="{C3380CC4-5D6E-409C-BE32-E72D297353CC}">
                <c16:uniqueId val="{00000000-10A7-406F-9635-CDCCF54D0294}"/>
              </c:ext>
            </c:extLst>
          </c:dPt>
          <c:dPt>
            <c:idx val="1"/>
            <c:bubble3D val="0"/>
            <c:spPr>
              <a:solidFill>
                <a:srgbClr val="F0ACAA"/>
              </a:solidFill>
              <a:ln>
                <a:noFill/>
              </a:ln>
              <a:effectLst/>
            </c:spPr>
            <c:extLst>
              <c:ext xmlns:c16="http://schemas.microsoft.com/office/drawing/2014/chart" uri="{C3380CC4-5D6E-409C-BE32-E72D297353CC}">
                <c16:uniqueId val="{00000001-10A7-406F-9635-CDCCF54D0294}"/>
              </c:ext>
            </c:extLst>
          </c:dPt>
          <c:dPt>
            <c:idx val="2"/>
            <c:bubble3D val="0"/>
            <c:spPr>
              <a:solidFill>
                <a:srgbClr val="E05550"/>
              </a:solidFill>
              <a:ln>
                <a:noFill/>
              </a:ln>
              <a:effectLst/>
            </c:spPr>
            <c:extLst>
              <c:ext xmlns:c16="http://schemas.microsoft.com/office/drawing/2014/chart" uri="{C3380CC4-5D6E-409C-BE32-E72D297353CC}">
                <c16:uniqueId val="{00000005-3B6D-406A-AD8B-A0DFDAF72A27}"/>
              </c:ext>
            </c:extLst>
          </c:dPt>
          <c:cat>
            <c:strRef>
              <c:f>Sheet1!$A$2:$A$3</c:f>
              <c:strCache>
                <c:ptCount val="2"/>
                <c:pt idx="0">
                  <c:v>Category 1</c:v>
                </c:pt>
                <c:pt idx="1">
                  <c:v>Category 2</c:v>
                </c:pt>
              </c:strCache>
            </c:strRef>
          </c:cat>
          <c:val>
            <c:numRef>
              <c:f>Sheet1!$B$2:$B$3</c:f>
              <c:numCache>
                <c:formatCode>0%</c:formatCode>
                <c:ptCount val="2"/>
                <c:pt idx="0">
                  <c:v>0.84</c:v>
                </c:pt>
                <c:pt idx="1">
                  <c:v>0.16</c:v>
                </c:pt>
              </c:numCache>
            </c:numRef>
          </c:val>
          <c:extLst>
            <c:ext xmlns:c16="http://schemas.microsoft.com/office/drawing/2014/chart" uri="{C3380CC4-5D6E-409C-BE32-E72D297353CC}">
              <c16:uniqueId val="{00000000-43F8-4F5B-87F7-984369EB17C6}"/>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41584645669291"/>
          <c:y val="3.8430424792364755E-2"/>
          <c:w val="0.79583910681605996"/>
          <c:h val="0.78073980080734151"/>
        </c:manualLayout>
      </c:layout>
      <c:doughnutChart>
        <c:varyColors val="1"/>
        <c:ser>
          <c:idx val="0"/>
          <c:order val="0"/>
          <c:tx>
            <c:strRef>
              <c:f>Sheet1!$B$1</c:f>
              <c:strCache>
                <c:ptCount val="1"/>
                <c:pt idx="0">
                  <c:v>Series 1</c:v>
                </c:pt>
              </c:strCache>
            </c:strRef>
          </c:tx>
          <c:spPr>
            <a:solidFill>
              <a:schemeClr val="bg1">
                <a:lumMod val="65000"/>
              </a:schemeClr>
            </a:solidFill>
          </c:spPr>
          <c:dPt>
            <c:idx val="0"/>
            <c:bubble3D val="0"/>
            <c:spPr>
              <a:solidFill>
                <a:srgbClr val="E05550"/>
              </a:solidFill>
              <a:ln>
                <a:noFill/>
              </a:ln>
              <a:effectLst/>
            </c:spPr>
            <c:extLst>
              <c:ext xmlns:c16="http://schemas.microsoft.com/office/drawing/2014/chart" uri="{C3380CC4-5D6E-409C-BE32-E72D297353CC}">
                <c16:uniqueId val="{00000001-FB7B-47D5-A3A2-2F779BFD7112}"/>
              </c:ext>
            </c:extLst>
          </c:dPt>
          <c:dPt>
            <c:idx val="1"/>
            <c:bubble3D val="0"/>
            <c:spPr>
              <a:solidFill>
                <a:srgbClr val="F0ACAA"/>
              </a:solidFill>
              <a:ln>
                <a:noFill/>
              </a:ln>
              <a:effectLst/>
            </c:spPr>
            <c:extLst>
              <c:ext xmlns:c16="http://schemas.microsoft.com/office/drawing/2014/chart" uri="{C3380CC4-5D6E-409C-BE32-E72D297353CC}">
                <c16:uniqueId val="{00000003-FB7B-47D5-A3A2-2F779BFD7112}"/>
              </c:ext>
            </c:extLst>
          </c:dPt>
          <c:dPt>
            <c:idx val="2"/>
            <c:bubble3D val="0"/>
            <c:spPr>
              <a:solidFill>
                <a:schemeClr val="bg1">
                  <a:lumMod val="65000"/>
                </a:schemeClr>
              </a:solidFill>
              <a:ln>
                <a:noFill/>
              </a:ln>
              <a:effectLst/>
            </c:spPr>
            <c:extLst>
              <c:ext xmlns:c16="http://schemas.microsoft.com/office/drawing/2014/chart" uri="{C3380CC4-5D6E-409C-BE32-E72D297353CC}">
                <c16:uniqueId val="{00000005-FB7B-47D5-A3A2-2F779BFD7112}"/>
              </c:ext>
            </c:extLst>
          </c:dPt>
          <c:cat>
            <c:strRef>
              <c:f>Sheet1!$A$2:$A$3</c:f>
              <c:strCache>
                <c:ptCount val="2"/>
                <c:pt idx="0">
                  <c:v>Category 1</c:v>
                </c:pt>
                <c:pt idx="1">
                  <c:v>Category 2</c:v>
                </c:pt>
              </c:strCache>
            </c:strRef>
          </c:cat>
          <c:val>
            <c:numRef>
              <c:f>Sheet1!$B$2:$B$3</c:f>
              <c:numCache>
                <c:formatCode>0%</c:formatCode>
                <c:ptCount val="2"/>
                <c:pt idx="0">
                  <c:v>0.41</c:v>
                </c:pt>
                <c:pt idx="1">
                  <c:v>0.59</c:v>
                </c:pt>
              </c:numCache>
            </c:numRef>
          </c:val>
          <c:extLst>
            <c:ext xmlns:c16="http://schemas.microsoft.com/office/drawing/2014/chart" uri="{C3380CC4-5D6E-409C-BE32-E72D297353CC}">
              <c16:uniqueId val="{00000000-43F8-4F5B-87F7-984369EB17C6}"/>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41584645669291"/>
          <c:y val="3.8430424792364755E-2"/>
          <c:w val="0.79583910681605996"/>
          <c:h val="0.78073980080734151"/>
        </c:manualLayout>
      </c:layout>
      <c:doughnutChart>
        <c:varyColors val="1"/>
        <c:ser>
          <c:idx val="0"/>
          <c:order val="0"/>
          <c:tx>
            <c:strRef>
              <c:f>Sheet1!$B$1</c:f>
              <c:strCache>
                <c:ptCount val="1"/>
                <c:pt idx="0">
                  <c:v>Series 1</c:v>
                </c:pt>
              </c:strCache>
            </c:strRef>
          </c:tx>
          <c:spPr>
            <a:solidFill>
              <a:schemeClr val="bg1">
                <a:lumMod val="65000"/>
              </a:schemeClr>
            </a:solidFill>
          </c:spPr>
          <c:dPt>
            <c:idx val="0"/>
            <c:bubble3D val="0"/>
            <c:spPr>
              <a:solidFill>
                <a:srgbClr val="E05550"/>
              </a:solidFill>
              <a:ln>
                <a:noFill/>
              </a:ln>
              <a:effectLst/>
            </c:spPr>
            <c:extLst>
              <c:ext xmlns:c16="http://schemas.microsoft.com/office/drawing/2014/chart" uri="{C3380CC4-5D6E-409C-BE32-E72D297353CC}">
                <c16:uniqueId val="{00000001-FB7B-47D5-A3A2-2F779BFD7112}"/>
              </c:ext>
            </c:extLst>
          </c:dPt>
          <c:dPt>
            <c:idx val="1"/>
            <c:bubble3D val="0"/>
            <c:spPr>
              <a:solidFill>
                <a:srgbClr val="F0ACAA"/>
              </a:solidFill>
              <a:ln>
                <a:noFill/>
              </a:ln>
              <a:effectLst/>
            </c:spPr>
            <c:extLst>
              <c:ext xmlns:c16="http://schemas.microsoft.com/office/drawing/2014/chart" uri="{C3380CC4-5D6E-409C-BE32-E72D297353CC}">
                <c16:uniqueId val="{00000003-FB7B-47D5-A3A2-2F779BFD7112}"/>
              </c:ext>
            </c:extLst>
          </c:dPt>
          <c:dPt>
            <c:idx val="2"/>
            <c:bubble3D val="0"/>
            <c:spPr>
              <a:solidFill>
                <a:schemeClr val="bg1">
                  <a:lumMod val="65000"/>
                </a:schemeClr>
              </a:solidFill>
              <a:ln>
                <a:noFill/>
              </a:ln>
              <a:effectLst/>
            </c:spPr>
            <c:extLst>
              <c:ext xmlns:c16="http://schemas.microsoft.com/office/drawing/2014/chart" uri="{C3380CC4-5D6E-409C-BE32-E72D297353CC}">
                <c16:uniqueId val="{00000005-FB7B-47D5-A3A2-2F779BFD7112}"/>
              </c:ext>
            </c:extLst>
          </c:dPt>
          <c:cat>
            <c:strRef>
              <c:f>Sheet1!$A$2:$A$3</c:f>
              <c:strCache>
                <c:ptCount val="2"/>
                <c:pt idx="0">
                  <c:v>Category 1</c:v>
                </c:pt>
                <c:pt idx="1">
                  <c:v>Category 2</c:v>
                </c:pt>
              </c:strCache>
            </c:strRef>
          </c:cat>
          <c:val>
            <c:numRef>
              <c:f>Sheet1!$B$2:$B$3</c:f>
              <c:numCache>
                <c:formatCode>0%</c:formatCode>
                <c:ptCount val="2"/>
                <c:pt idx="0">
                  <c:v>0.24</c:v>
                </c:pt>
                <c:pt idx="1">
                  <c:v>0.76</c:v>
                </c:pt>
              </c:numCache>
            </c:numRef>
          </c:val>
          <c:extLst>
            <c:ext xmlns:c16="http://schemas.microsoft.com/office/drawing/2014/chart" uri="{C3380CC4-5D6E-409C-BE32-E72D297353CC}">
              <c16:uniqueId val="{00000000-43F8-4F5B-87F7-984369EB17C6}"/>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41584645669291"/>
          <c:y val="3.8430424792364755E-2"/>
          <c:w val="0.79583910681605996"/>
          <c:h val="0.78073980080734151"/>
        </c:manualLayout>
      </c:layout>
      <c:doughnutChart>
        <c:varyColors val="1"/>
        <c:ser>
          <c:idx val="0"/>
          <c:order val="0"/>
          <c:tx>
            <c:strRef>
              <c:f>Sheet1!$B$1</c:f>
              <c:strCache>
                <c:ptCount val="1"/>
                <c:pt idx="0">
                  <c:v>Series 1</c:v>
                </c:pt>
              </c:strCache>
            </c:strRef>
          </c:tx>
          <c:spPr>
            <a:solidFill>
              <a:schemeClr val="bg1">
                <a:lumMod val="65000"/>
              </a:schemeClr>
            </a:solidFill>
          </c:spPr>
          <c:dPt>
            <c:idx val="0"/>
            <c:bubble3D val="0"/>
            <c:spPr>
              <a:solidFill>
                <a:srgbClr val="E05550"/>
              </a:solidFill>
              <a:ln>
                <a:noFill/>
              </a:ln>
              <a:effectLst/>
            </c:spPr>
            <c:extLst>
              <c:ext xmlns:c16="http://schemas.microsoft.com/office/drawing/2014/chart" uri="{C3380CC4-5D6E-409C-BE32-E72D297353CC}">
                <c16:uniqueId val="{00000001-FB7B-47D5-A3A2-2F779BFD7112}"/>
              </c:ext>
            </c:extLst>
          </c:dPt>
          <c:dPt>
            <c:idx val="1"/>
            <c:bubble3D val="0"/>
            <c:spPr>
              <a:solidFill>
                <a:srgbClr val="F0ACAA"/>
              </a:solidFill>
              <a:ln>
                <a:noFill/>
              </a:ln>
              <a:effectLst/>
            </c:spPr>
            <c:extLst>
              <c:ext xmlns:c16="http://schemas.microsoft.com/office/drawing/2014/chart" uri="{C3380CC4-5D6E-409C-BE32-E72D297353CC}">
                <c16:uniqueId val="{00000003-FB7B-47D5-A3A2-2F779BFD7112}"/>
              </c:ext>
            </c:extLst>
          </c:dPt>
          <c:dPt>
            <c:idx val="2"/>
            <c:bubble3D val="0"/>
            <c:spPr>
              <a:solidFill>
                <a:schemeClr val="bg1">
                  <a:lumMod val="65000"/>
                </a:schemeClr>
              </a:solidFill>
              <a:ln>
                <a:noFill/>
              </a:ln>
              <a:effectLst/>
            </c:spPr>
            <c:extLst>
              <c:ext xmlns:c16="http://schemas.microsoft.com/office/drawing/2014/chart" uri="{C3380CC4-5D6E-409C-BE32-E72D297353CC}">
                <c16:uniqueId val="{00000005-FB7B-47D5-A3A2-2F779BFD7112}"/>
              </c:ext>
            </c:extLst>
          </c:dPt>
          <c:cat>
            <c:strRef>
              <c:f>Sheet1!$A$2:$A$3</c:f>
              <c:strCache>
                <c:ptCount val="2"/>
                <c:pt idx="0">
                  <c:v>Category 1</c:v>
                </c:pt>
                <c:pt idx="1">
                  <c:v>Category 2</c:v>
                </c:pt>
              </c:strCache>
            </c:strRef>
          </c:cat>
          <c:val>
            <c:numRef>
              <c:f>Sheet1!$B$2:$B$3</c:f>
              <c:numCache>
                <c:formatCode>0%</c:formatCode>
                <c:ptCount val="2"/>
                <c:pt idx="0">
                  <c:v>0.21</c:v>
                </c:pt>
                <c:pt idx="1">
                  <c:v>0.79</c:v>
                </c:pt>
              </c:numCache>
            </c:numRef>
          </c:val>
          <c:extLst>
            <c:ext xmlns:c16="http://schemas.microsoft.com/office/drawing/2014/chart" uri="{C3380CC4-5D6E-409C-BE32-E72D297353CC}">
              <c16:uniqueId val="{00000000-43F8-4F5B-87F7-984369EB17C6}"/>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41584645669291"/>
          <c:y val="3.8430424792364755E-2"/>
          <c:w val="0.79583910681605996"/>
          <c:h val="0.78073980080734151"/>
        </c:manualLayout>
      </c:layout>
      <c:doughnutChart>
        <c:varyColors val="1"/>
        <c:ser>
          <c:idx val="0"/>
          <c:order val="0"/>
          <c:tx>
            <c:strRef>
              <c:f>Sheet1!$B$1</c:f>
              <c:strCache>
                <c:ptCount val="1"/>
                <c:pt idx="0">
                  <c:v>Series 1</c:v>
                </c:pt>
              </c:strCache>
            </c:strRef>
          </c:tx>
          <c:spPr>
            <a:solidFill>
              <a:schemeClr val="bg1">
                <a:lumMod val="65000"/>
              </a:schemeClr>
            </a:solidFill>
          </c:spPr>
          <c:dPt>
            <c:idx val="0"/>
            <c:bubble3D val="0"/>
            <c:spPr>
              <a:solidFill>
                <a:srgbClr val="E05550"/>
              </a:solidFill>
              <a:ln>
                <a:noFill/>
              </a:ln>
              <a:effectLst/>
            </c:spPr>
            <c:extLst>
              <c:ext xmlns:c16="http://schemas.microsoft.com/office/drawing/2014/chart" uri="{C3380CC4-5D6E-409C-BE32-E72D297353CC}">
                <c16:uniqueId val="{00000001-1FCA-4455-B06E-6F10E288B61F}"/>
              </c:ext>
            </c:extLst>
          </c:dPt>
          <c:dPt>
            <c:idx val="1"/>
            <c:bubble3D val="0"/>
            <c:spPr>
              <a:solidFill>
                <a:srgbClr val="F0ACAA"/>
              </a:solidFill>
              <a:ln>
                <a:noFill/>
              </a:ln>
              <a:effectLst/>
            </c:spPr>
            <c:extLst>
              <c:ext xmlns:c16="http://schemas.microsoft.com/office/drawing/2014/chart" uri="{C3380CC4-5D6E-409C-BE32-E72D297353CC}">
                <c16:uniqueId val="{00000003-1FCA-4455-B06E-6F10E288B61F}"/>
              </c:ext>
            </c:extLst>
          </c:dPt>
          <c:cat>
            <c:strRef>
              <c:f>Sheet1!$A$2:$A$3</c:f>
              <c:strCache>
                <c:ptCount val="2"/>
                <c:pt idx="0">
                  <c:v>Category 1</c:v>
                </c:pt>
                <c:pt idx="1">
                  <c:v>Category 2</c:v>
                </c:pt>
              </c:strCache>
            </c:strRef>
          </c:cat>
          <c:val>
            <c:numRef>
              <c:f>Sheet1!$B$2:$B$3</c:f>
              <c:numCache>
                <c:formatCode>0%</c:formatCode>
                <c:ptCount val="2"/>
                <c:pt idx="0">
                  <c:v>0.2</c:v>
                </c:pt>
                <c:pt idx="1">
                  <c:v>0.8</c:v>
                </c:pt>
              </c:numCache>
            </c:numRef>
          </c:val>
          <c:extLst>
            <c:ext xmlns:c16="http://schemas.microsoft.com/office/drawing/2014/chart" uri="{C3380CC4-5D6E-409C-BE32-E72D297353CC}">
              <c16:uniqueId val="{00000006-1FCA-4455-B06E-6F10E288B61F}"/>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301230203367436"/>
          <c:y val="0"/>
          <c:w val="0.81698769796632564"/>
          <c:h val="0.82726511946540349"/>
        </c:manualLayout>
      </c:layout>
      <c:barChart>
        <c:barDir val="bar"/>
        <c:grouping val="percentStacked"/>
        <c:varyColors val="0"/>
        <c:ser>
          <c:idx val="4"/>
          <c:order val="0"/>
          <c:tx>
            <c:strRef>
              <c:f>Sheet1!$B$1</c:f>
              <c:strCache>
                <c:ptCount val="1"/>
                <c:pt idx="0">
                  <c:v>Agree strongly</c:v>
                </c:pt>
              </c:strCache>
            </c:strRef>
          </c:tx>
          <c:spPr>
            <a:solidFill>
              <a:srgbClr val="0DB091"/>
            </a:solidFill>
            <a:ln>
              <a:noFill/>
            </a:ln>
            <a:effectLst/>
          </c:spPr>
          <c:invertIfNegative val="0"/>
          <c:dPt>
            <c:idx val="0"/>
            <c:invertIfNegative val="0"/>
            <c:bubble3D val="0"/>
            <c:spPr>
              <a:solidFill>
                <a:srgbClr val="0DB091"/>
              </a:solidFill>
              <a:ln>
                <a:noFill/>
              </a:ln>
              <a:effectLst/>
            </c:spPr>
            <c:extLst>
              <c:ext xmlns:c16="http://schemas.microsoft.com/office/drawing/2014/chart" uri="{C3380CC4-5D6E-409C-BE32-E72D297353CC}">
                <c16:uniqueId val="{00000005-5F4B-48E2-A517-486CB24D7498}"/>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2020</c:v>
                </c:pt>
                <c:pt idx="1">
                  <c:v>2014</c:v>
                </c:pt>
                <c:pt idx="3">
                  <c:v>2020</c:v>
                </c:pt>
                <c:pt idx="4">
                  <c:v>2014</c:v>
                </c:pt>
                <c:pt idx="6">
                  <c:v>2020</c:v>
                </c:pt>
                <c:pt idx="7">
                  <c:v>2014</c:v>
                </c:pt>
              </c:numCache>
            </c:numRef>
          </c:cat>
          <c:val>
            <c:numRef>
              <c:f>Sheet1!$B$2:$B$9</c:f>
              <c:numCache>
                <c:formatCode>0%</c:formatCode>
                <c:ptCount val="8"/>
                <c:pt idx="0">
                  <c:v>0.32</c:v>
                </c:pt>
                <c:pt idx="1">
                  <c:v>0.56999999999999995</c:v>
                </c:pt>
                <c:pt idx="3">
                  <c:v>0.12</c:v>
                </c:pt>
                <c:pt idx="4">
                  <c:v>0.15</c:v>
                </c:pt>
                <c:pt idx="6">
                  <c:v>0.17</c:v>
                </c:pt>
              </c:numCache>
            </c:numRef>
          </c:val>
          <c:extLst>
            <c:ext xmlns:c16="http://schemas.microsoft.com/office/drawing/2014/chart" uri="{C3380CC4-5D6E-409C-BE32-E72D297353CC}">
              <c16:uniqueId val="{00000004-5F4B-48E2-A517-486CB24D7498}"/>
            </c:ext>
          </c:extLst>
        </c:ser>
        <c:ser>
          <c:idx val="3"/>
          <c:order val="1"/>
          <c:tx>
            <c:strRef>
              <c:f>Sheet1!$C$1</c:f>
              <c:strCache>
                <c:ptCount val="1"/>
                <c:pt idx="0">
                  <c:v>Agree slightly</c:v>
                </c:pt>
              </c:strCache>
            </c:strRef>
          </c:tx>
          <c:spPr>
            <a:solidFill>
              <a:srgbClr val="8CC56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2020</c:v>
                </c:pt>
                <c:pt idx="1">
                  <c:v>2014</c:v>
                </c:pt>
                <c:pt idx="3">
                  <c:v>2020</c:v>
                </c:pt>
                <c:pt idx="4">
                  <c:v>2014</c:v>
                </c:pt>
                <c:pt idx="6">
                  <c:v>2020</c:v>
                </c:pt>
                <c:pt idx="7">
                  <c:v>2014</c:v>
                </c:pt>
              </c:numCache>
            </c:numRef>
          </c:cat>
          <c:val>
            <c:numRef>
              <c:f>Sheet1!$C$2:$C$9</c:f>
              <c:numCache>
                <c:formatCode>0%</c:formatCode>
                <c:ptCount val="8"/>
                <c:pt idx="0">
                  <c:v>0.41</c:v>
                </c:pt>
                <c:pt idx="1">
                  <c:v>0.3</c:v>
                </c:pt>
                <c:pt idx="3">
                  <c:v>0.31</c:v>
                </c:pt>
                <c:pt idx="4">
                  <c:v>0.35</c:v>
                </c:pt>
                <c:pt idx="6">
                  <c:v>0.24</c:v>
                </c:pt>
              </c:numCache>
            </c:numRef>
          </c:val>
          <c:extLst>
            <c:ext xmlns:c16="http://schemas.microsoft.com/office/drawing/2014/chart" uri="{C3380CC4-5D6E-409C-BE32-E72D297353CC}">
              <c16:uniqueId val="{00000003-5F4B-48E2-A517-486CB24D7498}"/>
            </c:ext>
          </c:extLst>
        </c:ser>
        <c:ser>
          <c:idx val="2"/>
          <c:order val="2"/>
          <c:tx>
            <c:strRef>
              <c:f>Sheet1!$D$1</c:f>
              <c:strCache>
                <c:ptCount val="1"/>
                <c:pt idx="0">
                  <c:v>Neither agree nor disagree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2020</c:v>
                </c:pt>
                <c:pt idx="1">
                  <c:v>2014</c:v>
                </c:pt>
                <c:pt idx="3">
                  <c:v>2020</c:v>
                </c:pt>
                <c:pt idx="4">
                  <c:v>2014</c:v>
                </c:pt>
                <c:pt idx="6">
                  <c:v>2020</c:v>
                </c:pt>
                <c:pt idx="7">
                  <c:v>2014</c:v>
                </c:pt>
              </c:numCache>
            </c:numRef>
          </c:cat>
          <c:val>
            <c:numRef>
              <c:f>Sheet1!$D$2:$D$9</c:f>
              <c:numCache>
                <c:formatCode>0%</c:formatCode>
                <c:ptCount val="8"/>
                <c:pt idx="0">
                  <c:v>0.19</c:v>
                </c:pt>
                <c:pt idx="1">
                  <c:v>0.08</c:v>
                </c:pt>
                <c:pt idx="3">
                  <c:v>0.25</c:v>
                </c:pt>
                <c:pt idx="4">
                  <c:v>0.22</c:v>
                </c:pt>
                <c:pt idx="6">
                  <c:v>0.27</c:v>
                </c:pt>
              </c:numCache>
            </c:numRef>
          </c:val>
          <c:extLst>
            <c:ext xmlns:c16="http://schemas.microsoft.com/office/drawing/2014/chart" uri="{C3380CC4-5D6E-409C-BE32-E72D297353CC}">
              <c16:uniqueId val="{00000002-5F4B-48E2-A517-486CB24D7498}"/>
            </c:ext>
          </c:extLst>
        </c:ser>
        <c:ser>
          <c:idx val="1"/>
          <c:order val="3"/>
          <c:tx>
            <c:strRef>
              <c:f>Sheet1!$E$1</c:f>
              <c:strCache>
                <c:ptCount val="1"/>
                <c:pt idx="0">
                  <c:v>Disagree slightly</c:v>
                </c:pt>
              </c:strCache>
            </c:strRef>
          </c:tx>
          <c:spPr>
            <a:solidFill>
              <a:srgbClr val="E28D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2020</c:v>
                </c:pt>
                <c:pt idx="1">
                  <c:v>2014</c:v>
                </c:pt>
                <c:pt idx="3">
                  <c:v>2020</c:v>
                </c:pt>
                <c:pt idx="4">
                  <c:v>2014</c:v>
                </c:pt>
                <c:pt idx="6">
                  <c:v>2020</c:v>
                </c:pt>
                <c:pt idx="7">
                  <c:v>2014</c:v>
                </c:pt>
              </c:numCache>
            </c:numRef>
          </c:cat>
          <c:val>
            <c:numRef>
              <c:f>Sheet1!$E$2:$E$9</c:f>
              <c:numCache>
                <c:formatCode>0%</c:formatCode>
                <c:ptCount val="8"/>
                <c:pt idx="0">
                  <c:v>0.04</c:v>
                </c:pt>
                <c:pt idx="1">
                  <c:v>0.03</c:v>
                </c:pt>
                <c:pt idx="3">
                  <c:v>0.14000000000000001</c:v>
                </c:pt>
                <c:pt idx="4">
                  <c:v>0.03</c:v>
                </c:pt>
                <c:pt idx="6">
                  <c:v>0.16</c:v>
                </c:pt>
              </c:numCache>
            </c:numRef>
          </c:val>
          <c:extLst>
            <c:ext xmlns:c16="http://schemas.microsoft.com/office/drawing/2014/chart" uri="{C3380CC4-5D6E-409C-BE32-E72D297353CC}">
              <c16:uniqueId val="{00000001-5F4B-48E2-A517-486CB24D7498}"/>
            </c:ext>
          </c:extLst>
        </c:ser>
        <c:ser>
          <c:idx val="0"/>
          <c:order val="4"/>
          <c:tx>
            <c:strRef>
              <c:f>Sheet1!$F$1</c:f>
              <c:strCache>
                <c:ptCount val="1"/>
                <c:pt idx="0">
                  <c:v>Disagree strongly</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2020</c:v>
                </c:pt>
                <c:pt idx="1">
                  <c:v>2014</c:v>
                </c:pt>
                <c:pt idx="3">
                  <c:v>2020</c:v>
                </c:pt>
                <c:pt idx="4">
                  <c:v>2014</c:v>
                </c:pt>
                <c:pt idx="6">
                  <c:v>2020</c:v>
                </c:pt>
                <c:pt idx="7">
                  <c:v>2014</c:v>
                </c:pt>
              </c:numCache>
            </c:numRef>
          </c:cat>
          <c:val>
            <c:numRef>
              <c:f>Sheet1!$F$2:$F$9</c:f>
              <c:numCache>
                <c:formatCode>0%</c:formatCode>
                <c:ptCount val="8"/>
                <c:pt idx="0">
                  <c:v>0.01</c:v>
                </c:pt>
                <c:pt idx="1">
                  <c:v>0.01</c:v>
                </c:pt>
                <c:pt idx="3">
                  <c:v>0.05</c:v>
                </c:pt>
                <c:pt idx="4">
                  <c:v>0.04</c:v>
                </c:pt>
                <c:pt idx="6">
                  <c:v>7.0000000000000007E-2</c:v>
                </c:pt>
              </c:numCache>
            </c:numRef>
          </c:val>
          <c:extLst>
            <c:ext xmlns:c16="http://schemas.microsoft.com/office/drawing/2014/chart" uri="{C3380CC4-5D6E-409C-BE32-E72D297353CC}">
              <c16:uniqueId val="{00000000-5F4B-48E2-A517-486CB24D7498}"/>
            </c:ext>
          </c:extLst>
        </c:ser>
        <c:ser>
          <c:idx val="5"/>
          <c:order val="5"/>
          <c:tx>
            <c:strRef>
              <c:f>Sheet1!$G$1</c:f>
              <c:strCache>
                <c:ptCount val="1"/>
                <c:pt idx="0">
                  <c:v>Don’t know</c:v>
                </c:pt>
              </c:strCache>
            </c:strRef>
          </c:tx>
          <c:spPr>
            <a:solidFill>
              <a:schemeClr val="bg1">
                <a:lumMod val="75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529A-435C-814A-D7DC5A8B0D27}"/>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2020</c:v>
                </c:pt>
                <c:pt idx="1">
                  <c:v>2014</c:v>
                </c:pt>
                <c:pt idx="3">
                  <c:v>2020</c:v>
                </c:pt>
                <c:pt idx="4">
                  <c:v>2014</c:v>
                </c:pt>
                <c:pt idx="6">
                  <c:v>2020</c:v>
                </c:pt>
                <c:pt idx="7">
                  <c:v>2014</c:v>
                </c:pt>
              </c:numCache>
            </c:numRef>
          </c:cat>
          <c:val>
            <c:numRef>
              <c:f>Sheet1!$G$2:$G$9</c:f>
              <c:numCache>
                <c:formatCode>0%</c:formatCode>
                <c:ptCount val="8"/>
                <c:pt idx="0">
                  <c:v>0.03</c:v>
                </c:pt>
                <c:pt idx="1">
                  <c:v>0.01</c:v>
                </c:pt>
                <c:pt idx="3">
                  <c:v>0.12</c:v>
                </c:pt>
                <c:pt idx="4">
                  <c:v>7.0000000000000007E-2</c:v>
                </c:pt>
                <c:pt idx="6">
                  <c:v>0.09</c:v>
                </c:pt>
              </c:numCache>
            </c:numRef>
          </c:val>
          <c:extLst>
            <c:ext xmlns:c16="http://schemas.microsoft.com/office/drawing/2014/chart" uri="{C3380CC4-5D6E-409C-BE32-E72D297353CC}">
              <c16:uniqueId val="{00000000-EB44-448F-B37F-FF0651F1AFE4}"/>
            </c:ext>
          </c:extLst>
        </c:ser>
        <c:dLbls>
          <c:showLegendKey val="0"/>
          <c:showVal val="0"/>
          <c:showCatName val="0"/>
          <c:showSerName val="0"/>
          <c:showPercent val="0"/>
          <c:showBubbleSize val="0"/>
        </c:dLbls>
        <c:gapWidth val="30"/>
        <c:overlap val="100"/>
        <c:axId val="773221328"/>
        <c:axId val="773225264"/>
      </c:barChart>
      <c:catAx>
        <c:axId val="77322132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773225264"/>
        <c:crosses val="autoZero"/>
        <c:auto val="1"/>
        <c:lblAlgn val="ctr"/>
        <c:lblOffset val="100"/>
        <c:noMultiLvlLbl val="0"/>
      </c:catAx>
      <c:valAx>
        <c:axId val="773225264"/>
        <c:scaling>
          <c:orientation val="minMax"/>
        </c:scaling>
        <c:delete val="1"/>
        <c:axPos val="t"/>
        <c:numFmt formatCode="0%" sourceLinked="1"/>
        <c:majorTickMark val="out"/>
        <c:minorTickMark val="none"/>
        <c:tickLblPos val="nextTo"/>
        <c:crossAx val="773221328"/>
        <c:crosses val="autoZero"/>
        <c:crossBetween val="between"/>
      </c:valAx>
      <c:spPr>
        <a:noFill/>
        <a:ln>
          <a:noFill/>
        </a:ln>
        <a:effectLst/>
      </c:spPr>
    </c:plotArea>
    <c:legend>
      <c:legendPos val="b"/>
      <c:layout>
        <c:manualLayout>
          <c:xMode val="edge"/>
          <c:yMode val="edge"/>
          <c:x val="0.12140991304658347"/>
          <c:y val="0.90250256333858714"/>
          <c:w val="0.82136929312407381"/>
          <c:h val="6.892996626042616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301230203367436"/>
          <c:y val="0"/>
          <c:w val="0.81698769796632564"/>
          <c:h val="0.82726511946540349"/>
        </c:manualLayout>
      </c:layout>
      <c:barChart>
        <c:barDir val="bar"/>
        <c:grouping val="percentStacked"/>
        <c:varyColors val="0"/>
        <c:ser>
          <c:idx val="4"/>
          <c:order val="0"/>
          <c:tx>
            <c:strRef>
              <c:f>Sheet1!$B$1</c:f>
              <c:strCache>
                <c:ptCount val="1"/>
                <c:pt idx="0">
                  <c:v>Agree strongly</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5-5F4B-48E2-A517-486CB24D7498}"/>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Sheet1!$A$11:$A$18</c:f>
              <c:numCache>
                <c:formatCode>General</c:formatCode>
                <c:ptCount val="8"/>
                <c:pt idx="0">
                  <c:v>2020</c:v>
                </c:pt>
                <c:pt idx="1">
                  <c:v>2014</c:v>
                </c:pt>
                <c:pt idx="3">
                  <c:v>2020</c:v>
                </c:pt>
                <c:pt idx="4">
                  <c:v>2014</c:v>
                </c:pt>
                <c:pt idx="6">
                  <c:v>2020</c:v>
                </c:pt>
                <c:pt idx="7">
                  <c:v>2014</c:v>
                </c:pt>
              </c:numCache>
            </c:numRef>
          </c:cat>
          <c:val>
            <c:numRef>
              <c:f>Sheet1!$B$11:$B$18</c:f>
              <c:numCache>
                <c:formatCode>0%</c:formatCode>
                <c:ptCount val="8"/>
                <c:pt idx="0">
                  <c:v>0.13</c:v>
                </c:pt>
                <c:pt idx="1">
                  <c:v>0.1</c:v>
                </c:pt>
                <c:pt idx="3">
                  <c:v>0.09</c:v>
                </c:pt>
                <c:pt idx="4">
                  <c:v>0.21</c:v>
                </c:pt>
                <c:pt idx="6">
                  <c:v>0.1</c:v>
                </c:pt>
                <c:pt idx="7">
                  <c:v>0.11</c:v>
                </c:pt>
              </c:numCache>
            </c:numRef>
          </c:val>
          <c:extLst>
            <c:ext xmlns:c16="http://schemas.microsoft.com/office/drawing/2014/chart" uri="{C3380CC4-5D6E-409C-BE32-E72D297353CC}">
              <c16:uniqueId val="{00000004-5F4B-48E2-A517-486CB24D7498}"/>
            </c:ext>
          </c:extLst>
        </c:ser>
        <c:ser>
          <c:idx val="3"/>
          <c:order val="1"/>
          <c:tx>
            <c:strRef>
              <c:f>Sheet1!$C$1</c:f>
              <c:strCache>
                <c:ptCount val="1"/>
                <c:pt idx="0">
                  <c:v>Agree slightly</c:v>
                </c:pt>
              </c:strCache>
            </c:strRef>
          </c:tx>
          <c:spPr>
            <a:solidFill>
              <a:srgbClr val="8CC56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Sheet1!$A$11:$A$18</c:f>
              <c:numCache>
                <c:formatCode>General</c:formatCode>
                <c:ptCount val="8"/>
                <c:pt idx="0">
                  <c:v>2020</c:v>
                </c:pt>
                <c:pt idx="1">
                  <c:v>2014</c:v>
                </c:pt>
                <c:pt idx="3">
                  <c:v>2020</c:v>
                </c:pt>
                <c:pt idx="4">
                  <c:v>2014</c:v>
                </c:pt>
                <c:pt idx="6">
                  <c:v>2020</c:v>
                </c:pt>
                <c:pt idx="7">
                  <c:v>2014</c:v>
                </c:pt>
              </c:numCache>
            </c:numRef>
          </c:cat>
          <c:val>
            <c:numRef>
              <c:f>Sheet1!$C$11:$C$18</c:f>
              <c:numCache>
                <c:formatCode>0%</c:formatCode>
                <c:ptCount val="8"/>
                <c:pt idx="0">
                  <c:v>0.27</c:v>
                </c:pt>
                <c:pt idx="1">
                  <c:v>0.15</c:v>
                </c:pt>
                <c:pt idx="3">
                  <c:v>0.26</c:v>
                </c:pt>
                <c:pt idx="4">
                  <c:v>0.34</c:v>
                </c:pt>
                <c:pt idx="6">
                  <c:v>0.23</c:v>
                </c:pt>
                <c:pt idx="7">
                  <c:v>0.37</c:v>
                </c:pt>
              </c:numCache>
            </c:numRef>
          </c:val>
          <c:extLst>
            <c:ext xmlns:c16="http://schemas.microsoft.com/office/drawing/2014/chart" uri="{C3380CC4-5D6E-409C-BE32-E72D297353CC}">
              <c16:uniqueId val="{00000003-5F4B-48E2-A517-486CB24D7498}"/>
            </c:ext>
          </c:extLst>
        </c:ser>
        <c:ser>
          <c:idx val="2"/>
          <c:order val="2"/>
          <c:tx>
            <c:strRef>
              <c:f>Sheet1!$D$1</c:f>
              <c:strCache>
                <c:ptCount val="1"/>
                <c:pt idx="0">
                  <c:v>Neither agree nor disagree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Sheet1!$A$11:$A$18</c:f>
              <c:numCache>
                <c:formatCode>General</c:formatCode>
                <c:ptCount val="8"/>
                <c:pt idx="0">
                  <c:v>2020</c:v>
                </c:pt>
                <c:pt idx="1">
                  <c:v>2014</c:v>
                </c:pt>
                <c:pt idx="3">
                  <c:v>2020</c:v>
                </c:pt>
                <c:pt idx="4">
                  <c:v>2014</c:v>
                </c:pt>
                <c:pt idx="6">
                  <c:v>2020</c:v>
                </c:pt>
                <c:pt idx="7">
                  <c:v>2014</c:v>
                </c:pt>
              </c:numCache>
            </c:numRef>
          </c:cat>
          <c:val>
            <c:numRef>
              <c:f>Sheet1!$D$11:$D$18</c:f>
              <c:numCache>
                <c:formatCode>0%</c:formatCode>
                <c:ptCount val="8"/>
                <c:pt idx="0">
                  <c:v>0.3</c:v>
                </c:pt>
                <c:pt idx="1">
                  <c:v>0.36</c:v>
                </c:pt>
                <c:pt idx="3">
                  <c:v>0.27</c:v>
                </c:pt>
                <c:pt idx="4">
                  <c:v>0.25</c:v>
                </c:pt>
                <c:pt idx="6">
                  <c:v>0.26</c:v>
                </c:pt>
                <c:pt idx="7">
                  <c:v>0.17</c:v>
                </c:pt>
              </c:numCache>
            </c:numRef>
          </c:val>
          <c:extLst>
            <c:ext xmlns:c16="http://schemas.microsoft.com/office/drawing/2014/chart" uri="{C3380CC4-5D6E-409C-BE32-E72D297353CC}">
              <c16:uniqueId val="{00000002-5F4B-48E2-A517-486CB24D7498}"/>
            </c:ext>
          </c:extLst>
        </c:ser>
        <c:ser>
          <c:idx val="1"/>
          <c:order val="3"/>
          <c:tx>
            <c:strRef>
              <c:f>Sheet1!$E$1</c:f>
              <c:strCache>
                <c:ptCount val="1"/>
                <c:pt idx="0">
                  <c:v>Disagree slightly</c:v>
                </c:pt>
              </c:strCache>
            </c:strRef>
          </c:tx>
          <c:spPr>
            <a:solidFill>
              <a:srgbClr val="E28D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Sheet1!$A$11:$A$18</c:f>
              <c:numCache>
                <c:formatCode>General</c:formatCode>
                <c:ptCount val="8"/>
                <c:pt idx="0">
                  <c:v>2020</c:v>
                </c:pt>
                <c:pt idx="1">
                  <c:v>2014</c:v>
                </c:pt>
                <c:pt idx="3">
                  <c:v>2020</c:v>
                </c:pt>
                <c:pt idx="4">
                  <c:v>2014</c:v>
                </c:pt>
                <c:pt idx="6">
                  <c:v>2020</c:v>
                </c:pt>
                <c:pt idx="7">
                  <c:v>2014</c:v>
                </c:pt>
              </c:numCache>
            </c:numRef>
          </c:cat>
          <c:val>
            <c:numRef>
              <c:f>Sheet1!$E$11:$E$18</c:f>
              <c:numCache>
                <c:formatCode>0%</c:formatCode>
                <c:ptCount val="8"/>
                <c:pt idx="0">
                  <c:v>0.11</c:v>
                </c:pt>
                <c:pt idx="1">
                  <c:v>0.16</c:v>
                </c:pt>
                <c:pt idx="3">
                  <c:v>0.19</c:v>
                </c:pt>
                <c:pt idx="4">
                  <c:v>0.08</c:v>
                </c:pt>
                <c:pt idx="6">
                  <c:v>0.19</c:v>
                </c:pt>
                <c:pt idx="7">
                  <c:v>0.22</c:v>
                </c:pt>
              </c:numCache>
            </c:numRef>
          </c:val>
          <c:extLst>
            <c:ext xmlns:c16="http://schemas.microsoft.com/office/drawing/2014/chart" uri="{C3380CC4-5D6E-409C-BE32-E72D297353CC}">
              <c16:uniqueId val="{00000001-5F4B-48E2-A517-486CB24D7498}"/>
            </c:ext>
          </c:extLst>
        </c:ser>
        <c:ser>
          <c:idx val="0"/>
          <c:order val="4"/>
          <c:tx>
            <c:strRef>
              <c:f>Sheet1!$F$1</c:f>
              <c:strCache>
                <c:ptCount val="1"/>
                <c:pt idx="0">
                  <c:v>Disagree strongly</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Sheet1!$A$11:$A$18</c:f>
              <c:numCache>
                <c:formatCode>General</c:formatCode>
                <c:ptCount val="8"/>
                <c:pt idx="0">
                  <c:v>2020</c:v>
                </c:pt>
                <c:pt idx="1">
                  <c:v>2014</c:v>
                </c:pt>
                <c:pt idx="3">
                  <c:v>2020</c:v>
                </c:pt>
                <c:pt idx="4">
                  <c:v>2014</c:v>
                </c:pt>
                <c:pt idx="6">
                  <c:v>2020</c:v>
                </c:pt>
                <c:pt idx="7">
                  <c:v>2014</c:v>
                </c:pt>
              </c:numCache>
            </c:numRef>
          </c:cat>
          <c:val>
            <c:numRef>
              <c:f>Sheet1!$F$11:$F$18</c:f>
              <c:numCache>
                <c:formatCode>0%</c:formatCode>
                <c:ptCount val="8"/>
                <c:pt idx="0">
                  <c:v>0.02</c:v>
                </c:pt>
                <c:pt idx="1">
                  <c:v>7.0000000000000007E-2</c:v>
                </c:pt>
                <c:pt idx="3">
                  <c:v>7.0000000000000007E-2</c:v>
                </c:pt>
                <c:pt idx="4">
                  <c:v>0.04</c:v>
                </c:pt>
                <c:pt idx="6">
                  <c:v>7.0000000000000007E-2</c:v>
                </c:pt>
                <c:pt idx="7">
                  <c:v>0.06</c:v>
                </c:pt>
              </c:numCache>
            </c:numRef>
          </c:val>
          <c:extLst>
            <c:ext xmlns:c16="http://schemas.microsoft.com/office/drawing/2014/chart" uri="{C3380CC4-5D6E-409C-BE32-E72D297353CC}">
              <c16:uniqueId val="{00000000-5F4B-48E2-A517-486CB24D7498}"/>
            </c:ext>
          </c:extLst>
        </c:ser>
        <c:ser>
          <c:idx val="5"/>
          <c:order val="5"/>
          <c:tx>
            <c:strRef>
              <c:f>Sheet1!$G$1</c:f>
              <c:strCache>
                <c:ptCount val="1"/>
                <c:pt idx="0">
                  <c:v>Don’t know</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Sheet1!$A$11:$A$18</c:f>
              <c:numCache>
                <c:formatCode>General</c:formatCode>
                <c:ptCount val="8"/>
                <c:pt idx="0">
                  <c:v>2020</c:v>
                </c:pt>
                <c:pt idx="1">
                  <c:v>2014</c:v>
                </c:pt>
                <c:pt idx="3">
                  <c:v>2020</c:v>
                </c:pt>
                <c:pt idx="4">
                  <c:v>2014</c:v>
                </c:pt>
                <c:pt idx="6">
                  <c:v>2020</c:v>
                </c:pt>
                <c:pt idx="7">
                  <c:v>2014</c:v>
                </c:pt>
              </c:numCache>
            </c:numRef>
          </c:cat>
          <c:val>
            <c:numRef>
              <c:f>Sheet1!$G$11:$G$18</c:f>
              <c:numCache>
                <c:formatCode>0%</c:formatCode>
                <c:ptCount val="8"/>
                <c:pt idx="0">
                  <c:v>0.16</c:v>
                </c:pt>
                <c:pt idx="1">
                  <c:v>0.16</c:v>
                </c:pt>
                <c:pt idx="3">
                  <c:v>0.12</c:v>
                </c:pt>
                <c:pt idx="4">
                  <c:v>0.08</c:v>
                </c:pt>
                <c:pt idx="6">
                  <c:v>0.16</c:v>
                </c:pt>
                <c:pt idx="7">
                  <c:v>7.0000000000000007E-2</c:v>
                </c:pt>
              </c:numCache>
            </c:numRef>
          </c:val>
          <c:extLst>
            <c:ext xmlns:c16="http://schemas.microsoft.com/office/drawing/2014/chart" uri="{C3380CC4-5D6E-409C-BE32-E72D297353CC}">
              <c16:uniqueId val="{00000000-EB44-448F-B37F-FF0651F1AFE4}"/>
            </c:ext>
          </c:extLst>
        </c:ser>
        <c:dLbls>
          <c:showLegendKey val="0"/>
          <c:showVal val="0"/>
          <c:showCatName val="0"/>
          <c:showSerName val="0"/>
          <c:showPercent val="0"/>
          <c:showBubbleSize val="0"/>
        </c:dLbls>
        <c:gapWidth val="30"/>
        <c:overlap val="100"/>
        <c:axId val="773221328"/>
        <c:axId val="773225264"/>
      </c:barChart>
      <c:catAx>
        <c:axId val="77322132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773225264"/>
        <c:crosses val="autoZero"/>
        <c:auto val="1"/>
        <c:lblAlgn val="ctr"/>
        <c:lblOffset val="100"/>
        <c:noMultiLvlLbl val="0"/>
      </c:catAx>
      <c:valAx>
        <c:axId val="773225264"/>
        <c:scaling>
          <c:orientation val="minMax"/>
        </c:scaling>
        <c:delete val="1"/>
        <c:axPos val="t"/>
        <c:numFmt formatCode="0%" sourceLinked="1"/>
        <c:majorTickMark val="out"/>
        <c:minorTickMark val="none"/>
        <c:tickLblPos val="nextTo"/>
        <c:crossAx val="773221328"/>
        <c:crosses val="autoZero"/>
        <c:crossBetween val="between"/>
      </c:valAx>
      <c:spPr>
        <a:noFill/>
        <a:ln>
          <a:noFill/>
        </a:ln>
        <a:effectLst/>
      </c:spPr>
    </c:plotArea>
    <c:legend>
      <c:legendPos val="b"/>
      <c:layout>
        <c:manualLayout>
          <c:xMode val="edge"/>
          <c:yMode val="edge"/>
          <c:x val="0.12140991304658347"/>
          <c:y val="0.89533593701946224"/>
          <c:w val="0.82136929312407381"/>
          <c:h val="6.892996626042616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624636206188512E-2"/>
          <c:y val="0.14829380388786653"/>
          <c:w val="1"/>
          <c:h val="0.6970529817563591"/>
        </c:manualLayout>
      </c:layout>
      <c:barChart>
        <c:barDir val="bar"/>
        <c:grouping val="percentStacked"/>
        <c:varyColors val="0"/>
        <c:ser>
          <c:idx val="4"/>
          <c:order val="0"/>
          <c:tx>
            <c:strRef>
              <c:f>Sheet1!$B$1</c:f>
              <c:strCache>
                <c:ptCount val="1"/>
                <c:pt idx="0">
                  <c:v>Very satisfied</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5-5F4B-48E2-A517-486CB24D7498}"/>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Sheet1!$B$2</c:f>
              <c:numCache>
                <c:formatCode>0%</c:formatCode>
                <c:ptCount val="1"/>
                <c:pt idx="0">
                  <c:v>0.09</c:v>
                </c:pt>
              </c:numCache>
            </c:numRef>
          </c:val>
          <c:extLst>
            <c:ext xmlns:c16="http://schemas.microsoft.com/office/drawing/2014/chart" uri="{C3380CC4-5D6E-409C-BE32-E72D297353CC}">
              <c16:uniqueId val="{00000004-5F4B-48E2-A517-486CB24D7498}"/>
            </c:ext>
          </c:extLst>
        </c:ser>
        <c:ser>
          <c:idx val="3"/>
          <c:order val="1"/>
          <c:tx>
            <c:strRef>
              <c:f>Sheet1!$C$1</c:f>
              <c:strCache>
                <c:ptCount val="1"/>
                <c:pt idx="0">
                  <c:v>Quite satisfied</c:v>
                </c:pt>
              </c:strCache>
            </c:strRef>
          </c:tx>
          <c:spPr>
            <a:solidFill>
              <a:srgbClr val="8CC56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Sheet1!$C$2</c:f>
              <c:numCache>
                <c:formatCode>0%</c:formatCode>
                <c:ptCount val="1"/>
                <c:pt idx="0">
                  <c:v>0.18</c:v>
                </c:pt>
              </c:numCache>
            </c:numRef>
          </c:val>
          <c:extLst>
            <c:ext xmlns:c16="http://schemas.microsoft.com/office/drawing/2014/chart" uri="{C3380CC4-5D6E-409C-BE32-E72D297353CC}">
              <c16:uniqueId val="{00000003-5F4B-48E2-A517-486CB24D7498}"/>
            </c:ext>
          </c:extLst>
        </c:ser>
        <c:ser>
          <c:idx val="2"/>
          <c:order val="2"/>
          <c:tx>
            <c:strRef>
              <c:f>Sheet1!$D$1</c:f>
              <c:strCache>
                <c:ptCount val="1"/>
                <c:pt idx="0">
                  <c:v>Neither satisfied nor dissatisfied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Sheet1!$D$2</c:f>
              <c:numCache>
                <c:formatCode>0%</c:formatCode>
                <c:ptCount val="1"/>
                <c:pt idx="0">
                  <c:v>0.41</c:v>
                </c:pt>
              </c:numCache>
            </c:numRef>
          </c:val>
          <c:extLst>
            <c:ext xmlns:c16="http://schemas.microsoft.com/office/drawing/2014/chart" uri="{C3380CC4-5D6E-409C-BE32-E72D297353CC}">
              <c16:uniqueId val="{00000002-5F4B-48E2-A517-486CB24D7498}"/>
            </c:ext>
          </c:extLst>
        </c:ser>
        <c:ser>
          <c:idx val="0"/>
          <c:order val="3"/>
          <c:tx>
            <c:strRef>
              <c:f>Sheet1!$E$1</c:f>
              <c:strCache>
                <c:ptCount val="1"/>
                <c:pt idx="0">
                  <c:v>Quite dissatisfied</c:v>
                </c:pt>
              </c:strCache>
            </c:strRef>
          </c:tx>
          <c:spPr>
            <a:solidFill>
              <a:srgbClr val="E28D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Sheet1!$E$2</c:f>
              <c:numCache>
                <c:formatCode>0%</c:formatCode>
                <c:ptCount val="1"/>
                <c:pt idx="0">
                  <c:v>0.15</c:v>
                </c:pt>
              </c:numCache>
            </c:numRef>
          </c:val>
          <c:extLst>
            <c:ext xmlns:c16="http://schemas.microsoft.com/office/drawing/2014/chart" uri="{C3380CC4-5D6E-409C-BE32-E72D297353CC}">
              <c16:uniqueId val="{00000000-258D-482E-BF3C-41F5AE9EC904}"/>
            </c:ext>
          </c:extLst>
        </c:ser>
        <c:ser>
          <c:idx val="1"/>
          <c:order val="4"/>
          <c:tx>
            <c:strRef>
              <c:f>Sheet1!$F$1</c:f>
              <c:strCache>
                <c:ptCount val="1"/>
                <c:pt idx="0">
                  <c:v>Very dissatisfied</c:v>
                </c:pt>
              </c:strCache>
            </c:strRef>
          </c:tx>
          <c:spPr>
            <a:solidFill>
              <a:schemeClr val="accent4"/>
            </a:solidFill>
            <a:ln>
              <a:noFill/>
            </a:ln>
            <a:effectLst/>
          </c:spPr>
          <c:invertIfNegative val="0"/>
          <c:dPt>
            <c:idx val="0"/>
            <c:invertIfNegative val="0"/>
            <c:bubble3D val="0"/>
            <c:extLst>
              <c:ext xmlns:c16="http://schemas.microsoft.com/office/drawing/2014/chart" uri="{C3380CC4-5D6E-409C-BE32-E72D297353CC}">
                <c16:uniqueId val="{00000002-0667-4A4D-8A3B-55E0B351F62D}"/>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Sheet1!$F$2</c:f>
              <c:numCache>
                <c:formatCode>0%</c:formatCode>
                <c:ptCount val="1"/>
                <c:pt idx="0">
                  <c:v>0.05</c:v>
                </c:pt>
              </c:numCache>
            </c:numRef>
          </c:val>
          <c:extLst>
            <c:ext xmlns:c16="http://schemas.microsoft.com/office/drawing/2014/chart" uri="{C3380CC4-5D6E-409C-BE32-E72D297353CC}">
              <c16:uniqueId val="{00000001-258D-482E-BF3C-41F5AE9EC904}"/>
            </c:ext>
          </c:extLst>
        </c:ser>
        <c:ser>
          <c:idx val="5"/>
          <c:order val="5"/>
          <c:tx>
            <c:strRef>
              <c:f>Sheet1!$G$1</c:f>
              <c:strCache>
                <c:ptCount val="1"/>
                <c:pt idx="0">
                  <c:v>Don’t know</c:v>
                </c:pt>
              </c:strCache>
            </c:strRef>
          </c:tx>
          <c:spPr>
            <a:solidFill>
              <a:schemeClr val="bg1">
                <a:lumMod val="75000"/>
              </a:schemeClr>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1-7DE3-4FB5-BD9E-1D0907163BF2}"/>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DE3-4FB5-BD9E-1D0907163BF2}"/>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Sheet1!$G$2</c:f>
              <c:numCache>
                <c:formatCode>0%</c:formatCode>
                <c:ptCount val="1"/>
                <c:pt idx="0">
                  <c:v>0.12</c:v>
                </c:pt>
              </c:numCache>
            </c:numRef>
          </c:val>
          <c:extLst>
            <c:ext xmlns:c16="http://schemas.microsoft.com/office/drawing/2014/chart" uri="{C3380CC4-5D6E-409C-BE32-E72D297353CC}">
              <c16:uniqueId val="{00000000-7DE3-4FB5-BD9E-1D0907163BF2}"/>
            </c:ext>
          </c:extLst>
        </c:ser>
        <c:dLbls>
          <c:showLegendKey val="0"/>
          <c:showVal val="0"/>
          <c:showCatName val="0"/>
          <c:showSerName val="0"/>
          <c:showPercent val="0"/>
          <c:showBubbleSize val="0"/>
        </c:dLbls>
        <c:gapWidth val="150"/>
        <c:overlap val="100"/>
        <c:axId val="773221328"/>
        <c:axId val="773225264"/>
      </c:barChart>
      <c:catAx>
        <c:axId val="773221328"/>
        <c:scaling>
          <c:orientation val="maxMin"/>
        </c:scaling>
        <c:delete val="0"/>
        <c:axPos val="l"/>
        <c:numFmt formatCode="0%"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3225264"/>
        <c:crosses val="autoZero"/>
        <c:auto val="1"/>
        <c:lblAlgn val="ctr"/>
        <c:lblOffset val="100"/>
        <c:noMultiLvlLbl val="0"/>
      </c:catAx>
      <c:valAx>
        <c:axId val="773225264"/>
        <c:scaling>
          <c:orientation val="minMax"/>
        </c:scaling>
        <c:delete val="1"/>
        <c:axPos val="t"/>
        <c:numFmt formatCode="0%" sourceLinked="1"/>
        <c:majorTickMark val="out"/>
        <c:minorTickMark val="none"/>
        <c:tickLblPos val="nextTo"/>
        <c:crossAx val="773221328"/>
        <c:crosses val="autoZero"/>
        <c:crossBetween val="between"/>
      </c:valAx>
      <c:spPr>
        <a:noFill/>
        <a:ln>
          <a:noFill/>
        </a:ln>
        <a:effectLst/>
      </c:spPr>
    </c:plotArea>
    <c:legend>
      <c:legendPos val="b"/>
      <c:layout>
        <c:manualLayout>
          <c:xMode val="edge"/>
          <c:yMode val="edge"/>
          <c:x val="9.30652418447694E-2"/>
          <c:y val="0.13421406619274923"/>
          <c:w val="0.82530210509400614"/>
          <c:h val="7.131589149097158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624636206188512E-2"/>
          <c:y val="0.14829380388786653"/>
          <c:w val="1"/>
          <c:h val="0.6970529817563591"/>
        </c:manualLayout>
      </c:layout>
      <c:barChart>
        <c:barDir val="bar"/>
        <c:grouping val="percentStacked"/>
        <c:varyColors val="0"/>
        <c:ser>
          <c:idx val="4"/>
          <c:order val="0"/>
          <c:tx>
            <c:strRef>
              <c:f>Sheet1!$B$1</c:f>
              <c:strCache>
                <c:ptCount val="1"/>
                <c:pt idx="0">
                  <c:v>Every day</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5-5F4B-48E2-A517-486CB24D7498}"/>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Sheet1!$B$2</c:f>
              <c:numCache>
                <c:formatCode>0%</c:formatCode>
                <c:ptCount val="1"/>
                <c:pt idx="0">
                  <c:v>0.11</c:v>
                </c:pt>
              </c:numCache>
            </c:numRef>
          </c:val>
          <c:extLst>
            <c:ext xmlns:c16="http://schemas.microsoft.com/office/drawing/2014/chart" uri="{C3380CC4-5D6E-409C-BE32-E72D297353CC}">
              <c16:uniqueId val="{00000004-5F4B-48E2-A517-486CB24D7498}"/>
            </c:ext>
          </c:extLst>
        </c:ser>
        <c:ser>
          <c:idx val="3"/>
          <c:order val="1"/>
          <c:tx>
            <c:strRef>
              <c:f>Sheet1!$C$1</c:f>
              <c:strCache>
                <c:ptCount val="1"/>
                <c:pt idx="0">
                  <c:v>A few times a week</c:v>
                </c:pt>
              </c:strCache>
            </c:strRef>
          </c:tx>
          <c:spPr>
            <a:solidFill>
              <a:srgbClr val="8CC56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Sheet1!$C$2</c:f>
              <c:numCache>
                <c:formatCode>0%</c:formatCode>
                <c:ptCount val="1"/>
                <c:pt idx="0">
                  <c:v>0.35</c:v>
                </c:pt>
              </c:numCache>
            </c:numRef>
          </c:val>
          <c:extLst>
            <c:ext xmlns:c16="http://schemas.microsoft.com/office/drawing/2014/chart" uri="{C3380CC4-5D6E-409C-BE32-E72D297353CC}">
              <c16:uniqueId val="{00000003-5F4B-48E2-A517-486CB24D7498}"/>
            </c:ext>
          </c:extLst>
        </c:ser>
        <c:ser>
          <c:idx val="2"/>
          <c:order val="2"/>
          <c:tx>
            <c:strRef>
              <c:f>Sheet1!$D$1</c:f>
              <c:strCache>
                <c:ptCount val="1"/>
                <c:pt idx="0">
                  <c:v>Once a week</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Sheet1!$D$2</c:f>
              <c:numCache>
                <c:formatCode>0%</c:formatCode>
                <c:ptCount val="1"/>
                <c:pt idx="0">
                  <c:v>0.13</c:v>
                </c:pt>
              </c:numCache>
            </c:numRef>
          </c:val>
          <c:extLst>
            <c:ext xmlns:c16="http://schemas.microsoft.com/office/drawing/2014/chart" uri="{C3380CC4-5D6E-409C-BE32-E72D297353CC}">
              <c16:uniqueId val="{00000002-5F4B-48E2-A517-486CB24D7498}"/>
            </c:ext>
          </c:extLst>
        </c:ser>
        <c:ser>
          <c:idx val="0"/>
          <c:order val="3"/>
          <c:tx>
            <c:strRef>
              <c:f>Sheet1!$E$1</c:f>
              <c:strCache>
                <c:ptCount val="1"/>
                <c:pt idx="0">
                  <c:v>Every 2 or 3 weeks</c:v>
                </c:pt>
              </c:strCache>
            </c:strRef>
          </c:tx>
          <c:spPr>
            <a:solidFill>
              <a:srgbClr val="E28D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Sheet1!$E$2</c:f>
              <c:numCache>
                <c:formatCode>0%</c:formatCode>
                <c:ptCount val="1"/>
                <c:pt idx="0">
                  <c:v>0.09</c:v>
                </c:pt>
              </c:numCache>
            </c:numRef>
          </c:val>
          <c:extLst>
            <c:ext xmlns:c16="http://schemas.microsoft.com/office/drawing/2014/chart" uri="{C3380CC4-5D6E-409C-BE32-E72D297353CC}">
              <c16:uniqueId val="{00000000-258D-482E-BF3C-41F5AE9EC904}"/>
            </c:ext>
          </c:extLst>
        </c:ser>
        <c:ser>
          <c:idx val="1"/>
          <c:order val="4"/>
          <c:tx>
            <c:strRef>
              <c:f>Sheet1!$F$1</c:f>
              <c:strCache>
                <c:ptCount val="1"/>
                <c:pt idx="0">
                  <c:v>Once a month or less</c:v>
                </c:pt>
              </c:strCache>
            </c:strRef>
          </c:tx>
          <c:spPr>
            <a:solidFill>
              <a:schemeClr val="accent4"/>
            </a:solidFill>
            <a:ln>
              <a:noFill/>
            </a:ln>
            <a:effectLst/>
          </c:spPr>
          <c:invertIfNegative val="0"/>
          <c:dPt>
            <c:idx val="0"/>
            <c:invertIfNegative val="0"/>
            <c:bubble3D val="0"/>
            <c:extLst>
              <c:ext xmlns:c16="http://schemas.microsoft.com/office/drawing/2014/chart" uri="{C3380CC4-5D6E-409C-BE32-E72D297353CC}">
                <c16:uniqueId val="{00000002-29D3-471F-AF50-492F301E8CD8}"/>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Sheet1!$F$2</c:f>
              <c:numCache>
                <c:formatCode>0%</c:formatCode>
                <c:ptCount val="1"/>
                <c:pt idx="0">
                  <c:v>0.2</c:v>
                </c:pt>
              </c:numCache>
            </c:numRef>
          </c:val>
          <c:extLst>
            <c:ext xmlns:c16="http://schemas.microsoft.com/office/drawing/2014/chart" uri="{C3380CC4-5D6E-409C-BE32-E72D297353CC}">
              <c16:uniqueId val="{00000001-258D-482E-BF3C-41F5AE9EC904}"/>
            </c:ext>
          </c:extLst>
        </c:ser>
        <c:ser>
          <c:idx val="5"/>
          <c:order val="5"/>
          <c:tx>
            <c:strRef>
              <c:f>Sheet1!$G$1</c:f>
              <c:strCache>
                <c:ptCount val="1"/>
                <c:pt idx="0">
                  <c:v>Never</c:v>
                </c:pt>
              </c:strCache>
            </c:strRef>
          </c:tx>
          <c:spPr>
            <a:solidFill>
              <a:schemeClr val="bg1">
                <a:lumMod val="75000"/>
              </a:schemeClr>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1-7DE3-4FB5-BD9E-1D0907163BF2}"/>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DE3-4FB5-BD9E-1D0907163BF2}"/>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Sheet1!$G$2</c:f>
              <c:numCache>
                <c:formatCode>0%</c:formatCode>
                <c:ptCount val="1"/>
                <c:pt idx="0">
                  <c:v>0.12</c:v>
                </c:pt>
              </c:numCache>
            </c:numRef>
          </c:val>
          <c:extLst>
            <c:ext xmlns:c16="http://schemas.microsoft.com/office/drawing/2014/chart" uri="{C3380CC4-5D6E-409C-BE32-E72D297353CC}">
              <c16:uniqueId val="{00000000-7DE3-4FB5-BD9E-1D0907163BF2}"/>
            </c:ext>
          </c:extLst>
        </c:ser>
        <c:dLbls>
          <c:showLegendKey val="0"/>
          <c:showVal val="0"/>
          <c:showCatName val="0"/>
          <c:showSerName val="0"/>
          <c:showPercent val="0"/>
          <c:showBubbleSize val="0"/>
        </c:dLbls>
        <c:gapWidth val="150"/>
        <c:overlap val="100"/>
        <c:axId val="773221328"/>
        <c:axId val="773225264"/>
      </c:barChart>
      <c:catAx>
        <c:axId val="773221328"/>
        <c:scaling>
          <c:orientation val="maxMin"/>
        </c:scaling>
        <c:delete val="0"/>
        <c:axPos val="l"/>
        <c:numFmt formatCode="0%"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3225264"/>
        <c:crosses val="autoZero"/>
        <c:auto val="1"/>
        <c:lblAlgn val="ctr"/>
        <c:lblOffset val="100"/>
        <c:noMultiLvlLbl val="0"/>
      </c:catAx>
      <c:valAx>
        <c:axId val="773225264"/>
        <c:scaling>
          <c:orientation val="minMax"/>
        </c:scaling>
        <c:delete val="1"/>
        <c:axPos val="t"/>
        <c:numFmt formatCode="0%" sourceLinked="1"/>
        <c:majorTickMark val="out"/>
        <c:minorTickMark val="none"/>
        <c:tickLblPos val="nextTo"/>
        <c:crossAx val="773221328"/>
        <c:crosses val="autoZero"/>
        <c:crossBetween val="between"/>
      </c:valAx>
      <c:spPr>
        <a:noFill/>
        <a:ln>
          <a:noFill/>
        </a:ln>
        <a:effectLst/>
      </c:spPr>
    </c:plotArea>
    <c:legend>
      <c:legendPos val="b"/>
      <c:layout>
        <c:manualLayout>
          <c:xMode val="edge"/>
          <c:yMode val="edge"/>
          <c:x val="9.30652418447694E-2"/>
          <c:y val="0.10826265051237259"/>
          <c:w val="0.82530210509400614"/>
          <c:h val="7.131589149097158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624636206188512E-2"/>
          <c:y val="0.14829380388786653"/>
          <c:w val="1"/>
          <c:h val="0.6970529817563591"/>
        </c:manualLayout>
      </c:layout>
      <c:barChart>
        <c:barDir val="bar"/>
        <c:grouping val="percentStacked"/>
        <c:varyColors val="0"/>
        <c:ser>
          <c:idx val="4"/>
          <c:order val="0"/>
          <c:tx>
            <c:strRef>
              <c:f>Sheet1!$B$1</c:f>
              <c:strCache>
                <c:ptCount val="1"/>
                <c:pt idx="0">
                  <c:v>Most of the time</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5-5F4B-48E2-A517-486CB24D7498}"/>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Sheet1!$B$2</c:f>
              <c:numCache>
                <c:formatCode>0%</c:formatCode>
                <c:ptCount val="1"/>
                <c:pt idx="0">
                  <c:v>0.1</c:v>
                </c:pt>
              </c:numCache>
            </c:numRef>
          </c:val>
          <c:extLst>
            <c:ext xmlns:c16="http://schemas.microsoft.com/office/drawing/2014/chart" uri="{C3380CC4-5D6E-409C-BE32-E72D297353CC}">
              <c16:uniqueId val="{00000004-5F4B-48E2-A517-486CB24D7498}"/>
            </c:ext>
          </c:extLst>
        </c:ser>
        <c:ser>
          <c:idx val="3"/>
          <c:order val="1"/>
          <c:tx>
            <c:strRef>
              <c:f>Sheet1!$C$1</c:f>
              <c:strCache>
                <c:ptCount val="1"/>
                <c:pt idx="0">
                  <c:v>Some of the time</c:v>
                </c:pt>
              </c:strCache>
            </c:strRef>
          </c:tx>
          <c:spPr>
            <a:solidFill>
              <a:srgbClr val="8CC56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Sheet1!$C$2</c:f>
              <c:numCache>
                <c:formatCode>0%</c:formatCode>
                <c:ptCount val="1"/>
                <c:pt idx="0">
                  <c:v>0.33</c:v>
                </c:pt>
              </c:numCache>
            </c:numRef>
          </c:val>
          <c:extLst>
            <c:ext xmlns:c16="http://schemas.microsoft.com/office/drawing/2014/chart" uri="{C3380CC4-5D6E-409C-BE32-E72D297353CC}">
              <c16:uniqueId val="{00000003-5F4B-48E2-A517-486CB24D7498}"/>
            </c:ext>
          </c:extLst>
        </c:ser>
        <c:ser>
          <c:idx val="2"/>
          <c:order val="2"/>
          <c:tx>
            <c:strRef>
              <c:f>Sheet1!$D$1</c:f>
              <c:strCache>
                <c:ptCount val="1"/>
                <c:pt idx="0">
                  <c:v>A few times</c:v>
                </c:pt>
              </c:strCache>
            </c:strRef>
          </c:tx>
          <c:spPr>
            <a:solidFill>
              <a:srgbClr val="E28D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Sheet1!$D$2</c:f>
              <c:numCache>
                <c:formatCode>0%</c:formatCode>
                <c:ptCount val="1"/>
                <c:pt idx="0">
                  <c:v>0.27</c:v>
                </c:pt>
              </c:numCache>
            </c:numRef>
          </c:val>
          <c:extLst>
            <c:ext xmlns:c16="http://schemas.microsoft.com/office/drawing/2014/chart" uri="{C3380CC4-5D6E-409C-BE32-E72D297353CC}">
              <c16:uniqueId val="{00000002-5F4B-48E2-A517-486CB24D7498}"/>
            </c:ext>
          </c:extLst>
        </c:ser>
        <c:ser>
          <c:idx val="0"/>
          <c:order val="3"/>
          <c:tx>
            <c:strRef>
              <c:f>Sheet1!$E$1</c:f>
              <c:strCache>
                <c:ptCount val="1"/>
                <c:pt idx="0">
                  <c:v>Never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Sheet1!$E$2</c:f>
              <c:numCache>
                <c:formatCode>0%</c:formatCode>
                <c:ptCount val="1"/>
                <c:pt idx="0">
                  <c:v>0.15</c:v>
                </c:pt>
              </c:numCache>
            </c:numRef>
          </c:val>
          <c:extLst>
            <c:ext xmlns:c16="http://schemas.microsoft.com/office/drawing/2014/chart" uri="{C3380CC4-5D6E-409C-BE32-E72D297353CC}">
              <c16:uniqueId val="{00000000-258D-482E-BF3C-41F5AE9EC904}"/>
            </c:ext>
          </c:extLst>
        </c:ser>
        <c:ser>
          <c:idx val="1"/>
          <c:order val="4"/>
          <c:tx>
            <c:strRef>
              <c:f>Sheet1!$F$1</c:f>
              <c:strCache>
                <c:ptCount val="1"/>
                <c:pt idx="0">
                  <c:v>I don’t know</c:v>
                </c:pt>
              </c:strCache>
            </c:strRef>
          </c:tx>
          <c:spPr>
            <a:solidFill>
              <a:schemeClr val="bg1">
                <a:lumMod val="75000"/>
              </a:schemeClr>
            </a:solidFill>
            <a:ln>
              <a:noFill/>
            </a:ln>
            <a:effectLst/>
          </c:spPr>
          <c:invertIfNegative val="0"/>
          <c:dPt>
            <c:idx val="0"/>
            <c:invertIfNegative val="0"/>
            <c:bubble3D val="0"/>
            <c:extLst>
              <c:ext xmlns:c16="http://schemas.microsoft.com/office/drawing/2014/chart" uri="{C3380CC4-5D6E-409C-BE32-E72D297353CC}">
                <c16:uniqueId val="{00000002-2520-4E00-966F-24E74B8D26EC}"/>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Sheet1!$F$2</c:f>
              <c:numCache>
                <c:formatCode>0%</c:formatCode>
                <c:ptCount val="1"/>
                <c:pt idx="0">
                  <c:v>0.15</c:v>
                </c:pt>
              </c:numCache>
            </c:numRef>
          </c:val>
          <c:extLst>
            <c:ext xmlns:c16="http://schemas.microsoft.com/office/drawing/2014/chart" uri="{C3380CC4-5D6E-409C-BE32-E72D297353CC}">
              <c16:uniqueId val="{00000001-258D-482E-BF3C-41F5AE9EC904}"/>
            </c:ext>
          </c:extLst>
        </c:ser>
        <c:dLbls>
          <c:showLegendKey val="0"/>
          <c:showVal val="0"/>
          <c:showCatName val="0"/>
          <c:showSerName val="0"/>
          <c:showPercent val="0"/>
          <c:showBubbleSize val="0"/>
        </c:dLbls>
        <c:gapWidth val="150"/>
        <c:overlap val="100"/>
        <c:axId val="773221328"/>
        <c:axId val="773225264"/>
      </c:barChart>
      <c:catAx>
        <c:axId val="773221328"/>
        <c:scaling>
          <c:orientation val="maxMin"/>
        </c:scaling>
        <c:delete val="0"/>
        <c:axPos val="l"/>
        <c:numFmt formatCode="0%"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3225264"/>
        <c:crosses val="autoZero"/>
        <c:auto val="1"/>
        <c:lblAlgn val="ctr"/>
        <c:lblOffset val="100"/>
        <c:noMultiLvlLbl val="0"/>
      </c:catAx>
      <c:valAx>
        <c:axId val="773225264"/>
        <c:scaling>
          <c:orientation val="minMax"/>
        </c:scaling>
        <c:delete val="1"/>
        <c:axPos val="t"/>
        <c:numFmt formatCode="0%" sourceLinked="1"/>
        <c:majorTickMark val="out"/>
        <c:minorTickMark val="none"/>
        <c:tickLblPos val="nextTo"/>
        <c:crossAx val="773221328"/>
        <c:crosses val="autoZero"/>
        <c:crossBetween val="between"/>
      </c:valAx>
      <c:spPr>
        <a:noFill/>
        <a:ln>
          <a:noFill/>
        </a:ln>
        <a:effectLst/>
      </c:spPr>
    </c:plotArea>
    <c:legend>
      <c:legendPos val="b"/>
      <c:layout>
        <c:manualLayout>
          <c:xMode val="edge"/>
          <c:yMode val="edge"/>
          <c:x val="9.30652418447694E-2"/>
          <c:y val="0.10826265051237259"/>
          <c:w val="0.82530210509400614"/>
          <c:h val="7.131589149097158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41584645669291"/>
          <c:y val="3.8430424792364755E-2"/>
          <c:w val="0.79583910681605996"/>
          <c:h val="0.78073980080734151"/>
        </c:manualLayout>
      </c:layout>
      <c:doughnutChart>
        <c:varyColors val="1"/>
        <c:ser>
          <c:idx val="0"/>
          <c:order val="0"/>
          <c:tx>
            <c:strRef>
              <c:f>Sheet1!$B$1</c:f>
              <c:strCache>
                <c:ptCount val="1"/>
                <c:pt idx="0">
                  <c:v>Series 1</c:v>
                </c:pt>
              </c:strCache>
            </c:strRef>
          </c:tx>
          <c:spPr>
            <a:solidFill>
              <a:schemeClr val="bg1">
                <a:lumMod val="65000"/>
              </a:schemeClr>
            </a:solidFill>
          </c:spPr>
          <c:dPt>
            <c:idx val="0"/>
            <c:bubble3D val="0"/>
            <c:spPr>
              <a:solidFill>
                <a:srgbClr val="1363A8"/>
              </a:solidFill>
              <a:ln>
                <a:noFill/>
              </a:ln>
              <a:effectLst/>
            </c:spPr>
            <c:extLst>
              <c:ext xmlns:c16="http://schemas.microsoft.com/office/drawing/2014/chart" uri="{C3380CC4-5D6E-409C-BE32-E72D297353CC}">
                <c16:uniqueId val="{00000001-4CFA-47AE-88EF-99C3A9BCECE1}"/>
              </c:ext>
            </c:extLst>
          </c:dPt>
          <c:dPt>
            <c:idx val="1"/>
            <c:bubble3D val="0"/>
            <c:spPr>
              <a:solidFill>
                <a:srgbClr val="A6A6A6"/>
              </a:solidFill>
              <a:ln>
                <a:noFill/>
              </a:ln>
              <a:effectLst/>
            </c:spPr>
            <c:extLst>
              <c:ext xmlns:c16="http://schemas.microsoft.com/office/drawing/2014/chart" uri="{C3380CC4-5D6E-409C-BE32-E72D297353CC}">
                <c16:uniqueId val="{00000003-4CFA-47AE-88EF-99C3A9BCECE1}"/>
              </c:ext>
            </c:extLst>
          </c:dPt>
          <c:cat>
            <c:strRef>
              <c:f>Sheet1!$A$2:$A$3</c:f>
              <c:strCache>
                <c:ptCount val="2"/>
                <c:pt idx="0">
                  <c:v>Category 1</c:v>
                </c:pt>
                <c:pt idx="1">
                  <c:v>Category 2</c:v>
                </c:pt>
              </c:strCache>
            </c:strRef>
          </c:cat>
          <c:val>
            <c:numRef>
              <c:f>Sheet1!$B$2:$B$3</c:f>
              <c:numCache>
                <c:formatCode>0%</c:formatCode>
                <c:ptCount val="2"/>
                <c:pt idx="0">
                  <c:v>0.82</c:v>
                </c:pt>
                <c:pt idx="1">
                  <c:v>0.18</c:v>
                </c:pt>
              </c:numCache>
            </c:numRef>
          </c:val>
          <c:extLst>
            <c:ext xmlns:c16="http://schemas.microsoft.com/office/drawing/2014/chart" uri="{C3380CC4-5D6E-409C-BE32-E72D297353CC}">
              <c16:uniqueId val="{00000006-4CFA-47AE-88EF-99C3A9BCECE1}"/>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9986965914975"/>
          <c:y val="0"/>
          <c:w val="0.85100130340850255"/>
          <c:h val="0.82726511946540349"/>
        </c:manualLayout>
      </c:layout>
      <c:barChart>
        <c:barDir val="bar"/>
        <c:grouping val="percentStacked"/>
        <c:varyColors val="0"/>
        <c:ser>
          <c:idx val="4"/>
          <c:order val="0"/>
          <c:tx>
            <c:strRef>
              <c:f>Sheet1!$B$1</c:f>
              <c:strCache>
                <c:ptCount val="1"/>
                <c:pt idx="0">
                  <c:v>Agree strongly</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5-5F4B-48E2-A517-486CB24D7498}"/>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numCache>
            </c:numRef>
          </c:cat>
          <c:val>
            <c:numRef>
              <c:f>Sheet1!$B$2:$B$6</c:f>
              <c:numCache>
                <c:formatCode>General</c:formatCode>
                <c:ptCount val="5"/>
                <c:pt idx="0" formatCode="0%">
                  <c:v>0.18</c:v>
                </c:pt>
                <c:pt idx="2" formatCode="0%">
                  <c:v>0.16</c:v>
                </c:pt>
                <c:pt idx="4" formatCode="0%">
                  <c:v>0.13</c:v>
                </c:pt>
              </c:numCache>
            </c:numRef>
          </c:val>
          <c:extLst>
            <c:ext xmlns:c16="http://schemas.microsoft.com/office/drawing/2014/chart" uri="{C3380CC4-5D6E-409C-BE32-E72D297353CC}">
              <c16:uniqueId val="{00000004-5F4B-48E2-A517-486CB24D7498}"/>
            </c:ext>
          </c:extLst>
        </c:ser>
        <c:ser>
          <c:idx val="3"/>
          <c:order val="1"/>
          <c:tx>
            <c:strRef>
              <c:f>Sheet1!$C$1</c:f>
              <c:strCache>
                <c:ptCount val="1"/>
                <c:pt idx="0">
                  <c:v>Agree slightly</c:v>
                </c:pt>
              </c:strCache>
            </c:strRef>
          </c:tx>
          <c:spPr>
            <a:solidFill>
              <a:srgbClr val="8CC56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numCache>
            </c:numRef>
          </c:cat>
          <c:val>
            <c:numRef>
              <c:f>Sheet1!$C$2:$C$6</c:f>
              <c:numCache>
                <c:formatCode>General</c:formatCode>
                <c:ptCount val="5"/>
                <c:pt idx="0" formatCode="0%">
                  <c:v>0.39</c:v>
                </c:pt>
                <c:pt idx="2" formatCode="0%">
                  <c:v>0.4</c:v>
                </c:pt>
                <c:pt idx="4" formatCode="0%">
                  <c:v>0.23</c:v>
                </c:pt>
              </c:numCache>
            </c:numRef>
          </c:val>
          <c:extLst>
            <c:ext xmlns:c16="http://schemas.microsoft.com/office/drawing/2014/chart" uri="{C3380CC4-5D6E-409C-BE32-E72D297353CC}">
              <c16:uniqueId val="{00000003-5F4B-48E2-A517-486CB24D7498}"/>
            </c:ext>
          </c:extLst>
        </c:ser>
        <c:ser>
          <c:idx val="2"/>
          <c:order val="2"/>
          <c:tx>
            <c:strRef>
              <c:f>Sheet1!$D$1</c:f>
              <c:strCache>
                <c:ptCount val="1"/>
                <c:pt idx="0">
                  <c:v>Neither agree nor disagree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numCache>
            </c:numRef>
          </c:cat>
          <c:val>
            <c:numRef>
              <c:f>Sheet1!$D$2:$D$6</c:f>
              <c:numCache>
                <c:formatCode>General</c:formatCode>
                <c:ptCount val="5"/>
                <c:pt idx="0" formatCode="0%">
                  <c:v>0.28000000000000003</c:v>
                </c:pt>
                <c:pt idx="2" formatCode="0%">
                  <c:v>0.28000000000000003</c:v>
                </c:pt>
                <c:pt idx="4" formatCode="0%">
                  <c:v>0.34</c:v>
                </c:pt>
              </c:numCache>
            </c:numRef>
          </c:val>
          <c:extLst>
            <c:ext xmlns:c16="http://schemas.microsoft.com/office/drawing/2014/chart" uri="{C3380CC4-5D6E-409C-BE32-E72D297353CC}">
              <c16:uniqueId val="{00000002-5F4B-48E2-A517-486CB24D7498}"/>
            </c:ext>
          </c:extLst>
        </c:ser>
        <c:ser>
          <c:idx val="1"/>
          <c:order val="3"/>
          <c:tx>
            <c:strRef>
              <c:f>Sheet1!$E$1</c:f>
              <c:strCache>
                <c:ptCount val="1"/>
                <c:pt idx="0">
                  <c:v>Disagree slightly</c:v>
                </c:pt>
              </c:strCache>
            </c:strRef>
          </c:tx>
          <c:spPr>
            <a:solidFill>
              <a:srgbClr val="E28D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numCache>
            </c:numRef>
          </c:cat>
          <c:val>
            <c:numRef>
              <c:f>Sheet1!$E$2:$E$6</c:f>
              <c:numCache>
                <c:formatCode>General</c:formatCode>
                <c:ptCount val="5"/>
                <c:pt idx="0" formatCode="0%">
                  <c:v>0.04</c:v>
                </c:pt>
                <c:pt idx="2" formatCode="0%">
                  <c:v>0.05</c:v>
                </c:pt>
                <c:pt idx="4" formatCode="0%">
                  <c:v>0.1</c:v>
                </c:pt>
              </c:numCache>
            </c:numRef>
          </c:val>
          <c:extLst>
            <c:ext xmlns:c16="http://schemas.microsoft.com/office/drawing/2014/chart" uri="{C3380CC4-5D6E-409C-BE32-E72D297353CC}">
              <c16:uniqueId val="{00000001-5F4B-48E2-A517-486CB24D7498}"/>
            </c:ext>
          </c:extLst>
        </c:ser>
        <c:ser>
          <c:idx val="0"/>
          <c:order val="4"/>
          <c:tx>
            <c:strRef>
              <c:f>Sheet1!$F$1</c:f>
              <c:strCache>
                <c:ptCount val="1"/>
                <c:pt idx="0">
                  <c:v>Disagree strongly</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numCache>
            </c:numRef>
          </c:cat>
          <c:val>
            <c:numRef>
              <c:f>Sheet1!$F$2:$F$6</c:f>
              <c:numCache>
                <c:formatCode>General</c:formatCode>
                <c:ptCount val="5"/>
                <c:pt idx="0" formatCode="0%">
                  <c:v>0.02</c:v>
                </c:pt>
                <c:pt idx="2" formatCode="0%">
                  <c:v>0.01</c:v>
                </c:pt>
                <c:pt idx="4" formatCode="0%">
                  <c:v>7.0000000000000007E-2</c:v>
                </c:pt>
              </c:numCache>
            </c:numRef>
          </c:val>
          <c:extLst>
            <c:ext xmlns:c16="http://schemas.microsoft.com/office/drawing/2014/chart" uri="{C3380CC4-5D6E-409C-BE32-E72D297353CC}">
              <c16:uniqueId val="{00000000-5F4B-48E2-A517-486CB24D7498}"/>
            </c:ext>
          </c:extLst>
        </c:ser>
        <c:ser>
          <c:idx val="5"/>
          <c:order val="5"/>
          <c:tx>
            <c:strRef>
              <c:f>Sheet1!$G$1</c:f>
              <c:strCache>
                <c:ptCount val="1"/>
                <c:pt idx="0">
                  <c:v>Don’t know</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numCache>
            </c:numRef>
          </c:cat>
          <c:val>
            <c:numRef>
              <c:f>Sheet1!$G$2:$G$6</c:f>
              <c:numCache>
                <c:formatCode>General</c:formatCode>
                <c:ptCount val="5"/>
                <c:pt idx="0" formatCode="0%">
                  <c:v>0.1</c:v>
                </c:pt>
                <c:pt idx="2" formatCode="0%">
                  <c:v>0.1</c:v>
                </c:pt>
                <c:pt idx="4" formatCode="0%">
                  <c:v>0.13</c:v>
                </c:pt>
              </c:numCache>
            </c:numRef>
          </c:val>
          <c:extLst>
            <c:ext xmlns:c16="http://schemas.microsoft.com/office/drawing/2014/chart" uri="{C3380CC4-5D6E-409C-BE32-E72D297353CC}">
              <c16:uniqueId val="{00000000-EB44-448F-B37F-FF0651F1AFE4}"/>
            </c:ext>
          </c:extLst>
        </c:ser>
        <c:dLbls>
          <c:showLegendKey val="0"/>
          <c:showVal val="0"/>
          <c:showCatName val="0"/>
          <c:showSerName val="0"/>
          <c:showPercent val="0"/>
          <c:showBubbleSize val="0"/>
        </c:dLbls>
        <c:gapWidth val="50"/>
        <c:overlap val="100"/>
        <c:axId val="773221328"/>
        <c:axId val="773225264"/>
      </c:barChart>
      <c:catAx>
        <c:axId val="77322132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773225264"/>
        <c:crosses val="autoZero"/>
        <c:auto val="1"/>
        <c:lblAlgn val="ctr"/>
        <c:lblOffset val="100"/>
        <c:noMultiLvlLbl val="0"/>
      </c:catAx>
      <c:valAx>
        <c:axId val="773225264"/>
        <c:scaling>
          <c:orientation val="minMax"/>
        </c:scaling>
        <c:delete val="1"/>
        <c:axPos val="t"/>
        <c:numFmt formatCode="0%" sourceLinked="1"/>
        <c:majorTickMark val="out"/>
        <c:minorTickMark val="none"/>
        <c:tickLblPos val="nextTo"/>
        <c:crossAx val="773221328"/>
        <c:crosses val="autoZero"/>
        <c:crossBetween val="between"/>
      </c:valAx>
      <c:spPr>
        <a:noFill/>
        <a:ln>
          <a:noFill/>
        </a:ln>
        <a:effectLst/>
      </c:spPr>
    </c:plotArea>
    <c:legend>
      <c:legendPos val="b"/>
      <c:layout>
        <c:manualLayout>
          <c:xMode val="edge"/>
          <c:yMode val="edge"/>
          <c:x val="0.12140990528357869"/>
          <c:y val="0.92758577530781483"/>
          <c:w val="0.82136929312407381"/>
          <c:h val="6.892996626042616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304096576451017"/>
          <c:y val="3.8430424792364755E-2"/>
          <c:w val="0.53208474981374021"/>
          <c:h val="0.92469634811966994"/>
        </c:manualLayout>
      </c:layout>
      <c:barChart>
        <c:barDir val="bar"/>
        <c:grouping val="clustered"/>
        <c:varyColors val="0"/>
        <c:ser>
          <c:idx val="0"/>
          <c:order val="0"/>
          <c:tx>
            <c:strRef>
              <c:f>Sheet1!$B$1</c:f>
              <c:strCache>
                <c:ptCount val="1"/>
                <c:pt idx="0">
                  <c:v>Series 1</c:v>
                </c:pt>
              </c:strCache>
            </c:strRef>
          </c:tx>
          <c:spPr>
            <a:solidFill>
              <a:srgbClr val="E4C051"/>
            </a:solidFill>
            <a:ln>
              <a:noFill/>
            </a:ln>
            <a:effectLst/>
          </c:spPr>
          <c:invertIfNegative val="0"/>
          <c:dPt>
            <c:idx val="0"/>
            <c:invertIfNegative val="0"/>
            <c:bubble3D val="0"/>
            <c:spPr>
              <a:solidFill>
                <a:srgbClr val="E4C051"/>
              </a:solidFill>
              <a:ln>
                <a:noFill/>
              </a:ln>
              <a:effectLst/>
            </c:spPr>
            <c:extLst>
              <c:ext xmlns:c16="http://schemas.microsoft.com/office/drawing/2014/chart" uri="{C3380CC4-5D6E-409C-BE32-E72D297353CC}">
                <c16:uniqueId val="{00000006-6928-47CD-AEEC-EB0EF1CFFD3E}"/>
              </c:ext>
            </c:extLst>
          </c:dPt>
          <c:dPt>
            <c:idx val="1"/>
            <c:invertIfNegative val="0"/>
            <c:bubble3D val="0"/>
            <c:spPr>
              <a:solidFill>
                <a:srgbClr val="E4C051"/>
              </a:solidFill>
              <a:ln>
                <a:noFill/>
              </a:ln>
              <a:effectLst/>
            </c:spPr>
            <c:extLst>
              <c:ext xmlns:c16="http://schemas.microsoft.com/office/drawing/2014/chart" uri="{C3380CC4-5D6E-409C-BE32-E72D297353CC}">
                <c16:uniqueId val="{00000005-6928-47CD-AEEC-EB0EF1CFFD3E}"/>
              </c:ext>
            </c:extLst>
          </c:dPt>
          <c:dPt>
            <c:idx val="2"/>
            <c:invertIfNegative val="0"/>
            <c:bubble3D val="0"/>
            <c:spPr>
              <a:solidFill>
                <a:srgbClr val="E4C051"/>
              </a:solidFill>
              <a:ln>
                <a:noFill/>
              </a:ln>
              <a:effectLst/>
            </c:spPr>
            <c:extLst>
              <c:ext xmlns:c16="http://schemas.microsoft.com/office/drawing/2014/chart" uri="{C3380CC4-5D6E-409C-BE32-E72D297353CC}">
                <c16:uniqueId val="{00000004-6928-47CD-AEEC-EB0EF1CFFD3E}"/>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2">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YouTube</c:v>
                </c:pt>
                <c:pt idx="1">
                  <c:v>Friends</c:v>
                </c:pt>
                <c:pt idx="2">
                  <c:v>Family</c:v>
                </c:pt>
                <c:pt idx="3">
                  <c:v>Radio</c:v>
                </c:pt>
                <c:pt idx="4">
                  <c:v>TikTok</c:v>
                </c:pt>
                <c:pt idx="5">
                  <c:v>Spotify recommendations</c:v>
                </c:pt>
                <c:pt idx="6">
                  <c:v>Music TV channels</c:v>
                </c:pt>
                <c:pt idx="7">
                  <c:v>Facebook</c:v>
                </c:pt>
                <c:pt idx="8">
                  <c:v>Music websites</c:v>
                </c:pt>
                <c:pt idx="9">
                  <c:v>TV channels (non-music) </c:v>
                </c:pt>
                <c:pt idx="10">
                  <c:v>Twitter</c:v>
                </c:pt>
                <c:pt idx="11">
                  <c:v>School</c:v>
                </c:pt>
                <c:pt idx="12">
                  <c:v>Some other way</c:v>
                </c:pt>
                <c:pt idx="13">
                  <c:v>Don’t know</c:v>
                </c:pt>
                <c:pt idx="14">
                  <c:v>Don’t really find new music</c:v>
                </c:pt>
              </c:strCache>
            </c:strRef>
          </c:cat>
          <c:val>
            <c:numRef>
              <c:f>Sheet1!$B$2:$B$16</c:f>
              <c:numCache>
                <c:formatCode>0%</c:formatCode>
                <c:ptCount val="15"/>
                <c:pt idx="0">
                  <c:v>0.54</c:v>
                </c:pt>
                <c:pt idx="1">
                  <c:v>0.53</c:v>
                </c:pt>
                <c:pt idx="2">
                  <c:v>0.35</c:v>
                </c:pt>
                <c:pt idx="3">
                  <c:v>0.33</c:v>
                </c:pt>
                <c:pt idx="4">
                  <c:v>0.28999999999999998</c:v>
                </c:pt>
                <c:pt idx="5">
                  <c:v>0.26</c:v>
                </c:pt>
                <c:pt idx="6">
                  <c:v>0.08</c:v>
                </c:pt>
                <c:pt idx="7">
                  <c:v>7.0000000000000007E-2</c:v>
                </c:pt>
                <c:pt idx="8">
                  <c:v>0.04</c:v>
                </c:pt>
                <c:pt idx="9">
                  <c:v>0.03</c:v>
                </c:pt>
                <c:pt idx="10">
                  <c:v>0.02</c:v>
                </c:pt>
                <c:pt idx="11">
                  <c:v>0.02</c:v>
                </c:pt>
                <c:pt idx="12">
                  <c:v>0.02</c:v>
                </c:pt>
                <c:pt idx="13">
                  <c:v>0.03</c:v>
                </c:pt>
                <c:pt idx="14">
                  <c:v>0.06</c:v>
                </c:pt>
              </c:numCache>
            </c:numRef>
          </c:val>
          <c:extLst>
            <c:ext xmlns:c16="http://schemas.microsoft.com/office/drawing/2014/chart" uri="{C3380CC4-5D6E-409C-BE32-E72D297353CC}">
              <c16:uniqueId val="{00000000-6928-47CD-AEEC-EB0EF1CFFD3E}"/>
            </c:ext>
          </c:extLst>
        </c:ser>
        <c:dLbls>
          <c:showLegendKey val="0"/>
          <c:showVal val="0"/>
          <c:showCatName val="0"/>
          <c:showSerName val="0"/>
          <c:showPercent val="0"/>
          <c:showBubbleSize val="0"/>
        </c:dLbls>
        <c:gapWidth val="100"/>
        <c:axId val="843927823"/>
        <c:axId val="843907071"/>
      </c:barChart>
      <c:catAx>
        <c:axId val="843927823"/>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3907071"/>
        <c:crosses val="autoZero"/>
        <c:auto val="1"/>
        <c:lblAlgn val="ctr"/>
        <c:lblOffset val="100"/>
        <c:noMultiLvlLbl val="0"/>
      </c:catAx>
      <c:valAx>
        <c:axId val="843907071"/>
        <c:scaling>
          <c:orientation val="minMax"/>
        </c:scaling>
        <c:delete val="1"/>
        <c:axPos val="t"/>
        <c:numFmt formatCode="0%" sourceLinked="1"/>
        <c:majorTickMark val="none"/>
        <c:minorTickMark val="none"/>
        <c:tickLblPos val="nextTo"/>
        <c:crossAx val="843927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304096576451017"/>
          <c:y val="3.8430424792364755E-2"/>
          <c:w val="0.53208474981374021"/>
          <c:h val="0.92469634811966994"/>
        </c:manualLayout>
      </c:layout>
      <c:barChart>
        <c:barDir val="bar"/>
        <c:grouping val="clustered"/>
        <c:varyColors val="0"/>
        <c:ser>
          <c:idx val="0"/>
          <c:order val="0"/>
          <c:tx>
            <c:strRef>
              <c:f>Sheet1!$B$1</c:f>
              <c:strCache>
                <c:ptCount val="1"/>
                <c:pt idx="0">
                  <c:v>Series 1</c:v>
                </c:pt>
              </c:strCache>
            </c:strRef>
          </c:tx>
          <c:spPr>
            <a:solidFill>
              <a:srgbClr val="E05550"/>
            </a:solidFill>
            <a:ln>
              <a:noFill/>
            </a:ln>
            <a:effectLst/>
          </c:spPr>
          <c:invertIfNegative val="0"/>
          <c:dPt>
            <c:idx val="0"/>
            <c:invertIfNegative val="0"/>
            <c:bubble3D val="0"/>
            <c:spPr>
              <a:solidFill>
                <a:srgbClr val="E05550"/>
              </a:solidFill>
              <a:ln>
                <a:noFill/>
              </a:ln>
              <a:effectLst/>
            </c:spPr>
            <c:extLst>
              <c:ext xmlns:c16="http://schemas.microsoft.com/office/drawing/2014/chart" uri="{C3380CC4-5D6E-409C-BE32-E72D297353CC}">
                <c16:uniqueId val="{00000006-6928-47CD-AEEC-EB0EF1CFFD3E}"/>
              </c:ext>
            </c:extLst>
          </c:dPt>
          <c:dPt>
            <c:idx val="1"/>
            <c:invertIfNegative val="0"/>
            <c:bubble3D val="0"/>
            <c:spPr>
              <a:solidFill>
                <a:srgbClr val="E05550"/>
              </a:solidFill>
              <a:ln>
                <a:noFill/>
              </a:ln>
              <a:effectLst/>
            </c:spPr>
            <c:extLst>
              <c:ext xmlns:c16="http://schemas.microsoft.com/office/drawing/2014/chart" uri="{C3380CC4-5D6E-409C-BE32-E72D297353CC}">
                <c16:uniqueId val="{00000005-6928-47CD-AEEC-EB0EF1CFFD3E}"/>
              </c:ext>
            </c:extLst>
          </c:dPt>
          <c:dPt>
            <c:idx val="2"/>
            <c:invertIfNegative val="0"/>
            <c:bubble3D val="0"/>
            <c:spPr>
              <a:solidFill>
                <a:srgbClr val="E05550"/>
              </a:solidFill>
              <a:ln>
                <a:noFill/>
              </a:ln>
              <a:effectLst/>
            </c:spPr>
            <c:extLst>
              <c:ext xmlns:c16="http://schemas.microsoft.com/office/drawing/2014/chart" uri="{C3380CC4-5D6E-409C-BE32-E72D297353CC}">
                <c16:uniqueId val="{00000004-6928-47CD-AEEC-EB0EF1CFFD3E}"/>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Friends</c:v>
                </c:pt>
                <c:pt idx="1">
                  <c:v>YouTube</c:v>
                </c:pt>
                <c:pt idx="2">
                  <c:v>Family</c:v>
                </c:pt>
                <c:pt idx="3">
                  <c:v>Teachers</c:v>
                </c:pt>
                <c:pt idx="4">
                  <c:v>Search engine</c:v>
                </c:pt>
                <c:pt idx="5">
                  <c:v>On TV</c:v>
                </c:pt>
                <c:pt idx="6">
                  <c:v>Facebook</c:v>
                </c:pt>
                <c:pt idx="7">
                  <c:v>On radio</c:v>
                </c:pt>
                <c:pt idx="8">
                  <c:v>App / Google Play store</c:v>
                </c:pt>
                <c:pt idx="9">
                  <c:v>Advertising</c:v>
                </c:pt>
                <c:pt idx="10">
                  <c:v>Some other way</c:v>
                </c:pt>
                <c:pt idx="11">
                  <c:v>Don’t know</c:v>
                </c:pt>
                <c:pt idx="12">
                  <c:v>Don’t find new games</c:v>
                </c:pt>
              </c:strCache>
            </c:strRef>
          </c:cat>
          <c:val>
            <c:numRef>
              <c:f>Sheet1!$B$2:$B$14</c:f>
              <c:numCache>
                <c:formatCode>0%</c:formatCode>
                <c:ptCount val="13"/>
                <c:pt idx="0">
                  <c:v>0.64</c:v>
                </c:pt>
                <c:pt idx="1">
                  <c:v>0.42</c:v>
                </c:pt>
                <c:pt idx="2">
                  <c:v>0.34</c:v>
                </c:pt>
                <c:pt idx="3">
                  <c:v>0.11</c:v>
                </c:pt>
                <c:pt idx="4">
                  <c:v>0.1</c:v>
                </c:pt>
                <c:pt idx="5">
                  <c:v>0.08</c:v>
                </c:pt>
                <c:pt idx="6">
                  <c:v>0.04</c:v>
                </c:pt>
                <c:pt idx="7">
                  <c:v>0.03</c:v>
                </c:pt>
                <c:pt idx="8">
                  <c:v>0.01</c:v>
                </c:pt>
                <c:pt idx="9">
                  <c:v>0.01</c:v>
                </c:pt>
                <c:pt idx="10">
                  <c:v>0.01</c:v>
                </c:pt>
                <c:pt idx="11">
                  <c:v>0.04</c:v>
                </c:pt>
                <c:pt idx="12">
                  <c:v>0.06</c:v>
                </c:pt>
              </c:numCache>
            </c:numRef>
          </c:val>
          <c:extLst>
            <c:ext xmlns:c16="http://schemas.microsoft.com/office/drawing/2014/chart" uri="{C3380CC4-5D6E-409C-BE32-E72D297353CC}">
              <c16:uniqueId val="{00000000-6928-47CD-AEEC-EB0EF1CFFD3E}"/>
            </c:ext>
          </c:extLst>
        </c:ser>
        <c:dLbls>
          <c:showLegendKey val="0"/>
          <c:showVal val="0"/>
          <c:showCatName val="0"/>
          <c:showSerName val="0"/>
          <c:showPercent val="0"/>
          <c:showBubbleSize val="0"/>
        </c:dLbls>
        <c:gapWidth val="100"/>
        <c:axId val="843927823"/>
        <c:axId val="843907071"/>
      </c:barChart>
      <c:catAx>
        <c:axId val="843927823"/>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3907071"/>
        <c:crosses val="autoZero"/>
        <c:auto val="1"/>
        <c:lblAlgn val="ctr"/>
        <c:lblOffset val="100"/>
        <c:noMultiLvlLbl val="0"/>
      </c:catAx>
      <c:valAx>
        <c:axId val="843907071"/>
        <c:scaling>
          <c:orientation val="minMax"/>
        </c:scaling>
        <c:delete val="1"/>
        <c:axPos val="t"/>
        <c:numFmt formatCode="0%" sourceLinked="1"/>
        <c:majorTickMark val="none"/>
        <c:minorTickMark val="none"/>
        <c:tickLblPos val="nextTo"/>
        <c:crossAx val="843927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304096576451017"/>
          <c:y val="3.8430424792364755E-2"/>
          <c:w val="0.53208474981374021"/>
          <c:h val="0.92469634811966994"/>
        </c:manualLayout>
      </c:layout>
      <c:barChart>
        <c:barDir val="bar"/>
        <c:grouping val="clustered"/>
        <c:varyColors val="0"/>
        <c:ser>
          <c:idx val="0"/>
          <c:order val="0"/>
          <c:tx>
            <c:strRef>
              <c:f>Sheet1!$B$1</c:f>
              <c:strCache>
                <c:ptCount val="1"/>
                <c:pt idx="0">
                  <c:v>Series 1</c:v>
                </c:pt>
              </c:strCache>
            </c:strRef>
          </c:tx>
          <c:spPr>
            <a:solidFill>
              <a:srgbClr val="1363A8"/>
            </a:solidFill>
            <a:ln>
              <a:noFill/>
            </a:ln>
            <a:effectLst/>
          </c:spPr>
          <c:invertIfNegative val="0"/>
          <c:dPt>
            <c:idx val="0"/>
            <c:invertIfNegative val="0"/>
            <c:bubble3D val="0"/>
            <c:spPr>
              <a:solidFill>
                <a:srgbClr val="1363A8"/>
              </a:solidFill>
              <a:ln>
                <a:noFill/>
              </a:ln>
              <a:effectLst/>
            </c:spPr>
            <c:extLst>
              <c:ext xmlns:c16="http://schemas.microsoft.com/office/drawing/2014/chart" uri="{C3380CC4-5D6E-409C-BE32-E72D297353CC}">
                <c16:uniqueId val="{00000006-6928-47CD-AEEC-EB0EF1CFFD3E}"/>
              </c:ext>
            </c:extLst>
          </c:dPt>
          <c:dPt>
            <c:idx val="1"/>
            <c:invertIfNegative val="0"/>
            <c:bubble3D val="0"/>
            <c:spPr>
              <a:solidFill>
                <a:srgbClr val="1363A8"/>
              </a:solidFill>
              <a:ln>
                <a:noFill/>
              </a:ln>
              <a:effectLst/>
            </c:spPr>
            <c:extLst>
              <c:ext xmlns:c16="http://schemas.microsoft.com/office/drawing/2014/chart" uri="{C3380CC4-5D6E-409C-BE32-E72D297353CC}">
                <c16:uniqueId val="{00000005-6928-47CD-AEEC-EB0EF1CFFD3E}"/>
              </c:ext>
            </c:extLst>
          </c:dPt>
          <c:dPt>
            <c:idx val="2"/>
            <c:invertIfNegative val="0"/>
            <c:bubble3D val="0"/>
            <c:spPr>
              <a:solidFill>
                <a:srgbClr val="1363A8"/>
              </a:solidFill>
              <a:ln>
                <a:noFill/>
              </a:ln>
              <a:effectLst/>
            </c:spPr>
            <c:extLst>
              <c:ext xmlns:c16="http://schemas.microsoft.com/office/drawing/2014/chart" uri="{C3380CC4-5D6E-409C-BE32-E72D297353CC}">
                <c16:uniqueId val="{00000004-6928-47CD-AEEC-EB0EF1CFFD3E}"/>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Friends</c:v>
                </c:pt>
                <c:pt idx="1">
                  <c:v>YouTube</c:v>
                </c:pt>
                <c:pt idx="2">
                  <c:v>Family</c:v>
                </c:pt>
                <c:pt idx="3">
                  <c:v>Teachers</c:v>
                </c:pt>
                <c:pt idx="4">
                  <c:v>Search engine</c:v>
                </c:pt>
                <c:pt idx="5">
                  <c:v>On TV</c:v>
                </c:pt>
                <c:pt idx="6">
                  <c:v>Facebook</c:v>
                </c:pt>
                <c:pt idx="7">
                  <c:v>On radio</c:v>
                </c:pt>
                <c:pt idx="8">
                  <c:v>TV on demand sites / Freeview</c:v>
                </c:pt>
                <c:pt idx="9">
                  <c:v>Some other way </c:v>
                </c:pt>
                <c:pt idx="10">
                  <c:v>Don’t find things online</c:v>
                </c:pt>
                <c:pt idx="11">
                  <c:v>Don’t know</c:v>
                </c:pt>
              </c:strCache>
            </c:strRef>
          </c:cat>
          <c:val>
            <c:numRef>
              <c:f>Sheet1!$B$2:$B$13</c:f>
              <c:numCache>
                <c:formatCode>0%</c:formatCode>
                <c:ptCount val="12"/>
                <c:pt idx="0">
                  <c:v>0.59</c:v>
                </c:pt>
                <c:pt idx="1">
                  <c:v>0.56000000000000005</c:v>
                </c:pt>
                <c:pt idx="2">
                  <c:v>0.44</c:v>
                </c:pt>
                <c:pt idx="3">
                  <c:v>0.23</c:v>
                </c:pt>
                <c:pt idx="4">
                  <c:v>0.18</c:v>
                </c:pt>
                <c:pt idx="5">
                  <c:v>0.16</c:v>
                </c:pt>
                <c:pt idx="6">
                  <c:v>7.0000000000000007E-2</c:v>
                </c:pt>
                <c:pt idx="7">
                  <c:v>0.05</c:v>
                </c:pt>
                <c:pt idx="8">
                  <c:v>0.05</c:v>
                </c:pt>
                <c:pt idx="9">
                  <c:v>0.01</c:v>
                </c:pt>
                <c:pt idx="10">
                  <c:v>0.04</c:v>
                </c:pt>
                <c:pt idx="11">
                  <c:v>0.03</c:v>
                </c:pt>
              </c:numCache>
            </c:numRef>
          </c:val>
          <c:extLst>
            <c:ext xmlns:c16="http://schemas.microsoft.com/office/drawing/2014/chart" uri="{C3380CC4-5D6E-409C-BE32-E72D297353CC}">
              <c16:uniqueId val="{00000000-6928-47CD-AEEC-EB0EF1CFFD3E}"/>
            </c:ext>
          </c:extLst>
        </c:ser>
        <c:dLbls>
          <c:showLegendKey val="0"/>
          <c:showVal val="0"/>
          <c:showCatName val="0"/>
          <c:showSerName val="0"/>
          <c:showPercent val="0"/>
          <c:showBubbleSize val="0"/>
        </c:dLbls>
        <c:gapWidth val="100"/>
        <c:axId val="843927823"/>
        <c:axId val="843907071"/>
      </c:barChart>
      <c:catAx>
        <c:axId val="843927823"/>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3907071"/>
        <c:crosses val="autoZero"/>
        <c:auto val="1"/>
        <c:lblAlgn val="ctr"/>
        <c:lblOffset val="100"/>
        <c:noMultiLvlLbl val="0"/>
      </c:catAx>
      <c:valAx>
        <c:axId val="843907071"/>
        <c:scaling>
          <c:orientation val="minMax"/>
        </c:scaling>
        <c:delete val="1"/>
        <c:axPos val="t"/>
        <c:numFmt formatCode="0%" sourceLinked="1"/>
        <c:majorTickMark val="none"/>
        <c:minorTickMark val="none"/>
        <c:tickLblPos val="nextTo"/>
        <c:crossAx val="843927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7.7738646885925203E-2"/>
          <c:w val="0.79465454387262369"/>
          <c:h val="0.75066648039846606"/>
        </c:manualLayout>
      </c:layout>
      <c:barChart>
        <c:barDir val="bar"/>
        <c:grouping val="percentStacked"/>
        <c:varyColors val="0"/>
        <c:ser>
          <c:idx val="4"/>
          <c:order val="0"/>
          <c:tx>
            <c:strRef>
              <c:f>Sheet1!$B$1</c:f>
              <c:strCache>
                <c:ptCount val="1"/>
                <c:pt idx="0">
                  <c:v>Finds it themselves</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5-5F4B-48E2-A517-486CB24D7498}"/>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Sheet1!$A$4:$A$7</c:f>
              <c:strCache>
                <c:ptCount val="4"/>
                <c:pt idx="0">
                  <c:v>2 to 5 years old (n=94)</c:v>
                </c:pt>
                <c:pt idx="1">
                  <c:v>6 to 8 years old (n=315)</c:v>
                </c:pt>
                <c:pt idx="2">
                  <c:v>9 to 11 years old (n=361)</c:v>
                </c:pt>
                <c:pt idx="3">
                  <c:v>12 to 14 years old (n=352)</c:v>
                </c:pt>
              </c:strCache>
            </c:strRef>
          </c:cat>
          <c:val>
            <c:numRef>
              <c:f>Sheet1!$B$4:$B$7</c:f>
              <c:numCache>
                <c:formatCode>0%</c:formatCode>
                <c:ptCount val="4"/>
                <c:pt idx="0">
                  <c:v>0.14000000000000001</c:v>
                </c:pt>
                <c:pt idx="1">
                  <c:v>0.22</c:v>
                </c:pt>
                <c:pt idx="2">
                  <c:v>0.39</c:v>
                </c:pt>
                <c:pt idx="3">
                  <c:v>0.56000000000000005</c:v>
                </c:pt>
              </c:numCache>
            </c:numRef>
          </c:val>
          <c:extLst>
            <c:ext xmlns:c16="http://schemas.microsoft.com/office/drawing/2014/chart" uri="{C3380CC4-5D6E-409C-BE32-E72D297353CC}">
              <c16:uniqueId val="{00000004-5F4B-48E2-A517-486CB24D7498}"/>
            </c:ext>
          </c:extLst>
        </c:ser>
        <c:ser>
          <c:idx val="3"/>
          <c:order val="1"/>
          <c:tx>
            <c:strRef>
              <c:f>Sheet1!$C$1</c:f>
              <c:strCache>
                <c:ptCount val="1"/>
                <c:pt idx="0">
                  <c:v>Mostly finds it themselves</c:v>
                </c:pt>
              </c:strCache>
            </c:strRef>
          </c:tx>
          <c:spPr>
            <a:solidFill>
              <a:srgbClr val="8CC56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Sheet1!$A$4:$A$7</c:f>
              <c:strCache>
                <c:ptCount val="4"/>
                <c:pt idx="0">
                  <c:v>2 to 5 years old (n=94)</c:v>
                </c:pt>
                <c:pt idx="1">
                  <c:v>6 to 8 years old (n=315)</c:v>
                </c:pt>
                <c:pt idx="2">
                  <c:v>9 to 11 years old (n=361)</c:v>
                </c:pt>
                <c:pt idx="3">
                  <c:v>12 to 14 years old (n=352)</c:v>
                </c:pt>
              </c:strCache>
            </c:strRef>
          </c:cat>
          <c:val>
            <c:numRef>
              <c:f>Sheet1!$C$4:$C$7</c:f>
              <c:numCache>
                <c:formatCode>0%</c:formatCode>
                <c:ptCount val="4"/>
                <c:pt idx="0">
                  <c:v>0.25</c:v>
                </c:pt>
                <c:pt idx="1">
                  <c:v>0.39</c:v>
                </c:pt>
                <c:pt idx="2">
                  <c:v>0.5</c:v>
                </c:pt>
                <c:pt idx="3">
                  <c:v>0.35</c:v>
                </c:pt>
              </c:numCache>
            </c:numRef>
          </c:val>
          <c:extLst>
            <c:ext xmlns:c16="http://schemas.microsoft.com/office/drawing/2014/chart" uri="{C3380CC4-5D6E-409C-BE32-E72D297353CC}">
              <c16:uniqueId val="{00000003-5F4B-48E2-A517-486CB24D7498}"/>
            </c:ext>
          </c:extLst>
        </c:ser>
        <c:ser>
          <c:idx val="2"/>
          <c:order val="2"/>
          <c:tx>
            <c:strRef>
              <c:f>Sheet1!$D$1</c:f>
              <c:strCache>
                <c:ptCount val="1"/>
                <c:pt idx="0">
                  <c:v>Sometimes finds it themselves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Sheet1!$A$4:$A$7</c:f>
              <c:strCache>
                <c:ptCount val="4"/>
                <c:pt idx="0">
                  <c:v>2 to 5 years old (n=94)</c:v>
                </c:pt>
                <c:pt idx="1">
                  <c:v>6 to 8 years old (n=315)</c:v>
                </c:pt>
                <c:pt idx="2">
                  <c:v>9 to 11 years old (n=361)</c:v>
                </c:pt>
                <c:pt idx="3">
                  <c:v>12 to 14 years old (n=352)</c:v>
                </c:pt>
              </c:strCache>
            </c:strRef>
          </c:cat>
          <c:val>
            <c:numRef>
              <c:f>Sheet1!$D$4:$D$7</c:f>
              <c:numCache>
                <c:formatCode>0%</c:formatCode>
                <c:ptCount val="4"/>
                <c:pt idx="0">
                  <c:v>0.18</c:v>
                </c:pt>
                <c:pt idx="1">
                  <c:v>0.19</c:v>
                </c:pt>
                <c:pt idx="2">
                  <c:v>0.06</c:v>
                </c:pt>
                <c:pt idx="3">
                  <c:v>0.04</c:v>
                </c:pt>
              </c:numCache>
            </c:numRef>
          </c:val>
          <c:extLst>
            <c:ext xmlns:c16="http://schemas.microsoft.com/office/drawing/2014/chart" uri="{C3380CC4-5D6E-409C-BE32-E72D297353CC}">
              <c16:uniqueId val="{00000002-5F4B-48E2-A517-486CB24D7498}"/>
            </c:ext>
          </c:extLst>
        </c:ser>
        <c:ser>
          <c:idx val="1"/>
          <c:order val="3"/>
          <c:tx>
            <c:strRef>
              <c:f>Sheet1!$E$1</c:f>
              <c:strCache>
                <c:ptCount val="1"/>
                <c:pt idx="0">
                  <c:v>You find it</c:v>
                </c:pt>
              </c:strCache>
            </c:strRef>
          </c:tx>
          <c:spPr>
            <a:solidFill>
              <a:srgbClr val="E28D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Sheet1!$A$4:$A$7</c:f>
              <c:strCache>
                <c:ptCount val="4"/>
                <c:pt idx="0">
                  <c:v>2 to 5 years old (n=94)</c:v>
                </c:pt>
                <c:pt idx="1">
                  <c:v>6 to 8 years old (n=315)</c:v>
                </c:pt>
                <c:pt idx="2">
                  <c:v>9 to 11 years old (n=361)</c:v>
                </c:pt>
                <c:pt idx="3">
                  <c:v>12 to 14 years old (n=352)</c:v>
                </c:pt>
              </c:strCache>
            </c:strRef>
          </c:cat>
          <c:val>
            <c:numRef>
              <c:f>Sheet1!$E$4:$E$7</c:f>
              <c:numCache>
                <c:formatCode>0%</c:formatCode>
                <c:ptCount val="4"/>
                <c:pt idx="0">
                  <c:v>0.44</c:v>
                </c:pt>
                <c:pt idx="1">
                  <c:v>0.19</c:v>
                </c:pt>
                <c:pt idx="2">
                  <c:v>0.02</c:v>
                </c:pt>
                <c:pt idx="3">
                  <c:v>0.01</c:v>
                </c:pt>
              </c:numCache>
            </c:numRef>
          </c:val>
          <c:extLst>
            <c:ext xmlns:c16="http://schemas.microsoft.com/office/drawing/2014/chart" uri="{C3380CC4-5D6E-409C-BE32-E72D297353CC}">
              <c16:uniqueId val="{00000001-5F4B-48E2-A517-486CB24D7498}"/>
            </c:ext>
          </c:extLst>
        </c:ser>
        <c:ser>
          <c:idx val="0"/>
          <c:order val="4"/>
          <c:tx>
            <c:strRef>
              <c:f>Sheet1!$F$1</c:f>
              <c:strCache>
                <c:ptCount val="1"/>
                <c:pt idx="0">
                  <c:v>Don’t know</c:v>
                </c:pt>
              </c:strCache>
            </c:strRef>
          </c:tx>
          <c:spPr>
            <a:solidFill>
              <a:schemeClr val="bg1">
                <a:lumMod val="75000"/>
              </a:schemeClr>
            </a:solidFill>
            <a:ln>
              <a:noFill/>
            </a:ln>
            <a:effectLst/>
          </c:spPr>
          <c:invertIfNegative val="0"/>
          <c:dLbls>
            <c:dLbl>
              <c:idx val="0"/>
              <c:layout>
                <c:manualLayout>
                  <c:x val="1.5469613259668346E-2"/>
                  <c:y val="2.9356235368431475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939-4355-BB70-EB426323DD6C}"/>
                </c:ext>
              </c:extLst>
            </c:dLbl>
            <c:dLbl>
              <c:idx val="1"/>
              <c:layout>
                <c:manualLayout>
                  <c:x val="2.2099447513812154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71C-44E3-9C1A-738766399182}"/>
                </c:ext>
              </c:extLst>
            </c:dLbl>
            <c:dLbl>
              <c:idx val="2"/>
              <c:layout>
                <c:manualLayout>
                  <c:x val="2.3204419889502764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939-4355-BB70-EB426323DD6C}"/>
                </c:ext>
              </c:extLst>
            </c:dLbl>
            <c:dLbl>
              <c:idx val="3"/>
              <c:layout>
                <c:manualLayout>
                  <c:x val="2.5414364640883817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71C-44E3-9C1A-738766399182}"/>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50000"/>
                        <a:lumOff val="50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Sheet1!$A$4:$A$7</c:f>
              <c:strCache>
                <c:ptCount val="4"/>
                <c:pt idx="0">
                  <c:v>2 to 5 years old (n=94)</c:v>
                </c:pt>
                <c:pt idx="1">
                  <c:v>6 to 8 years old (n=315)</c:v>
                </c:pt>
                <c:pt idx="2">
                  <c:v>9 to 11 years old (n=361)</c:v>
                </c:pt>
                <c:pt idx="3">
                  <c:v>12 to 14 years old (n=352)</c:v>
                </c:pt>
              </c:strCache>
            </c:strRef>
          </c:cat>
          <c:val>
            <c:numRef>
              <c:f>Sheet1!$F$4:$F$7</c:f>
              <c:numCache>
                <c:formatCode>0%</c:formatCode>
                <c:ptCount val="4"/>
                <c:pt idx="0">
                  <c:v>0</c:v>
                </c:pt>
                <c:pt idx="1">
                  <c:v>0.02</c:v>
                </c:pt>
                <c:pt idx="2">
                  <c:v>0.02</c:v>
                </c:pt>
                <c:pt idx="3">
                  <c:v>0.03</c:v>
                </c:pt>
              </c:numCache>
            </c:numRef>
          </c:val>
          <c:extLst>
            <c:ext xmlns:c16="http://schemas.microsoft.com/office/drawing/2014/chart" uri="{C3380CC4-5D6E-409C-BE32-E72D297353CC}">
              <c16:uniqueId val="{00000000-5F4B-48E2-A517-486CB24D7498}"/>
            </c:ext>
          </c:extLst>
        </c:ser>
        <c:dLbls>
          <c:dLblPos val="ctr"/>
          <c:showLegendKey val="0"/>
          <c:showVal val="1"/>
          <c:showCatName val="0"/>
          <c:showSerName val="0"/>
          <c:showPercent val="0"/>
          <c:showBubbleSize val="0"/>
        </c:dLbls>
        <c:gapWidth val="80"/>
        <c:overlap val="100"/>
        <c:axId val="773221328"/>
        <c:axId val="773225264"/>
      </c:barChart>
      <c:catAx>
        <c:axId val="77322132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3225264"/>
        <c:crosses val="autoZero"/>
        <c:auto val="1"/>
        <c:lblAlgn val="ctr"/>
        <c:lblOffset val="100"/>
        <c:noMultiLvlLbl val="0"/>
      </c:catAx>
      <c:valAx>
        <c:axId val="773225264"/>
        <c:scaling>
          <c:orientation val="minMax"/>
        </c:scaling>
        <c:delete val="1"/>
        <c:axPos val="t"/>
        <c:numFmt formatCode="0%" sourceLinked="1"/>
        <c:majorTickMark val="out"/>
        <c:minorTickMark val="none"/>
        <c:tickLblPos val="nextTo"/>
        <c:crossAx val="773221328"/>
        <c:crosses val="autoZero"/>
        <c:crossBetween val="between"/>
      </c:valAx>
      <c:spPr>
        <a:noFill/>
        <a:ln>
          <a:noFill/>
        </a:ln>
        <a:effectLst/>
      </c:spPr>
    </c:plotArea>
    <c:legend>
      <c:legendPos val="b"/>
      <c:layout>
        <c:manualLayout>
          <c:xMode val="edge"/>
          <c:yMode val="edge"/>
          <c:x val="0.12140991304658347"/>
          <c:y val="0.89876306483142054"/>
          <c:w val="0.75538761459165427"/>
          <c:h val="6.057406590353580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304096576451017"/>
          <c:y val="4.6193928469618409E-2"/>
          <c:w val="0.53208474981374021"/>
          <c:h val="0.9169328018847529"/>
        </c:manualLayout>
      </c:layout>
      <c:barChart>
        <c:barDir val="bar"/>
        <c:grouping val="clustered"/>
        <c:varyColors val="0"/>
        <c:ser>
          <c:idx val="0"/>
          <c:order val="0"/>
          <c:tx>
            <c:strRef>
              <c:f>Sheet1!$B$1</c:f>
              <c:strCache>
                <c:ptCount val="1"/>
                <c:pt idx="0">
                  <c:v>Series 1</c:v>
                </c:pt>
              </c:strCache>
            </c:strRef>
          </c:tx>
          <c:spPr>
            <a:solidFill>
              <a:srgbClr val="69CEBB"/>
            </a:solidFill>
            <a:ln>
              <a:noFill/>
            </a:ln>
            <a:effectLst/>
          </c:spPr>
          <c:invertIfNegative val="0"/>
          <c:dPt>
            <c:idx val="0"/>
            <c:invertIfNegative val="0"/>
            <c:bubble3D val="0"/>
            <c:spPr>
              <a:solidFill>
                <a:srgbClr val="69CEBB"/>
              </a:solidFill>
              <a:ln>
                <a:noFill/>
              </a:ln>
              <a:effectLst/>
            </c:spPr>
            <c:extLst>
              <c:ext xmlns:c16="http://schemas.microsoft.com/office/drawing/2014/chart" uri="{C3380CC4-5D6E-409C-BE32-E72D297353CC}">
                <c16:uniqueId val="{00000006-6928-47CD-AEEC-EB0EF1CFFD3E}"/>
              </c:ext>
            </c:extLst>
          </c:dPt>
          <c:dPt>
            <c:idx val="1"/>
            <c:invertIfNegative val="0"/>
            <c:bubble3D val="0"/>
            <c:spPr>
              <a:solidFill>
                <a:srgbClr val="69CEBB"/>
              </a:solidFill>
              <a:ln>
                <a:noFill/>
              </a:ln>
              <a:effectLst/>
            </c:spPr>
            <c:extLst>
              <c:ext xmlns:c16="http://schemas.microsoft.com/office/drawing/2014/chart" uri="{C3380CC4-5D6E-409C-BE32-E72D297353CC}">
                <c16:uniqueId val="{00000005-6928-47CD-AEEC-EB0EF1CFFD3E}"/>
              </c:ext>
            </c:extLst>
          </c:dPt>
          <c:dPt>
            <c:idx val="2"/>
            <c:invertIfNegative val="0"/>
            <c:bubble3D val="0"/>
            <c:spPr>
              <a:solidFill>
                <a:srgbClr val="69CEBB"/>
              </a:solidFill>
              <a:ln>
                <a:noFill/>
              </a:ln>
              <a:effectLst/>
            </c:spPr>
            <c:extLst>
              <c:ext xmlns:c16="http://schemas.microsoft.com/office/drawing/2014/chart" uri="{C3380CC4-5D6E-409C-BE32-E72D297353CC}">
                <c16:uniqueId val="{00000004-6928-47CD-AEEC-EB0EF1CFFD3E}"/>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An adult says so</c:v>
                </c:pt>
                <c:pt idx="1">
                  <c:v>If the show has naked bodies*</c:v>
                </c:pt>
                <c:pt idx="2">
                  <c:v>If it’s marked AO, M, 16 or 18</c:v>
                </c:pt>
                <c:pt idx="3">
                  <c:v>Rude or naughty words</c:v>
                </c:pt>
                <c:pt idx="4">
                  <c:v>If the show is violent </c:v>
                </c:pt>
                <c:pt idx="5">
                  <c:v>Warning message on TV</c:v>
                </c:pt>
                <c:pt idx="6">
                  <c:v>If the show is scary</c:v>
                </c:pt>
                <c:pt idx="7">
                  <c:v>Programme is on late at night</c:v>
                </c:pt>
                <c:pt idx="8">
                  <c:v>Programme is on after 8.30pm</c:v>
                </c:pt>
                <c:pt idx="9">
                  <c:v>If the show is boring for children</c:v>
                </c:pt>
                <c:pt idx="10">
                  <c:v>Don’t know</c:v>
                </c:pt>
              </c:strCache>
            </c:strRef>
          </c:cat>
          <c:val>
            <c:numRef>
              <c:f>Sheet1!$B$2:$B$12</c:f>
              <c:numCache>
                <c:formatCode>0%</c:formatCode>
                <c:ptCount val="11"/>
                <c:pt idx="0">
                  <c:v>0.71</c:v>
                </c:pt>
                <c:pt idx="1">
                  <c:v>0.59</c:v>
                </c:pt>
                <c:pt idx="2">
                  <c:v>0.51</c:v>
                </c:pt>
                <c:pt idx="3">
                  <c:v>0.49</c:v>
                </c:pt>
                <c:pt idx="4">
                  <c:v>0.48</c:v>
                </c:pt>
                <c:pt idx="5">
                  <c:v>0.47</c:v>
                </c:pt>
                <c:pt idx="6">
                  <c:v>0.4</c:v>
                </c:pt>
                <c:pt idx="7">
                  <c:v>0.36</c:v>
                </c:pt>
                <c:pt idx="8">
                  <c:v>0.22</c:v>
                </c:pt>
                <c:pt idx="9">
                  <c:v>0.22</c:v>
                </c:pt>
                <c:pt idx="10">
                  <c:v>0.04</c:v>
                </c:pt>
              </c:numCache>
            </c:numRef>
          </c:val>
          <c:extLst>
            <c:ext xmlns:c16="http://schemas.microsoft.com/office/drawing/2014/chart" uri="{C3380CC4-5D6E-409C-BE32-E72D297353CC}">
              <c16:uniqueId val="{00000000-6928-47CD-AEEC-EB0EF1CFFD3E}"/>
            </c:ext>
          </c:extLst>
        </c:ser>
        <c:dLbls>
          <c:showLegendKey val="0"/>
          <c:showVal val="0"/>
          <c:showCatName val="0"/>
          <c:showSerName val="0"/>
          <c:showPercent val="0"/>
          <c:showBubbleSize val="0"/>
        </c:dLbls>
        <c:gapWidth val="100"/>
        <c:axId val="843927823"/>
        <c:axId val="843907071"/>
      </c:barChart>
      <c:catAx>
        <c:axId val="843927823"/>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3907071"/>
        <c:crosses val="autoZero"/>
        <c:auto val="1"/>
        <c:lblAlgn val="ctr"/>
        <c:lblOffset val="100"/>
        <c:noMultiLvlLbl val="0"/>
      </c:catAx>
      <c:valAx>
        <c:axId val="843907071"/>
        <c:scaling>
          <c:orientation val="minMax"/>
        </c:scaling>
        <c:delete val="1"/>
        <c:axPos val="t"/>
        <c:numFmt formatCode="0%" sourceLinked="1"/>
        <c:majorTickMark val="none"/>
        <c:minorTickMark val="none"/>
        <c:tickLblPos val="nextTo"/>
        <c:crossAx val="843927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41584645669291"/>
          <c:y val="3.8430424792364755E-2"/>
          <c:w val="0.79583910681605996"/>
          <c:h val="0.78073980080734151"/>
        </c:manualLayout>
      </c:layout>
      <c:doughnutChart>
        <c:varyColors val="1"/>
        <c:ser>
          <c:idx val="0"/>
          <c:order val="0"/>
          <c:tx>
            <c:strRef>
              <c:f>Sheet1!$A$2</c:f>
              <c:strCache>
                <c:ptCount val="1"/>
                <c:pt idx="0">
                  <c:v>Category 1</c:v>
                </c:pt>
              </c:strCache>
            </c:strRef>
          </c:tx>
          <c:spPr>
            <a:solidFill>
              <a:srgbClr val="E05550"/>
            </a:solidFill>
          </c:spPr>
          <c:dPt>
            <c:idx val="0"/>
            <c:bubble3D val="0"/>
            <c:spPr>
              <a:solidFill>
                <a:schemeClr val="accent1"/>
              </a:solidFill>
              <a:ln>
                <a:noFill/>
              </a:ln>
              <a:effectLst/>
            </c:spPr>
            <c:extLst>
              <c:ext xmlns:c16="http://schemas.microsoft.com/office/drawing/2014/chart" uri="{C3380CC4-5D6E-409C-BE32-E72D297353CC}">
                <c16:uniqueId val="{00000000-10A7-406F-9635-CDCCF54D0294}"/>
              </c:ext>
            </c:extLst>
          </c:dPt>
          <c:dPt>
            <c:idx val="1"/>
            <c:bubble3D val="0"/>
            <c:spPr>
              <a:solidFill>
                <a:srgbClr val="69CEBB"/>
              </a:solidFill>
              <a:ln>
                <a:noFill/>
              </a:ln>
              <a:effectLst/>
            </c:spPr>
            <c:extLst>
              <c:ext xmlns:c16="http://schemas.microsoft.com/office/drawing/2014/chart" uri="{C3380CC4-5D6E-409C-BE32-E72D297353CC}">
                <c16:uniqueId val="{00000001-10A7-406F-9635-CDCCF54D0294}"/>
              </c:ext>
            </c:extLst>
          </c:dPt>
          <c:dPt>
            <c:idx val="2"/>
            <c:bubble3D val="0"/>
            <c:spPr>
              <a:solidFill>
                <a:srgbClr val="E05550"/>
              </a:solidFill>
              <a:ln>
                <a:noFill/>
              </a:ln>
              <a:effectLst/>
            </c:spPr>
            <c:extLst>
              <c:ext xmlns:c16="http://schemas.microsoft.com/office/drawing/2014/chart" uri="{C3380CC4-5D6E-409C-BE32-E72D297353CC}">
                <c16:uniqueId val="{00000005-3B6D-406A-AD8B-A0DFDAF72A27}"/>
              </c:ext>
            </c:extLst>
          </c:dPt>
          <c:dPt>
            <c:idx val="3"/>
            <c:bubble3D val="0"/>
            <c:spPr>
              <a:solidFill>
                <a:srgbClr val="A6A6A6"/>
              </a:solidFill>
              <a:ln>
                <a:noFill/>
              </a:ln>
              <a:effectLst/>
            </c:spPr>
            <c:extLst>
              <c:ext xmlns:c16="http://schemas.microsoft.com/office/drawing/2014/chart" uri="{C3380CC4-5D6E-409C-BE32-E72D297353CC}">
                <c16:uniqueId val="{00000003-1EF4-440D-85C9-BE7255572D9C}"/>
              </c:ext>
            </c:extLst>
          </c:dPt>
          <c:dLbls>
            <c:dLbl>
              <c:idx val="1"/>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404040"/>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10A7-406F-9635-CDCCF54D029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Sheet1!$B$1:$E$1</c:f>
              <c:strCache>
                <c:ptCount val="4"/>
                <c:pt idx="0">
                  <c:v>Series 1</c:v>
                </c:pt>
                <c:pt idx="1">
                  <c:v>Column2</c:v>
                </c:pt>
                <c:pt idx="2">
                  <c:v>Column3</c:v>
                </c:pt>
                <c:pt idx="3">
                  <c:v>Column4</c:v>
                </c:pt>
              </c:strCache>
            </c:strRef>
          </c:cat>
          <c:val>
            <c:numRef>
              <c:f>Sheet1!$B$2:$E$2</c:f>
              <c:numCache>
                <c:formatCode>0%</c:formatCode>
                <c:ptCount val="4"/>
                <c:pt idx="0">
                  <c:v>0.67</c:v>
                </c:pt>
                <c:pt idx="1">
                  <c:v>0.13</c:v>
                </c:pt>
                <c:pt idx="2">
                  <c:v>0.03</c:v>
                </c:pt>
                <c:pt idx="3">
                  <c:v>0.17</c:v>
                </c:pt>
              </c:numCache>
            </c:numRef>
          </c:val>
          <c:extLst>
            <c:ext xmlns:c16="http://schemas.microsoft.com/office/drawing/2014/chart" uri="{C3380CC4-5D6E-409C-BE32-E72D297353CC}">
              <c16:uniqueId val="{00000000-43F8-4F5B-87F7-984369EB17C6}"/>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41584645669291"/>
          <c:y val="3.8430424792364755E-2"/>
          <c:w val="0.79583910681605996"/>
          <c:h val="0.78073980080734151"/>
        </c:manualLayout>
      </c:layout>
      <c:doughnutChart>
        <c:varyColors val="1"/>
        <c:ser>
          <c:idx val="0"/>
          <c:order val="0"/>
          <c:tx>
            <c:strRef>
              <c:f>Sheet1!$A$2</c:f>
              <c:strCache>
                <c:ptCount val="1"/>
                <c:pt idx="0">
                  <c:v>Category 1</c:v>
                </c:pt>
              </c:strCache>
            </c:strRef>
          </c:tx>
          <c:spPr>
            <a:solidFill>
              <a:schemeClr val="bg1">
                <a:lumMod val="65000"/>
              </a:schemeClr>
            </a:solidFill>
          </c:spPr>
          <c:dPt>
            <c:idx val="0"/>
            <c:bubble3D val="0"/>
            <c:spPr>
              <a:solidFill>
                <a:srgbClr val="0DB091"/>
              </a:solidFill>
              <a:ln>
                <a:noFill/>
              </a:ln>
              <a:effectLst/>
            </c:spPr>
            <c:extLst>
              <c:ext xmlns:c16="http://schemas.microsoft.com/office/drawing/2014/chart" uri="{C3380CC4-5D6E-409C-BE32-E72D297353CC}">
                <c16:uniqueId val="{00000001-FB7B-47D5-A3A2-2F779BFD7112}"/>
              </c:ext>
            </c:extLst>
          </c:dPt>
          <c:dPt>
            <c:idx val="1"/>
            <c:bubble3D val="0"/>
            <c:spPr>
              <a:solidFill>
                <a:srgbClr val="69CEBB"/>
              </a:solidFill>
              <a:ln>
                <a:noFill/>
              </a:ln>
              <a:effectLst/>
            </c:spPr>
            <c:extLst>
              <c:ext xmlns:c16="http://schemas.microsoft.com/office/drawing/2014/chart" uri="{C3380CC4-5D6E-409C-BE32-E72D297353CC}">
                <c16:uniqueId val="{00000003-FB7B-47D5-A3A2-2F779BFD7112}"/>
              </c:ext>
            </c:extLst>
          </c:dPt>
          <c:dPt>
            <c:idx val="2"/>
            <c:bubble3D val="0"/>
            <c:spPr>
              <a:solidFill>
                <a:srgbClr val="E05550"/>
              </a:solidFill>
              <a:ln>
                <a:noFill/>
              </a:ln>
              <a:effectLst/>
            </c:spPr>
            <c:extLst>
              <c:ext xmlns:c16="http://schemas.microsoft.com/office/drawing/2014/chart" uri="{C3380CC4-5D6E-409C-BE32-E72D297353CC}">
                <c16:uniqueId val="{00000005-FB7B-47D5-A3A2-2F779BFD7112}"/>
              </c:ext>
            </c:extLst>
          </c:dPt>
          <c:dPt>
            <c:idx val="3"/>
            <c:bubble3D val="0"/>
            <c:spPr>
              <a:solidFill>
                <a:schemeClr val="bg1">
                  <a:lumMod val="65000"/>
                </a:schemeClr>
              </a:solidFill>
              <a:ln>
                <a:noFill/>
              </a:ln>
              <a:effectLst/>
            </c:spPr>
            <c:extLst>
              <c:ext xmlns:c16="http://schemas.microsoft.com/office/drawing/2014/chart" uri="{C3380CC4-5D6E-409C-BE32-E72D297353CC}">
                <c16:uniqueId val="{00000007-C2E8-4CFB-B23F-6DDBEAB4CEAA}"/>
              </c:ext>
            </c:extLst>
          </c:dPt>
          <c:dLbls>
            <c:dLbl>
              <c:idx val="1"/>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404040"/>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FB7B-47D5-A3A2-2F779BFD711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Sheet1!$B$1:$E$1</c:f>
              <c:strCache>
                <c:ptCount val="4"/>
                <c:pt idx="0">
                  <c:v>Series 1</c:v>
                </c:pt>
                <c:pt idx="1">
                  <c:v>Column2</c:v>
                </c:pt>
                <c:pt idx="2">
                  <c:v>Column3</c:v>
                </c:pt>
                <c:pt idx="3">
                  <c:v>Column4</c:v>
                </c:pt>
              </c:strCache>
            </c:strRef>
          </c:cat>
          <c:val>
            <c:numRef>
              <c:f>Sheet1!$B$2:$E$2</c:f>
              <c:numCache>
                <c:formatCode>0%</c:formatCode>
                <c:ptCount val="4"/>
                <c:pt idx="0">
                  <c:v>0.16</c:v>
                </c:pt>
                <c:pt idx="1">
                  <c:v>0.51</c:v>
                </c:pt>
                <c:pt idx="2">
                  <c:v>0.17</c:v>
                </c:pt>
                <c:pt idx="3">
                  <c:v>0.17</c:v>
                </c:pt>
              </c:numCache>
            </c:numRef>
          </c:val>
          <c:extLst>
            <c:ext xmlns:c16="http://schemas.microsoft.com/office/drawing/2014/chart" uri="{C3380CC4-5D6E-409C-BE32-E72D297353CC}">
              <c16:uniqueId val="{00000000-43F8-4F5B-87F7-984369EB17C6}"/>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41584645669291"/>
          <c:y val="3.8430424792364755E-2"/>
          <c:w val="0.79583910681605996"/>
          <c:h val="0.78073980080734151"/>
        </c:manualLayout>
      </c:layout>
      <c:doughnutChart>
        <c:varyColors val="1"/>
        <c:ser>
          <c:idx val="0"/>
          <c:order val="0"/>
          <c:tx>
            <c:strRef>
              <c:f>Sheet1!$A$2</c:f>
              <c:strCache>
                <c:ptCount val="1"/>
                <c:pt idx="0">
                  <c:v>Category 1</c:v>
                </c:pt>
              </c:strCache>
            </c:strRef>
          </c:tx>
          <c:spPr>
            <a:solidFill>
              <a:schemeClr val="bg1">
                <a:lumMod val="65000"/>
              </a:schemeClr>
            </a:solidFill>
          </c:spPr>
          <c:dPt>
            <c:idx val="0"/>
            <c:bubble3D val="0"/>
            <c:spPr>
              <a:solidFill>
                <a:srgbClr val="0DB091"/>
              </a:solidFill>
              <a:ln>
                <a:noFill/>
              </a:ln>
              <a:effectLst/>
            </c:spPr>
            <c:extLst>
              <c:ext xmlns:c16="http://schemas.microsoft.com/office/drawing/2014/chart" uri="{C3380CC4-5D6E-409C-BE32-E72D297353CC}">
                <c16:uniqueId val="{00000001-FB7B-47D5-A3A2-2F779BFD7112}"/>
              </c:ext>
            </c:extLst>
          </c:dPt>
          <c:dPt>
            <c:idx val="1"/>
            <c:bubble3D val="0"/>
            <c:spPr>
              <a:solidFill>
                <a:srgbClr val="69CEBB"/>
              </a:solidFill>
              <a:ln>
                <a:noFill/>
              </a:ln>
              <a:effectLst/>
            </c:spPr>
            <c:extLst>
              <c:ext xmlns:c16="http://schemas.microsoft.com/office/drawing/2014/chart" uri="{C3380CC4-5D6E-409C-BE32-E72D297353CC}">
                <c16:uniqueId val="{00000003-FB7B-47D5-A3A2-2F779BFD7112}"/>
              </c:ext>
            </c:extLst>
          </c:dPt>
          <c:dPt>
            <c:idx val="2"/>
            <c:bubble3D val="0"/>
            <c:spPr>
              <a:solidFill>
                <a:srgbClr val="E05550"/>
              </a:solidFill>
              <a:ln>
                <a:noFill/>
              </a:ln>
              <a:effectLst/>
            </c:spPr>
            <c:extLst>
              <c:ext xmlns:c16="http://schemas.microsoft.com/office/drawing/2014/chart" uri="{C3380CC4-5D6E-409C-BE32-E72D297353CC}">
                <c16:uniqueId val="{00000005-FB7B-47D5-A3A2-2F779BFD7112}"/>
              </c:ext>
            </c:extLst>
          </c:dPt>
          <c:dPt>
            <c:idx val="3"/>
            <c:bubble3D val="0"/>
            <c:spPr>
              <a:solidFill>
                <a:srgbClr val="A6A6A6"/>
              </a:solidFill>
              <a:ln>
                <a:noFill/>
              </a:ln>
              <a:effectLst/>
            </c:spPr>
            <c:extLst>
              <c:ext xmlns:c16="http://schemas.microsoft.com/office/drawing/2014/chart" uri="{C3380CC4-5D6E-409C-BE32-E72D297353CC}">
                <c16:uniqueId val="{00000003-AD10-4E79-B6BE-FB643447947C}"/>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FB7B-47D5-A3A2-2F779BFD7112}"/>
                </c:ext>
              </c:extLst>
            </c:dLbl>
            <c:dLbl>
              <c:idx val="2"/>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FB7B-47D5-A3A2-2F779BFD7112}"/>
                </c:ext>
              </c:extLst>
            </c:dLbl>
            <c:dLbl>
              <c:idx val="3"/>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AD10-4E79-B6BE-FB643447947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Sheet1!$B$1:$E$1</c:f>
              <c:strCache>
                <c:ptCount val="4"/>
                <c:pt idx="0">
                  <c:v>This show is okay for me to watch by myself</c:v>
                </c:pt>
                <c:pt idx="1">
                  <c:v>There might be some bits in the show I need an adult to explain</c:v>
                </c:pt>
                <c:pt idx="2">
                  <c:v>There will be some bits in this show that aren’t meant for kids</c:v>
                </c:pt>
                <c:pt idx="3">
                  <c:v>Don’t know</c:v>
                </c:pt>
              </c:strCache>
            </c:strRef>
          </c:cat>
          <c:val>
            <c:numRef>
              <c:f>Sheet1!$B$2:$E$2</c:f>
              <c:numCache>
                <c:formatCode>0%</c:formatCode>
                <c:ptCount val="4"/>
                <c:pt idx="0">
                  <c:v>7.0000000000000007E-2</c:v>
                </c:pt>
                <c:pt idx="1">
                  <c:v>0.31</c:v>
                </c:pt>
                <c:pt idx="2">
                  <c:v>0.42</c:v>
                </c:pt>
                <c:pt idx="3">
                  <c:v>0.2</c:v>
                </c:pt>
              </c:numCache>
            </c:numRef>
          </c:val>
          <c:extLst>
            <c:ext xmlns:c16="http://schemas.microsoft.com/office/drawing/2014/chart" uri="{C3380CC4-5D6E-409C-BE32-E72D297353CC}">
              <c16:uniqueId val="{00000000-43F8-4F5B-87F7-984369EB17C6}"/>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41584645669291"/>
          <c:y val="3.8430424792364755E-2"/>
          <c:w val="0.79583910681605996"/>
          <c:h val="0.78073980080734151"/>
        </c:manualLayout>
      </c:layout>
      <c:doughnutChart>
        <c:varyColors val="1"/>
        <c:ser>
          <c:idx val="0"/>
          <c:order val="0"/>
          <c:tx>
            <c:strRef>
              <c:f>Sheet1!$A$2</c:f>
              <c:strCache>
                <c:ptCount val="1"/>
                <c:pt idx="0">
                  <c:v>Category 1</c:v>
                </c:pt>
              </c:strCache>
            </c:strRef>
          </c:tx>
          <c:spPr>
            <a:solidFill>
              <a:schemeClr val="bg1">
                <a:lumMod val="65000"/>
              </a:schemeClr>
            </a:solidFill>
          </c:spPr>
          <c:dPt>
            <c:idx val="0"/>
            <c:bubble3D val="0"/>
            <c:spPr>
              <a:solidFill>
                <a:srgbClr val="0DB091"/>
              </a:solidFill>
              <a:ln>
                <a:noFill/>
              </a:ln>
              <a:effectLst/>
            </c:spPr>
            <c:extLst>
              <c:ext xmlns:c16="http://schemas.microsoft.com/office/drawing/2014/chart" uri="{C3380CC4-5D6E-409C-BE32-E72D297353CC}">
                <c16:uniqueId val="{00000001-FB7B-47D5-A3A2-2F779BFD7112}"/>
              </c:ext>
            </c:extLst>
          </c:dPt>
          <c:dPt>
            <c:idx val="1"/>
            <c:bubble3D val="0"/>
            <c:spPr>
              <a:solidFill>
                <a:srgbClr val="69CEBB"/>
              </a:solidFill>
              <a:ln>
                <a:noFill/>
              </a:ln>
              <a:effectLst/>
            </c:spPr>
            <c:extLst>
              <c:ext xmlns:c16="http://schemas.microsoft.com/office/drawing/2014/chart" uri="{C3380CC4-5D6E-409C-BE32-E72D297353CC}">
                <c16:uniqueId val="{00000003-FB7B-47D5-A3A2-2F779BFD7112}"/>
              </c:ext>
            </c:extLst>
          </c:dPt>
          <c:dPt>
            <c:idx val="2"/>
            <c:bubble3D val="0"/>
            <c:spPr>
              <a:solidFill>
                <a:srgbClr val="E05550"/>
              </a:solidFill>
              <a:ln>
                <a:noFill/>
              </a:ln>
              <a:effectLst/>
            </c:spPr>
            <c:extLst>
              <c:ext xmlns:c16="http://schemas.microsoft.com/office/drawing/2014/chart" uri="{C3380CC4-5D6E-409C-BE32-E72D297353CC}">
                <c16:uniqueId val="{00000005-FB7B-47D5-A3A2-2F779BFD7112}"/>
              </c:ext>
            </c:extLst>
          </c:dPt>
          <c:dPt>
            <c:idx val="3"/>
            <c:bubble3D val="0"/>
            <c:spPr>
              <a:solidFill>
                <a:schemeClr val="bg1">
                  <a:lumMod val="65000"/>
                </a:schemeClr>
              </a:solidFill>
              <a:ln>
                <a:noFill/>
              </a:ln>
              <a:effectLst/>
            </c:spPr>
            <c:extLst>
              <c:ext xmlns:c16="http://schemas.microsoft.com/office/drawing/2014/chart" uri="{C3380CC4-5D6E-409C-BE32-E72D297353CC}">
                <c16:uniqueId val="{00000003-B68E-4BD8-97FB-C79B6D5B10D4}"/>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B7B-47D5-A3A2-2F779BFD7112}"/>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B7B-47D5-A3A2-2F779BFD7112}"/>
                </c:ext>
              </c:extLst>
            </c:dLbl>
            <c:dLbl>
              <c:idx val="2"/>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B7B-47D5-A3A2-2F779BFD7112}"/>
                </c:ext>
              </c:extLst>
            </c:dLbl>
            <c:dLbl>
              <c:idx val="3"/>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68E-4BD8-97FB-C79B6D5B10D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Sheet1!$B$1:$E$1</c:f>
              <c:strCache>
                <c:ptCount val="4"/>
                <c:pt idx="0">
                  <c:v>Series 1</c:v>
                </c:pt>
                <c:pt idx="1">
                  <c:v>Column2</c:v>
                </c:pt>
                <c:pt idx="2">
                  <c:v>Column3</c:v>
                </c:pt>
                <c:pt idx="3">
                  <c:v>Column4</c:v>
                </c:pt>
              </c:strCache>
            </c:strRef>
          </c:cat>
          <c:val>
            <c:numRef>
              <c:f>Sheet1!$B$2:$E$2</c:f>
              <c:numCache>
                <c:formatCode>0%</c:formatCode>
                <c:ptCount val="4"/>
                <c:pt idx="0">
                  <c:v>0.04</c:v>
                </c:pt>
                <c:pt idx="1">
                  <c:v>0.15</c:v>
                </c:pt>
                <c:pt idx="2">
                  <c:v>0.68</c:v>
                </c:pt>
                <c:pt idx="3">
                  <c:v>0.13</c:v>
                </c:pt>
              </c:numCache>
            </c:numRef>
          </c:val>
          <c:extLst>
            <c:ext xmlns:c16="http://schemas.microsoft.com/office/drawing/2014/chart" uri="{C3380CC4-5D6E-409C-BE32-E72D297353CC}">
              <c16:uniqueId val="{00000000-43F8-4F5B-87F7-984369EB17C6}"/>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41584645669291"/>
          <c:y val="3.8430424792364755E-2"/>
          <c:w val="0.79583910681605996"/>
          <c:h val="0.78073980080734151"/>
        </c:manualLayout>
      </c:layout>
      <c:doughnutChart>
        <c:varyColors val="1"/>
        <c:ser>
          <c:idx val="0"/>
          <c:order val="0"/>
          <c:tx>
            <c:strRef>
              <c:f>Sheet1!$B$1</c:f>
              <c:strCache>
                <c:ptCount val="1"/>
                <c:pt idx="0">
                  <c:v>Series 1</c:v>
                </c:pt>
              </c:strCache>
            </c:strRef>
          </c:tx>
          <c:spPr>
            <a:solidFill>
              <a:schemeClr val="bg1">
                <a:lumMod val="65000"/>
              </a:schemeClr>
            </a:solidFill>
          </c:spPr>
          <c:dPt>
            <c:idx val="0"/>
            <c:bubble3D val="0"/>
            <c:spPr>
              <a:solidFill>
                <a:srgbClr val="E4C051"/>
              </a:solidFill>
              <a:ln>
                <a:noFill/>
              </a:ln>
              <a:effectLst/>
            </c:spPr>
            <c:extLst>
              <c:ext xmlns:c16="http://schemas.microsoft.com/office/drawing/2014/chart" uri="{C3380CC4-5D6E-409C-BE32-E72D297353CC}">
                <c16:uniqueId val="{00000001-461C-47B3-BB70-0320FDEBFAD9}"/>
              </c:ext>
            </c:extLst>
          </c:dPt>
          <c:dPt>
            <c:idx val="1"/>
            <c:bubble3D val="0"/>
            <c:spPr>
              <a:solidFill>
                <a:srgbClr val="A6A6A6"/>
              </a:solidFill>
              <a:ln>
                <a:noFill/>
              </a:ln>
              <a:effectLst/>
            </c:spPr>
            <c:extLst>
              <c:ext xmlns:c16="http://schemas.microsoft.com/office/drawing/2014/chart" uri="{C3380CC4-5D6E-409C-BE32-E72D297353CC}">
                <c16:uniqueId val="{00000003-461C-47B3-BB70-0320FDEBFAD9}"/>
              </c:ext>
            </c:extLst>
          </c:dPt>
          <c:cat>
            <c:strRef>
              <c:f>Sheet1!$A$2:$A$3</c:f>
              <c:strCache>
                <c:ptCount val="2"/>
                <c:pt idx="0">
                  <c:v>Category 1</c:v>
                </c:pt>
                <c:pt idx="1">
                  <c:v>Category 2</c:v>
                </c:pt>
              </c:strCache>
            </c:strRef>
          </c:cat>
          <c:val>
            <c:numRef>
              <c:f>Sheet1!$B$2:$B$3</c:f>
              <c:numCache>
                <c:formatCode>0%</c:formatCode>
                <c:ptCount val="2"/>
                <c:pt idx="0">
                  <c:v>0.66</c:v>
                </c:pt>
                <c:pt idx="1">
                  <c:v>0.36</c:v>
                </c:pt>
              </c:numCache>
            </c:numRef>
          </c:val>
          <c:extLst>
            <c:ext xmlns:c16="http://schemas.microsoft.com/office/drawing/2014/chart" uri="{C3380CC4-5D6E-409C-BE32-E72D297353CC}">
              <c16:uniqueId val="{00000006-461C-47B3-BB70-0320FDEBFAD9}"/>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41584645669291"/>
          <c:y val="3.8430424792364755E-2"/>
          <c:w val="0.79583910681605996"/>
          <c:h val="0.78073980080734151"/>
        </c:manualLayout>
      </c:layout>
      <c:doughnutChart>
        <c:varyColors val="1"/>
        <c:ser>
          <c:idx val="0"/>
          <c:order val="0"/>
          <c:tx>
            <c:strRef>
              <c:f>Sheet1!$A$2</c:f>
              <c:strCache>
                <c:ptCount val="1"/>
                <c:pt idx="0">
                  <c:v>Category 1</c:v>
                </c:pt>
              </c:strCache>
            </c:strRef>
          </c:tx>
          <c:spPr>
            <a:solidFill>
              <a:schemeClr val="bg1">
                <a:lumMod val="65000"/>
              </a:schemeClr>
            </a:solidFill>
          </c:spPr>
          <c:dPt>
            <c:idx val="0"/>
            <c:bubble3D val="0"/>
            <c:spPr>
              <a:solidFill>
                <a:srgbClr val="0DB091"/>
              </a:solidFill>
              <a:ln>
                <a:noFill/>
              </a:ln>
              <a:effectLst/>
            </c:spPr>
            <c:extLst>
              <c:ext xmlns:c16="http://schemas.microsoft.com/office/drawing/2014/chart" uri="{C3380CC4-5D6E-409C-BE32-E72D297353CC}">
                <c16:uniqueId val="{00000001-1FCA-4455-B06E-6F10E288B61F}"/>
              </c:ext>
            </c:extLst>
          </c:dPt>
          <c:dPt>
            <c:idx val="1"/>
            <c:bubble3D val="0"/>
            <c:spPr>
              <a:solidFill>
                <a:srgbClr val="69CEBB"/>
              </a:solidFill>
              <a:ln>
                <a:noFill/>
              </a:ln>
              <a:effectLst/>
            </c:spPr>
            <c:extLst>
              <c:ext xmlns:c16="http://schemas.microsoft.com/office/drawing/2014/chart" uri="{C3380CC4-5D6E-409C-BE32-E72D297353CC}">
                <c16:uniqueId val="{00000003-1FCA-4455-B06E-6F10E288B61F}"/>
              </c:ext>
            </c:extLst>
          </c:dPt>
          <c:dPt>
            <c:idx val="2"/>
            <c:bubble3D val="0"/>
            <c:spPr>
              <a:solidFill>
                <a:srgbClr val="E05550"/>
              </a:solidFill>
              <a:ln>
                <a:noFill/>
              </a:ln>
              <a:effectLst/>
            </c:spPr>
            <c:extLst>
              <c:ext xmlns:c16="http://schemas.microsoft.com/office/drawing/2014/chart" uri="{C3380CC4-5D6E-409C-BE32-E72D297353CC}">
                <c16:uniqueId val="{00000003-9F34-4D48-AB5E-AEC4B758ED60}"/>
              </c:ext>
            </c:extLst>
          </c:dPt>
          <c:dPt>
            <c:idx val="3"/>
            <c:bubble3D val="0"/>
            <c:spPr>
              <a:solidFill>
                <a:schemeClr val="bg1">
                  <a:lumMod val="65000"/>
                </a:schemeClr>
              </a:solidFill>
              <a:ln>
                <a:noFill/>
              </a:ln>
              <a:effectLst/>
            </c:spPr>
            <c:extLst>
              <c:ext xmlns:c16="http://schemas.microsoft.com/office/drawing/2014/chart" uri="{C3380CC4-5D6E-409C-BE32-E72D297353CC}">
                <c16:uniqueId val="{00000004-9F34-4D48-AB5E-AEC4B758ED60}"/>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FCA-4455-B06E-6F10E288B61F}"/>
                </c:ext>
              </c:extLst>
            </c:dLbl>
            <c:dLbl>
              <c:idx val="1"/>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40404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FCA-4455-B06E-6F10E288B61F}"/>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F34-4D48-AB5E-AEC4B758ED60}"/>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F34-4D48-AB5E-AEC4B758ED6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Sheet1!$B$1:$E$1</c:f>
              <c:strCache>
                <c:ptCount val="4"/>
                <c:pt idx="0">
                  <c:v>Series 1</c:v>
                </c:pt>
                <c:pt idx="1">
                  <c:v>Column2</c:v>
                </c:pt>
                <c:pt idx="2">
                  <c:v>Column3</c:v>
                </c:pt>
                <c:pt idx="3">
                  <c:v>Column4</c:v>
                </c:pt>
              </c:strCache>
            </c:strRef>
          </c:cat>
          <c:val>
            <c:numRef>
              <c:f>Sheet1!$B$2:$E$2</c:f>
              <c:numCache>
                <c:formatCode>0%</c:formatCode>
                <c:ptCount val="4"/>
                <c:pt idx="0">
                  <c:v>0.02</c:v>
                </c:pt>
                <c:pt idx="1">
                  <c:v>0.1</c:v>
                </c:pt>
                <c:pt idx="2">
                  <c:v>0.75</c:v>
                </c:pt>
                <c:pt idx="3">
                  <c:v>0.13</c:v>
                </c:pt>
              </c:numCache>
            </c:numRef>
          </c:val>
          <c:extLst>
            <c:ext xmlns:c16="http://schemas.microsoft.com/office/drawing/2014/chart" uri="{C3380CC4-5D6E-409C-BE32-E72D297353CC}">
              <c16:uniqueId val="{00000006-1FCA-4455-B06E-6F10E288B61F}"/>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41584645669291"/>
          <c:y val="3.8430424792364755E-2"/>
          <c:w val="0.79583910681605996"/>
          <c:h val="0.78073980080734151"/>
        </c:manualLayout>
      </c:layout>
      <c:doughnutChart>
        <c:varyColors val="1"/>
        <c:ser>
          <c:idx val="0"/>
          <c:order val="0"/>
          <c:tx>
            <c:strRef>
              <c:f>Sheet1!$A$2</c:f>
              <c:strCache>
                <c:ptCount val="1"/>
                <c:pt idx="0">
                  <c:v>Category 1</c:v>
                </c:pt>
              </c:strCache>
            </c:strRef>
          </c:tx>
          <c:spPr>
            <a:solidFill>
              <a:schemeClr val="bg1">
                <a:lumMod val="65000"/>
              </a:schemeClr>
            </a:solidFill>
          </c:spPr>
          <c:dPt>
            <c:idx val="0"/>
            <c:bubble3D val="0"/>
            <c:spPr>
              <a:solidFill>
                <a:srgbClr val="0DB091"/>
              </a:solidFill>
              <a:ln>
                <a:noFill/>
              </a:ln>
              <a:effectLst/>
            </c:spPr>
            <c:extLst>
              <c:ext xmlns:c16="http://schemas.microsoft.com/office/drawing/2014/chart" uri="{C3380CC4-5D6E-409C-BE32-E72D297353CC}">
                <c16:uniqueId val="{00000001-ADDD-448C-9385-0936917022EA}"/>
              </c:ext>
            </c:extLst>
          </c:dPt>
          <c:dPt>
            <c:idx val="1"/>
            <c:bubble3D val="0"/>
            <c:spPr>
              <a:solidFill>
                <a:srgbClr val="69CEBB"/>
              </a:solidFill>
              <a:ln>
                <a:noFill/>
              </a:ln>
              <a:effectLst/>
            </c:spPr>
            <c:extLst>
              <c:ext xmlns:c16="http://schemas.microsoft.com/office/drawing/2014/chart" uri="{C3380CC4-5D6E-409C-BE32-E72D297353CC}">
                <c16:uniqueId val="{00000003-ADDD-448C-9385-0936917022EA}"/>
              </c:ext>
            </c:extLst>
          </c:dPt>
          <c:dPt>
            <c:idx val="2"/>
            <c:bubble3D val="0"/>
            <c:spPr>
              <a:solidFill>
                <a:srgbClr val="E05550"/>
              </a:solidFill>
              <a:ln>
                <a:noFill/>
              </a:ln>
              <a:effectLst/>
            </c:spPr>
            <c:extLst>
              <c:ext xmlns:c16="http://schemas.microsoft.com/office/drawing/2014/chart" uri="{C3380CC4-5D6E-409C-BE32-E72D297353CC}">
                <c16:uniqueId val="{00000005-ADDD-448C-9385-0936917022EA}"/>
              </c:ext>
            </c:extLst>
          </c:dPt>
          <c:dPt>
            <c:idx val="3"/>
            <c:bubble3D val="0"/>
            <c:spPr>
              <a:solidFill>
                <a:schemeClr val="bg1">
                  <a:lumMod val="65000"/>
                </a:schemeClr>
              </a:solidFill>
              <a:ln>
                <a:noFill/>
              </a:ln>
              <a:effectLst/>
            </c:spPr>
            <c:extLst>
              <c:ext xmlns:c16="http://schemas.microsoft.com/office/drawing/2014/chart" uri="{C3380CC4-5D6E-409C-BE32-E72D297353CC}">
                <c16:uniqueId val="{00000007-ADDD-448C-9385-0936917022EA}"/>
              </c:ext>
            </c:extLst>
          </c:dPt>
          <c:cat>
            <c:strRef>
              <c:f>Sheet1!$B$1:$E$1</c:f>
              <c:strCache>
                <c:ptCount val="4"/>
                <c:pt idx="0">
                  <c:v>This show is okay for me to watch by myself</c:v>
                </c:pt>
                <c:pt idx="1">
                  <c:v>There might be some bits in the show I need an adult to explain</c:v>
                </c:pt>
                <c:pt idx="2">
                  <c:v>There will be some bits in this show that aren’t meant for kids</c:v>
                </c:pt>
                <c:pt idx="3">
                  <c:v>Don’t know</c:v>
                </c:pt>
              </c:strCache>
            </c:strRef>
          </c:cat>
          <c:val>
            <c:numRef>
              <c:f>Sheet1!$B$2:$E$2</c:f>
              <c:numCache>
                <c:formatCode>General</c:formatCode>
                <c:ptCount val="4"/>
              </c:numCache>
            </c:numRef>
          </c:val>
          <c:extLst>
            <c:ext xmlns:c16="http://schemas.microsoft.com/office/drawing/2014/chart" uri="{C3380CC4-5D6E-409C-BE32-E72D297353CC}">
              <c16:uniqueId val="{00000008-ADDD-448C-9385-0936917022EA}"/>
            </c:ext>
          </c:extLst>
        </c:ser>
        <c:dLbls>
          <c:showLegendKey val="0"/>
          <c:showVal val="0"/>
          <c:showCatName val="0"/>
          <c:showSerName val="0"/>
          <c:showPercent val="0"/>
          <c:showBubbleSize val="0"/>
          <c:showLeaderLines val="1"/>
        </c:dLbls>
        <c:firstSliceAng val="0"/>
        <c:holeSize val="64"/>
      </c:doughnutChart>
      <c:spPr>
        <a:noFill/>
        <a:ln>
          <a:noFill/>
        </a:ln>
        <a:effectLst/>
      </c:spPr>
    </c:plotArea>
    <c:legend>
      <c:legendPos val="b"/>
      <c:layout>
        <c:manualLayout>
          <c:xMode val="edge"/>
          <c:yMode val="edge"/>
          <c:x val="6.6656379357677145E-3"/>
          <c:y val="0.17229612396281843"/>
          <c:w val="0.98211120700637511"/>
          <c:h val="0.7121370907199264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41584645669291"/>
          <c:y val="3.8430424792364755E-2"/>
          <c:w val="0.79583910681605996"/>
          <c:h val="0.78073980080734151"/>
        </c:manualLayout>
      </c:layout>
      <c:doughnutChart>
        <c:varyColors val="1"/>
        <c:ser>
          <c:idx val="0"/>
          <c:order val="0"/>
          <c:tx>
            <c:strRef>
              <c:f>Sheet1!$B$1</c:f>
              <c:strCache>
                <c:ptCount val="1"/>
                <c:pt idx="0">
                  <c:v>Series 1</c:v>
                </c:pt>
              </c:strCache>
            </c:strRef>
          </c:tx>
          <c:spPr>
            <a:solidFill>
              <a:schemeClr val="bg1">
                <a:lumMod val="65000"/>
              </a:schemeClr>
            </a:solidFill>
          </c:spPr>
          <c:dPt>
            <c:idx val="0"/>
            <c:bubble3D val="0"/>
            <c:spPr>
              <a:solidFill>
                <a:srgbClr val="0DB091"/>
              </a:solidFill>
              <a:ln>
                <a:noFill/>
              </a:ln>
              <a:effectLst/>
            </c:spPr>
            <c:extLst>
              <c:ext xmlns:c16="http://schemas.microsoft.com/office/drawing/2014/chart" uri="{C3380CC4-5D6E-409C-BE32-E72D297353CC}">
                <c16:uniqueId val="{00000001-10E8-4A29-BC3B-3CA7FB88271D}"/>
              </c:ext>
            </c:extLst>
          </c:dPt>
          <c:dPt>
            <c:idx val="1"/>
            <c:bubble3D val="0"/>
            <c:spPr>
              <a:solidFill>
                <a:srgbClr val="69CEBB"/>
              </a:solidFill>
              <a:ln>
                <a:noFill/>
              </a:ln>
              <a:effectLst/>
            </c:spPr>
            <c:extLst>
              <c:ext xmlns:c16="http://schemas.microsoft.com/office/drawing/2014/chart" uri="{C3380CC4-5D6E-409C-BE32-E72D297353CC}">
                <c16:uniqueId val="{00000003-10E8-4A29-BC3B-3CA7FB88271D}"/>
              </c:ext>
            </c:extLst>
          </c:dPt>
          <c:dPt>
            <c:idx val="2"/>
            <c:bubble3D val="0"/>
            <c:spPr>
              <a:solidFill>
                <a:schemeClr val="bg1">
                  <a:lumMod val="65000"/>
                </a:schemeClr>
              </a:solidFill>
              <a:ln>
                <a:noFill/>
              </a:ln>
              <a:effectLst/>
            </c:spPr>
            <c:extLst>
              <c:ext xmlns:c16="http://schemas.microsoft.com/office/drawing/2014/chart" uri="{C3380CC4-5D6E-409C-BE32-E72D297353CC}">
                <c16:uniqueId val="{00000005-10E8-4A29-BC3B-3CA7FB88271D}"/>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10E8-4A29-BC3B-3CA7FB88271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Know watershed is 8.30pm</c:v>
                </c:pt>
                <c:pt idx="1">
                  <c:v>Aware of watershed, but not sure of time</c:v>
                </c:pt>
                <c:pt idx="2">
                  <c:v>Not aware of watershed</c:v>
                </c:pt>
              </c:strCache>
            </c:strRef>
          </c:cat>
          <c:val>
            <c:numRef>
              <c:f>Sheet1!$B$2:$B$4</c:f>
              <c:numCache>
                <c:formatCode>General</c:formatCode>
                <c:ptCount val="3"/>
              </c:numCache>
            </c:numRef>
          </c:val>
          <c:extLst>
            <c:ext xmlns:c16="http://schemas.microsoft.com/office/drawing/2014/chart" uri="{C3380CC4-5D6E-409C-BE32-E72D297353CC}">
              <c16:uniqueId val="{00000006-10E8-4A29-BC3B-3CA7FB88271D}"/>
            </c:ext>
          </c:extLst>
        </c:ser>
        <c:dLbls>
          <c:showLegendKey val="0"/>
          <c:showVal val="0"/>
          <c:showCatName val="0"/>
          <c:showSerName val="0"/>
          <c:showPercent val="0"/>
          <c:showBubbleSize val="0"/>
          <c:showLeaderLines val="1"/>
        </c:dLbls>
        <c:firstSliceAng val="0"/>
        <c:holeSize val="64"/>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41584645669291"/>
          <c:y val="3.8430424792364755E-2"/>
          <c:w val="0.79583910681605996"/>
          <c:h val="0.78073980080734151"/>
        </c:manualLayout>
      </c:layout>
      <c:doughnutChart>
        <c:varyColors val="1"/>
        <c:ser>
          <c:idx val="0"/>
          <c:order val="0"/>
          <c:tx>
            <c:strRef>
              <c:f>Sheet1!$B$1</c:f>
              <c:strCache>
                <c:ptCount val="1"/>
                <c:pt idx="0">
                  <c:v>Series 1</c:v>
                </c:pt>
              </c:strCache>
            </c:strRef>
          </c:tx>
          <c:spPr>
            <a:solidFill>
              <a:schemeClr val="bg1">
                <a:lumMod val="65000"/>
              </a:schemeClr>
            </a:solidFill>
          </c:spPr>
          <c:dPt>
            <c:idx val="0"/>
            <c:bubble3D val="0"/>
            <c:spPr>
              <a:solidFill>
                <a:srgbClr val="0DB091"/>
              </a:solidFill>
              <a:ln>
                <a:noFill/>
              </a:ln>
              <a:effectLst/>
            </c:spPr>
            <c:extLst>
              <c:ext xmlns:c16="http://schemas.microsoft.com/office/drawing/2014/chart" uri="{C3380CC4-5D6E-409C-BE32-E72D297353CC}">
                <c16:uniqueId val="{00000001-FB7B-47D5-A3A2-2F779BFD7112}"/>
              </c:ext>
            </c:extLst>
          </c:dPt>
          <c:dPt>
            <c:idx val="1"/>
            <c:bubble3D val="0"/>
            <c:spPr>
              <a:solidFill>
                <a:srgbClr val="69CEBB"/>
              </a:solidFill>
              <a:ln>
                <a:noFill/>
              </a:ln>
              <a:effectLst/>
            </c:spPr>
            <c:extLst>
              <c:ext xmlns:c16="http://schemas.microsoft.com/office/drawing/2014/chart" uri="{C3380CC4-5D6E-409C-BE32-E72D297353CC}">
                <c16:uniqueId val="{00000003-FB7B-47D5-A3A2-2F779BFD7112}"/>
              </c:ext>
            </c:extLst>
          </c:dPt>
          <c:dPt>
            <c:idx val="2"/>
            <c:bubble3D val="0"/>
            <c:spPr>
              <a:solidFill>
                <a:schemeClr val="bg1">
                  <a:lumMod val="65000"/>
                </a:schemeClr>
              </a:solidFill>
              <a:ln>
                <a:noFill/>
              </a:ln>
              <a:effectLst/>
            </c:spPr>
            <c:extLst>
              <c:ext xmlns:c16="http://schemas.microsoft.com/office/drawing/2014/chart" uri="{C3380CC4-5D6E-409C-BE32-E72D297353CC}">
                <c16:uniqueId val="{00000005-FB7B-47D5-A3A2-2F779BFD7112}"/>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FB7B-47D5-A3A2-2F779BFD7112}"/>
                </c:ext>
              </c:extLst>
            </c:dLbl>
            <c:dLbl>
              <c:idx val="2"/>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FB7B-47D5-A3A2-2F779BFD7112}"/>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Category 1</c:v>
                </c:pt>
                <c:pt idx="2">
                  <c:v>Category 2</c:v>
                </c:pt>
              </c:strCache>
            </c:strRef>
          </c:cat>
          <c:val>
            <c:numRef>
              <c:f>Sheet1!$B$2:$B$4</c:f>
              <c:numCache>
                <c:formatCode>0%</c:formatCode>
                <c:ptCount val="3"/>
                <c:pt idx="0">
                  <c:v>0.15</c:v>
                </c:pt>
                <c:pt idx="1">
                  <c:v>0.46</c:v>
                </c:pt>
                <c:pt idx="2">
                  <c:v>0.39</c:v>
                </c:pt>
              </c:numCache>
            </c:numRef>
          </c:val>
          <c:extLst>
            <c:ext xmlns:c16="http://schemas.microsoft.com/office/drawing/2014/chart" uri="{C3380CC4-5D6E-409C-BE32-E72D297353CC}">
              <c16:uniqueId val="{00000000-43F8-4F5B-87F7-984369EB17C6}"/>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41584645669291"/>
          <c:y val="3.8430424792364755E-2"/>
          <c:w val="0.79583910681605996"/>
          <c:h val="0.78073980080734151"/>
        </c:manualLayout>
      </c:layout>
      <c:doughnutChart>
        <c:varyColors val="1"/>
        <c:ser>
          <c:idx val="0"/>
          <c:order val="0"/>
          <c:tx>
            <c:strRef>
              <c:f>Sheet1!$B$1</c:f>
              <c:strCache>
                <c:ptCount val="1"/>
                <c:pt idx="0">
                  <c:v>Series 1</c:v>
                </c:pt>
              </c:strCache>
            </c:strRef>
          </c:tx>
          <c:spPr>
            <a:solidFill>
              <a:schemeClr val="bg1">
                <a:lumMod val="65000"/>
              </a:schemeClr>
            </a:solidFill>
          </c:spPr>
          <c:dPt>
            <c:idx val="0"/>
            <c:bubble3D val="0"/>
            <c:spPr>
              <a:solidFill>
                <a:srgbClr val="0DB091"/>
              </a:solidFill>
              <a:ln>
                <a:noFill/>
              </a:ln>
              <a:effectLst/>
            </c:spPr>
            <c:extLst>
              <c:ext xmlns:c16="http://schemas.microsoft.com/office/drawing/2014/chart" uri="{C3380CC4-5D6E-409C-BE32-E72D297353CC}">
                <c16:uniqueId val="{00000001-FB7B-47D5-A3A2-2F779BFD7112}"/>
              </c:ext>
            </c:extLst>
          </c:dPt>
          <c:dPt>
            <c:idx val="1"/>
            <c:bubble3D val="0"/>
            <c:spPr>
              <a:solidFill>
                <a:srgbClr val="69CEBB"/>
              </a:solidFill>
              <a:ln>
                <a:noFill/>
              </a:ln>
              <a:effectLst/>
            </c:spPr>
            <c:extLst>
              <c:ext xmlns:c16="http://schemas.microsoft.com/office/drawing/2014/chart" uri="{C3380CC4-5D6E-409C-BE32-E72D297353CC}">
                <c16:uniqueId val="{00000003-FB7B-47D5-A3A2-2F779BFD7112}"/>
              </c:ext>
            </c:extLst>
          </c:dPt>
          <c:dPt>
            <c:idx val="2"/>
            <c:bubble3D val="0"/>
            <c:spPr>
              <a:solidFill>
                <a:schemeClr val="bg1">
                  <a:lumMod val="65000"/>
                </a:schemeClr>
              </a:solidFill>
              <a:ln>
                <a:noFill/>
              </a:ln>
              <a:effectLst/>
            </c:spPr>
            <c:extLst>
              <c:ext xmlns:c16="http://schemas.microsoft.com/office/drawing/2014/chart" uri="{C3380CC4-5D6E-409C-BE32-E72D297353CC}">
                <c16:uniqueId val="{00000005-FB7B-47D5-A3A2-2F779BFD7112}"/>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FB7B-47D5-A3A2-2F779BFD7112}"/>
                </c:ext>
              </c:extLst>
            </c:dLbl>
            <c:dLbl>
              <c:idx val="2"/>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FB7B-47D5-A3A2-2F779BFD7112}"/>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Category 1</c:v>
                </c:pt>
                <c:pt idx="2">
                  <c:v>Category 2</c:v>
                </c:pt>
              </c:strCache>
            </c:strRef>
          </c:cat>
          <c:val>
            <c:numRef>
              <c:f>Sheet1!$B$2:$B$4</c:f>
              <c:numCache>
                <c:formatCode>0%</c:formatCode>
                <c:ptCount val="3"/>
                <c:pt idx="0">
                  <c:v>0.16</c:v>
                </c:pt>
                <c:pt idx="1">
                  <c:v>0.53</c:v>
                </c:pt>
                <c:pt idx="2">
                  <c:v>0.31</c:v>
                </c:pt>
              </c:numCache>
            </c:numRef>
          </c:val>
          <c:extLst>
            <c:ext xmlns:c16="http://schemas.microsoft.com/office/drawing/2014/chart" uri="{C3380CC4-5D6E-409C-BE32-E72D297353CC}">
              <c16:uniqueId val="{00000000-43F8-4F5B-87F7-984369EB17C6}"/>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41584645669291"/>
          <c:y val="3.8430424792364755E-2"/>
          <c:w val="0.79583910681605996"/>
          <c:h val="0.78073980080734151"/>
        </c:manualLayout>
      </c:layout>
      <c:doughnutChart>
        <c:varyColors val="1"/>
        <c:ser>
          <c:idx val="0"/>
          <c:order val="0"/>
          <c:tx>
            <c:strRef>
              <c:f>Sheet1!$B$1</c:f>
              <c:strCache>
                <c:ptCount val="1"/>
                <c:pt idx="0">
                  <c:v>Series 1</c:v>
                </c:pt>
              </c:strCache>
            </c:strRef>
          </c:tx>
          <c:spPr>
            <a:solidFill>
              <a:schemeClr val="bg1">
                <a:lumMod val="65000"/>
              </a:schemeClr>
            </a:solidFill>
          </c:spPr>
          <c:dPt>
            <c:idx val="0"/>
            <c:bubble3D val="0"/>
            <c:spPr>
              <a:solidFill>
                <a:srgbClr val="0DB091"/>
              </a:solidFill>
              <a:ln>
                <a:noFill/>
              </a:ln>
              <a:effectLst/>
            </c:spPr>
            <c:extLst>
              <c:ext xmlns:c16="http://schemas.microsoft.com/office/drawing/2014/chart" uri="{C3380CC4-5D6E-409C-BE32-E72D297353CC}">
                <c16:uniqueId val="{00000001-FB7B-47D5-A3A2-2F779BFD7112}"/>
              </c:ext>
            </c:extLst>
          </c:dPt>
          <c:dPt>
            <c:idx val="1"/>
            <c:bubble3D val="0"/>
            <c:spPr>
              <a:solidFill>
                <a:srgbClr val="69CEBB"/>
              </a:solidFill>
              <a:ln>
                <a:noFill/>
              </a:ln>
              <a:effectLst/>
            </c:spPr>
            <c:extLst>
              <c:ext xmlns:c16="http://schemas.microsoft.com/office/drawing/2014/chart" uri="{C3380CC4-5D6E-409C-BE32-E72D297353CC}">
                <c16:uniqueId val="{00000003-FB7B-47D5-A3A2-2F779BFD7112}"/>
              </c:ext>
            </c:extLst>
          </c:dPt>
          <c:dPt>
            <c:idx val="2"/>
            <c:bubble3D val="0"/>
            <c:spPr>
              <a:solidFill>
                <a:schemeClr val="bg1">
                  <a:lumMod val="65000"/>
                </a:schemeClr>
              </a:solidFill>
              <a:ln>
                <a:noFill/>
              </a:ln>
              <a:effectLst/>
            </c:spPr>
            <c:extLst>
              <c:ext xmlns:c16="http://schemas.microsoft.com/office/drawing/2014/chart" uri="{C3380CC4-5D6E-409C-BE32-E72D297353CC}">
                <c16:uniqueId val="{00000005-FB7B-47D5-A3A2-2F779BFD7112}"/>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FB7B-47D5-A3A2-2F779BFD7112}"/>
                </c:ext>
              </c:extLst>
            </c:dLbl>
            <c:dLbl>
              <c:idx val="2"/>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FB7B-47D5-A3A2-2F779BFD7112}"/>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Category 1</c:v>
                </c:pt>
                <c:pt idx="2">
                  <c:v>Category 2</c:v>
                </c:pt>
              </c:strCache>
            </c:strRef>
          </c:cat>
          <c:val>
            <c:numRef>
              <c:f>Sheet1!$B$2:$B$4</c:f>
              <c:numCache>
                <c:formatCode>0%</c:formatCode>
                <c:ptCount val="3"/>
                <c:pt idx="0">
                  <c:v>0.22</c:v>
                </c:pt>
                <c:pt idx="1">
                  <c:v>0.52</c:v>
                </c:pt>
                <c:pt idx="2">
                  <c:v>0.26</c:v>
                </c:pt>
              </c:numCache>
            </c:numRef>
          </c:val>
          <c:extLst>
            <c:ext xmlns:c16="http://schemas.microsoft.com/office/drawing/2014/chart" uri="{C3380CC4-5D6E-409C-BE32-E72D297353CC}">
              <c16:uniqueId val="{00000000-43F8-4F5B-87F7-984369EB17C6}"/>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41584645669291"/>
          <c:y val="3.8430424792364755E-2"/>
          <c:w val="0.79583910681605996"/>
          <c:h val="0.78073980080734151"/>
        </c:manualLayout>
      </c:layout>
      <c:doughnutChart>
        <c:varyColors val="1"/>
        <c:ser>
          <c:idx val="0"/>
          <c:order val="0"/>
          <c:tx>
            <c:strRef>
              <c:f>Sheet1!$B$1</c:f>
              <c:strCache>
                <c:ptCount val="1"/>
                <c:pt idx="0">
                  <c:v>Series 1</c:v>
                </c:pt>
              </c:strCache>
            </c:strRef>
          </c:tx>
          <c:spPr>
            <a:solidFill>
              <a:schemeClr val="bg1">
                <a:lumMod val="65000"/>
              </a:schemeClr>
            </a:solidFill>
          </c:spPr>
          <c:dPt>
            <c:idx val="0"/>
            <c:bubble3D val="0"/>
            <c:spPr>
              <a:solidFill>
                <a:srgbClr val="0DB091"/>
              </a:solidFill>
              <a:ln>
                <a:noFill/>
              </a:ln>
              <a:effectLst/>
            </c:spPr>
            <c:extLst>
              <c:ext xmlns:c16="http://schemas.microsoft.com/office/drawing/2014/chart" uri="{C3380CC4-5D6E-409C-BE32-E72D297353CC}">
                <c16:uniqueId val="{00000001-0ABE-4486-88E8-B152995CC28B}"/>
              </c:ext>
            </c:extLst>
          </c:dPt>
          <c:dPt>
            <c:idx val="1"/>
            <c:bubble3D val="0"/>
            <c:spPr>
              <a:solidFill>
                <a:srgbClr val="69CEBB"/>
              </a:solidFill>
              <a:ln>
                <a:noFill/>
              </a:ln>
              <a:effectLst/>
            </c:spPr>
            <c:extLst>
              <c:ext xmlns:c16="http://schemas.microsoft.com/office/drawing/2014/chart" uri="{C3380CC4-5D6E-409C-BE32-E72D297353CC}">
                <c16:uniqueId val="{00000003-0ABE-4486-88E8-B152995CC28B}"/>
              </c:ext>
            </c:extLst>
          </c:dPt>
          <c:dPt>
            <c:idx val="2"/>
            <c:bubble3D val="0"/>
            <c:spPr>
              <a:solidFill>
                <a:schemeClr val="bg1">
                  <a:lumMod val="65000"/>
                </a:schemeClr>
              </a:solidFill>
              <a:ln>
                <a:noFill/>
              </a:ln>
              <a:effectLst/>
            </c:spPr>
            <c:extLst>
              <c:ext xmlns:c16="http://schemas.microsoft.com/office/drawing/2014/chart" uri="{C3380CC4-5D6E-409C-BE32-E72D297353CC}">
                <c16:uniqueId val="{00000005-0ABE-4486-88E8-B152995CC28B}"/>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0ABE-4486-88E8-B152995CC28B}"/>
                </c:ext>
              </c:extLst>
            </c:dLbl>
            <c:dLbl>
              <c:idx val="2"/>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0ABE-4486-88E8-B152995CC28B}"/>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Aware of the 8.30pm watershed</c:v>
                </c:pt>
                <c:pt idx="1">
                  <c:v>Aware but not sure of time</c:v>
                </c:pt>
                <c:pt idx="2">
                  <c:v>Not aware of watershed</c:v>
                </c:pt>
              </c:strCache>
            </c:strRef>
          </c:cat>
          <c:val>
            <c:numRef>
              <c:f>Sheet1!$B$2:$B$4</c:f>
              <c:numCache>
                <c:formatCode>General</c:formatCode>
                <c:ptCount val="3"/>
              </c:numCache>
            </c:numRef>
          </c:val>
          <c:extLst>
            <c:ext xmlns:c16="http://schemas.microsoft.com/office/drawing/2014/chart" uri="{C3380CC4-5D6E-409C-BE32-E72D297353CC}">
              <c16:uniqueId val="{00000006-0ABE-4486-88E8-B152995CC28B}"/>
            </c:ext>
          </c:extLst>
        </c:ser>
        <c:dLbls>
          <c:showLegendKey val="0"/>
          <c:showVal val="0"/>
          <c:showCatName val="0"/>
          <c:showSerName val="0"/>
          <c:showPercent val="0"/>
          <c:showBubbleSize val="0"/>
          <c:showLeaderLines val="1"/>
        </c:dLbls>
        <c:firstSliceAng val="0"/>
        <c:holeSize val="64"/>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5172361821807214"/>
          <c:y val="4.6193928469618409E-2"/>
          <c:w val="0.35273180652904995"/>
          <c:h val="0.9169328018847529"/>
        </c:manualLayout>
      </c:layout>
      <c:barChart>
        <c:barDir val="bar"/>
        <c:grouping val="clustered"/>
        <c:varyColors val="0"/>
        <c:ser>
          <c:idx val="0"/>
          <c:order val="0"/>
          <c:tx>
            <c:strRef>
              <c:f>Sheet1!$B$1</c:f>
              <c:strCache>
                <c:ptCount val="1"/>
                <c:pt idx="0">
                  <c:v>Series 1</c:v>
                </c:pt>
              </c:strCache>
            </c:strRef>
          </c:tx>
          <c:spPr>
            <a:solidFill>
              <a:srgbClr val="69CEBB"/>
            </a:solidFill>
            <a:ln>
              <a:noFill/>
            </a:ln>
            <a:effectLst/>
          </c:spPr>
          <c:invertIfNegative val="0"/>
          <c:dPt>
            <c:idx val="1"/>
            <c:invertIfNegative val="0"/>
            <c:bubble3D val="0"/>
            <c:spPr>
              <a:solidFill>
                <a:srgbClr val="69CEBB"/>
              </a:solidFill>
              <a:ln>
                <a:noFill/>
              </a:ln>
              <a:effectLst/>
            </c:spPr>
            <c:extLst>
              <c:ext xmlns:c16="http://schemas.microsoft.com/office/drawing/2014/chart" uri="{C3380CC4-5D6E-409C-BE32-E72D297353CC}">
                <c16:uniqueId val="{00000005-6928-47CD-AEEC-EB0EF1CFFD3E}"/>
              </c:ext>
            </c:extLst>
          </c:dPt>
          <c:dPt>
            <c:idx val="2"/>
            <c:invertIfNegative val="0"/>
            <c:bubble3D val="0"/>
            <c:spPr>
              <a:solidFill>
                <a:srgbClr val="69CEBB"/>
              </a:solidFill>
              <a:ln>
                <a:noFill/>
              </a:ln>
              <a:effectLst/>
            </c:spPr>
            <c:extLst>
              <c:ext xmlns:c16="http://schemas.microsoft.com/office/drawing/2014/chart" uri="{C3380CC4-5D6E-409C-BE32-E72D297353CC}">
                <c16:uniqueId val="{00000004-6928-47CD-AEEC-EB0EF1CFFD3E}"/>
              </c:ext>
            </c:extLst>
          </c:dPt>
          <c:dPt>
            <c:idx val="5"/>
            <c:invertIfNegative val="0"/>
            <c:bubble3D val="0"/>
            <c:spPr>
              <a:solidFill>
                <a:srgbClr val="69CEBB"/>
              </a:solidFill>
              <a:ln>
                <a:noFill/>
              </a:ln>
              <a:effectLst/>
            </c:spPr>
            <c:extLst>
              <c:ext xmlns:c16="http://schemas.microsoft.com/office/drawing/2014/chart" uri="{C3380CC4-5D6E-409C-BE32-E72D297353CC}">
                <c16:uniqueId val="{00000005-A833-4192-9477-C56F5BD3647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Animal torture</c:v>
                </c:pt>
                <c:pt idx="1">
                  <c:v>People having sex</c:v>
                </c:pt>
                <c:pt idx="2">
                  <c:v>Men or women’s private parts</c:v>
                </c:pt>
                <c:pt idx="3">
                  <c:v>Torture</c:v>
                </c:pt>
                <c:pt idx="4">
                  <c:v>Dead animals</c:v>
                </c:pt>
                <c:pt idx="5">
                  <c:v>People talking about sex</c:v>
                </c:pt>
                <c:pt idx="6">
                  <c:v>Killing</c:v>
                </c:pt>
                <c:pt idx="7">
                  <c:v>Someone speaking badly about another culture or race</c:v>
                </c:pt>
                <c:pt idx="8">
                  <c:v>Dead people</c:v>
                </c:pt>
                <c:pt idx="9">
                  <c:v>Bums</c:v>
                </c:pt>
                <c:pt idx="10">
                  <c:v>People talking about private parts</c:v>
                </c:pt>
                <c:pt idx="11">
                  <c:v>Someone speaking badly about gay / gender diverse people</c:v>
                </c:pt>
                <c:pt idx="12">
                  <c:v>Blood and gore</c:v>
                </c:pt>
                <c:pt idx="13">
                  <c:v>Terrorism</c:v>
                </c:pt>
                <c:pt idx="14">
                  <c:v>Swearing or bad language</c:v>
                </c:pt>
                <c:pt idx="15">
                  <c:v>People in emotional pain or distress</c:v>
                </c:pt>
              </c:strCache>
            </c:strRef>
          </c:cat>
          <c:val>
            <c:numRef>
              <c:f>Sheet1!$B$2:$B$17</c:f>
              <c:numCache>
                <c:formatCode>0%</c:formatCode>
                <c:ptCount val="16"/>
                <c:pt idx="0">
                  <c:v>0.47</c:v>
                </c:pt>
                <c:pt idx="1">
                  <c:v>0.45</c:v>
                </c:pt>
                <c:pt idx="2">
                  <c:v>0.39</c:v>
                </c:pt>
                <c:pt idx="3">
                  <c:v>0.37</c:v>
                </c:pt>
                <c:pt idx="4">
                  <c:v>0.37</c:v>
                </c:pt>
                <c:pt idx="5">
                  <c:v>0.36</c:v>
                </c:pt>
                <c:pt idx="6">
                  <c:v>0.35</c:v>
                </c:pt>
                <c:pt idx="7">
                  <c:v>0.35</c:v>
                </c:pt>
                <c:pt idx="8">
                  <c:v>0.34</c:v>
                </c:pt>
                <c:pt idx="9">
                  <c:v>0.33</c:v>
                </c:pt>
                <c:pt idx="10">
                  <c:v>0.32</c:v>
                </c:pt>
                <c:pt idx="11">
                  <c:v>0.32</c:v>
                </c:pt>
                <c:pt idx="12">
                  <c:v>0.31</c:v>
                </c:pt>
                <c:pt idx="13">
                  <c:v>0.31</c:v>
                </c:pt>
                <c:pt idx="14">
                  <c:v>0.3</c:v>
                </c:pt>
                <c:pt idx="15">
                  <c:v>0.3</c:v>
                </c:pt>
              </c:numCache>
            </c:numRef>
          </c:val>
          <c:extLst>
            <c:ext xmlns:c16="http://schemas.microsoft.com/office/drawing/2014/chart" uri="{C3380CC4-5D6E-409C-BE32-E72D297353CC}">
              <c16:uniqueId val="{00000000-6928-47CD-AEEC-EB0EF1CFFD3E}"/>
            </c:ext>
          </c:extLst>
        </c:ser>
        <c:dLbls>
          <c:showLegendKey val="0"/>
          <c:showVal val="0"/>
          <c:showCatName val="0"/>
          <c:showSerName val="0"/>
          <c:showPercent val="0"/>
          <c:showBubbleSize val="0"/>
        </c:dLbls>
        <c:gapWidth val="100"/>
        <c:axId val="843927823"/>
        <c:axId val="843907071"/>
      </c:barChart>
      <c:catAx>
        <c:axId val="843927823"/>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3907071"/>
        <c:crosses val="autoZero"/>
        <c:auto val="1"/>
        <c:lblAlgn val="ctr"/>
        <c:lblOffset val="100"/>
        <c:noMultiLvlLbl val="0"/>
      </c:catAx>
      <c:valAx>
        <c:axId val="843907071"/>
        <c:scaling>
          <c:orientation val="minMax"/>
        </c:scaling>
        <c:delete val="1"/>
        <c:axPos val="t"/>
        <c:numFmt formatCode="0%" sourceLinked="1"/>
        <c:majorTickMark val="none"/>
        <c:minorTickMark val="none"/>
        <c:tickLblPos val="nextTo"/>
        <c:crossAx val="843927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5172361821807214"/>
          <c:y val="4.6193928469618409E-2"/>
          <c:w val="0.35273180652904995"/>
          <c:h val="0.9169328018847529"/>
        </c:manualLayout>
      </c:layout>
      <c:barChart>
        <c:barDir val="bar"/>
        <c:grouping val="clustered"/>
        <c:varyColors val="0"/>
        <c:ser>
          <c:idx val="0"/>
          <c:order val="0"/>
          <c:tx>
            <c:strRef>
              <c:f>Sheet1!$B$1</c:f>
              <c:strCache>
                <c:ptCount val="1"/>
                <c:pt idx="0">
                  <c:v>Series 1</c:v>
                </c:pt>
              </c:strCache>
            </c:strRef>
          </c:tx>
          <c:spPr>
            <a:solidFill>
              <a:srgbClr val="69CEBB"/>
            </a:solidFill>
            <a:ln>
              <a:noFill/>
            </a:ln>
            <a:effectLst/>
          </c:spPr>
          <c:invertIfNegative val="0"/>
          <c:dPt>
            <c:idx val="1"/>
            <c:invertIfNegative val="0"/>
            <c:bubble3D val="0"/>
            <c:spPr>
              <a:solidFill>
                <a:srgbClr val="69CEBB"/>
              </a:solidFill>
              <a:ln>
                <a:noFill/>
              </a:ln>
              <a:effectLst/>
            </c:spPr>
            <c:extLst>
              <c:ext xmlns:c16="http://schemas.microsoft.com/office/drawing/2014/chart" uri="{C3380CC4-5D6E-409C-BE32-E72D297353CC}">
                <c16:uniqueId val="{00000005-6928-47CD-AEEC-EB0EF1CFFD3E}"/>
              </c:ext>
            </c:extLst>
          </c:dPt>
          <c:dPt>
            <c:idx val="2"/>
            <c:invertIfNegative val="0"/>
            <c:bubble3D val="0"/>
            <c:spPr>
              <a:solidFill>
                <a:srgbClr val="69CEBB"/>
              </a:solidFill>
              <a:ln>
                <a:noFill/>
              </a:ln>
              <a:effectLst/>
            </c:spPr>
            <c:extLst>
              <c:ext xmlns:c16="http://schemas.microsoft.com/office/drawing/2014/chart" uri="{C3380CC4-5D6E-409C-BE32-E72D297353CC}">
                <c16:uniqueId val="{00000004-6928-47CD-AEEC-EB0EF1CFFD3E}"/>
              </c:ext>
            </c:extLst>
          </c:dPt>
          <c:dPt>
            <c:idx val="5"/>
            <c:invertIfNegative val="0"/>
            <c:bubble3D val="0"/>
            <c:spPr>
              <a:solidFill>
                <a:srgbClr val="69CEBB"/>
              </a:solidFill>
              <a:ln>
                <a:noFill/>
              </a:ln>
              <a:effectLst/>
            </c:spPr>
            <c:extLst>
              <c:ext xmlns:c16="http://schemas.microsoft.com/office/drawing/2014/chart" uri="{C3380CC4-5D6E-409C-BE32-E72D297353CC}">
                <c16:uniqueId val="{00000005-C496-4EE2-AC12-0A1702E54D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Sheet1!$A$18:$A$35</c:f>
              <c:strCache>
                <c:ptCount val="18"/>
                <c:pt idx="0">
                  <c:v>Nudity in documentary / medical show / art</c:v>
                </c:pt>
                <c:pt idx="1">
                  <c:v>Hunting animals</c:v>
                </c:pt>
                <c:pt idx="2">
                  <c:v>Someone speaking badly about men or women</c:v>
                </c:pt>
                <c:pt idx="3">
                  <c:v>Adults fighting or arguing</c:v>
                </c:pt>
                <c:pt idx="4">
                  <c:v>Drug taking</c:v>
                </c:pt>
                <c:pt idx="5">
                  <c:v>Kissing</c:v>
                </c:pt>
                <c:pt idx="6">
                  <c:v>Fighting, hitting and kicking</c:v>
                </c:pt>
                <c:pt idx="7">
                  <c:v>Shooting</c:v>
                </c:pt>
                <c:pt idx="8">
                  <c:v>Someone speaking inappropriately about a religion or a god</c:v>
                </c:pt>
                <c:pt idx="9">
                  <c:v>Drink driving</c:v>
                </c:pt>
                <c:pt idx="10">
                  <c:v>Verbal abuse</c:v>
                </c:pt>
                <c:pt idx="11">
                  <c:v>War</c:v>
                </c:pt>
                <c:pt idx="12">
                  <c:v>Vaping advertising</c:v>
                </c:pt>
                <c:pt idx="13">
                  <c:v>Stealing</c:v>
                </c:pt>
                <c:pt idx="14">
                  <c:v>Alcohol advertising</c:v>
                </c:pt>
                <c:pt idx="15">
                  <c:v>Natural disasters</c:v>
                </c:pt>
                <c:pt idx="16">
                  <c:v>Loud noises in the programme</c:v>
                </c:pt>
                <c:pt idx="17">
                  <c:v>Junk food advertising</c:v>
                </c:pt>
              </c:strCache>
            </c:strRef>
          </c:cat>
          <c:val>
            <c:numRef>
              <c:f>Sheet1!$B$18:$B$35</c:f>
              <c:numCache>
                <c:formatCode>0%</c:formatCode>
                <c:ptCount val="18"/>
                <c:pt idx="0">
                  <c:v>0.28999999999999998</c:v>
                </c:pt>
                <c:pt idx="1">
                  <c:v>0.28999999999999998</c:v>
                </c:pt>
                <c:pt idx="2">
                  <c:v>0.28999999999999998</c:v>
                </c:pt>
                <c:pt idx="3">
                  <c:v>0.28999999999999998</c:v>
                </c:pt>
                <c:pt idx="4">
                  <c:v>0.27</c:v>
                </c:pt>
                <c:pt idx="5">
                  <c:v>0.24</c:v>
                </c:pt>
                <c:pt idx="6">
                  <c:v>0.24</c:v>
                </c:pt>
                <c:pt idx="7">
                  <c:v>0.24</c:v>
                </c:pt>
                <c:pt idx="8">
                  <c:v>0.24</c:v>
                </c:pt>
                <c:pt idx="9">
                  <c:v>0.23</c:v>
                </c:pt>
                <c:pt idx="10">
                  <c:v>0.23</c:v>
                </c:pt>
                <c:pt idx="11">
                  <c:v>0.21</c:v>
                </c:pt>
                <c:pt idx="12">
                  <c:v>0.19</c:v>
                </c:pt>
                <c:pt idx="13">
                  <c:v>0.18</c:v>
                </c:pt>
                <c:pt idx="14">
                  <c:v>0.15</c:v>
                </c:pt>
                <c:pt idx="15">
                  <c:v>0.14000000000000001</c:v>
                </c:pt>
                <c:pt idx="16">
                  <c:v>0.11</c:v>
                </c:pt>
                <c:pt idx="17">
                  <c:v>0.08</c:v>
                </c:pt>
              </c:numCache>
            </c:numRef>
          </c:val>
          <c:extLst>
            <c:ext xmlns:c16="http://schemas.microsoft.com/office/drawing/2014/chart" uri="{C3380CC4-5D6E-409C-BE32-E72D297353CC}">
              <c16:uniqueId val="{00000000-6928-47CD-AEEC-EB0EF1CFFD3E}"/>
            </c:ext>
          </c:extLst>
        </c:ser>
        <c:dLbls>
          <c:showLegendKey val="0"/>
          <c:showVal val="0"/>
          <c:showCatName val="0"/>
          <c:showSerName val="0"/>
          <c:showPercent val="0"/>
          <c:showBubbleSize val="0"/>
        </c:dLbls>
        <c:gapWidth val="100"/>
        <c:axId val="843927823"/>
        <c:axId val="843907071"/>
      </c:barChart>
      <c:catAx>
        <c:axId val="843927823"/>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3907071"/>
        <c:crosses val="autoZero"/>
        <c:auto val="1"/>
        <c:lblAlgn val="ctr"/>
        <c:lblOffset val="100"/>
        <c:noMultiLvlLbl val="0"/>
      </c:catAx>
      <c:valAx>
        <c:axId val="843907071"/>
        <c:scaling>
          <c:orientation val="minMax"/>
        </c:scaling>
        <c:delete val="1"/>
        <c:axPos val="t"/>
        <c:numFmt formatCode="0%" sourceLinked="1"/>
        <c:majorTickMark val="none"/>
        <c:minorTickMark val="none"/>
        <c:tickLblPos val="nextTo"/>
        <c:crossAx val="843927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688738457438816"/>
          <c:y val="3.8430424792364755E-2"/>
          <c:w val="0.51678582095254944"/>
          <c:h val="0.82557529639843374"/>
        </c:manualLayout>
      </c:layout>
      <c:barChart>
        <c:barDir val="bar"/>
        <c:grouping val="clustered"/>
        <c:varyColors val="0"/>
        <c:ser>
          <c:idx val="0"/>
          <c:order val="0"/>
          <c:tx>
            <c:strRef>
              <c:f>Sheet1!$B$1</c:f>
              <c:strCache>
                <c:ptCount val="1"/>
                <c:pt idx="0">
                  <c:v>Series 1</c:v>
                </c:pt>
              </c:strCache>
            </c:strRef>
          </c:tx>
          <c:spPr>
            <a:solidFill>
              <a:srgbClr val="0DB091"/>
            </a:solidFill>
            <a:ln>
              <a:noFill/>
            </a:ln>
            <a:effectLst/>
          </c:spPr>
          <c:invertIfNegative val="0"/>
          <c:dPt>
            <c:idx val="0"/>
            <c:invertIfNegative val="0"/>
            <c:bubble3D val="0"/>
            <c:spPr>
              <a:solidFill>
                <a:srgbClr val="0DB091"/>
              </a:solidFill>
              <a:ln>
                <a:noFill/>
              </a:ln>
              <a:effectLst/>
            </c:spPr>
            <c:extLst>
              <c:ext xmlns:c16="http://schemas.microsoft.com/office/drawing/2014/chart" uri="{C3380CC4-5D6E-409C-BE32-E72D297353CC}">
                <c16:uniqueId val="{00000004-0F32-401B-B3C9-7ADA77DEF21E}"/>
              </c:ext>
            </c:extLst>
          </c:dPt>
          <c:dPt>
            <c:idx val="1"/>
            <c:invertIfNegative val="0"/>
            <c:bubble3D val="0"/>
            <c:spPr>
              <a:solidFill>
                <a:srgbClr val="0DB091"/>
              </a:solidFill>
              <a:ln>
                <a:noFill/>
              </a:ln>
              <a:effectLst/>
            </c:spPr>
            <c:extLst>
              <c:ext xmlns:c16="http://schemas.microsoft.com/office/drawing/2014/chart" uri="{C3380CC4-5D6E-409C-BE32-E72D297353CC}">
                <c16:uniqueId val="{00000003-0F32-401B-B3C9-7ADA77DEF21E}"/>
              </c:ext>
            </c:extLst>
          </c:dPt>
          <c:dPt>
            <c:idx val="2"/>
            <c:invertIfNegative val="0"/>
            <c:bubble3D val="0"/>
            <c:spPr>
              <a:solidFill>
                <a:srgbClr val="0DB091"/>
              </a:solidFill>
              <a:ln>
                <a:noFill/>
              </a:ln>
              <a:effectLst/>
            </c:spPr>
            <c:extLst>
              <c:ext xmlns:c16="http://schemas.microsoft.com/office/drawing/2014/chart" uri="{C3380CC4-5D6E-409C-BE32-E72D297353CC}">
                <c16:uniqueId val="{00000002-0F32-401B-B3C9-7ADA77DEF21E}"/>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Turned the show off / stopped watching</c:v>
                </c:pt>
                <c:pt idx="1">
                  <c:v>Watched something else instead</c:v>
                </c:pt>
                <c:pt idx="2">
                  <c:v>Told an adult</c:v>
                </c:pt>
                <c:pt idx="3">
                  <c:v>Closed or covered my eyes</c:v>
                </c:pt>
                <c:pt idx="4">
                  <c:v>Looked the other way</c:v>
                </c:pt>
                <c:pt idx="5">
                  <c:v>Left the room</c:v>
                </c:pt>
                <c:pt idx="6">
                  <c:v>Did something else</c:v>
                </c:pt>
                <c:pt idx="7">
                  <c:v>Felt sad</c:v>
                </c:pt>
                <c:pt idx="8">
                  <c:v>Felt scared</c:v>
                </c:pt>
                <c:pt idx="9">
                  <c:v>Nothing / keep watching</c:v>
                </c:pt>
                <c:pt idx="10">
                  <c:v>Talked to my friends</c:v>
                </c:pt>
              </c:strCache>
            </c:strRef>
          </c:cat>
          <c:val>
            <c:numRef>
              <c:f>Sheet1!$B$2:$B$12</c:f>
              <c:numCache>
                <c:formatCode>0%</c:formatCode>
                <c:ptCount val="11"/>
                <c:pt idx="0">
                  <c:v>0.48</c:v>
                </c:pt>
                <c:pt idx="1">
                  <c:v>0.46</c:v>
                </c:pt>
                <c:pt idx="2">
                  <c:v>0.39</c:v>
                </c:pt>
                <c:pt idx="3">
                  <c:v>0.32</c:v>
                </c:pt>
                <c:pt idx="4">
                  <c:v>0.31</c:v>
                </c:pt>
                <c:pt idx="5">
                  <c:v>0.26</c:v>
                </c:pt>
                <c:pt idx="6">
                  <c:v>0.2</c:v>
                </c:pt>
                <c:pt idx="7">
                  <c:v>0.18</c:v>
                </c:pt>
                <c:pt idx="8">
                  <c:v>0.15</c:v>
                </c:pt>
                <c:pt idx="9">
                  <c:v>0.1</c:v>
                </c:pt>
                <c:pt idx="10">
                  <c:v>7.0000000000000007E-2</c:v>
                </c:pt>
              </c:numCache>
            </c:numRef>
          </c:val>
          <c:extLst>
            <c:ext xmlns:c16="http://schemas.microsoft.com/office/drawing/2014/chart" uri="{C3380CC4-5D6E-409C-BE32-E72D297353CC}">
              <c16:uniqueId val="{00000000-43F8-4F5B-87F7-984369EB17C6}"/>
            </c:ext>
          </c:extLst>
        </c:ser>
        <c:dLbls>
          <c:showLegendKey val="0"/>
          <c:showVal val="0"/>
          <c:showCatName val="0"/>
          <c:showSerName val="0"/>
          <c:showPercent val="0"/>
          <c:showBubbleSize val="0"/>
        </c:dLbls>
        <c:gapWidth val="100"/>
        <c:axId val="843927823"/>
        <c:axId val="843907071"/>
      </c:barChart>
      <c:catAx>
        <c:axId val="84392782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3907071"/>
        <c:crosses val="autoZero"/>
        <c:auto val="1"/>
        <c:lblAlgn val="ctr"/>
        <c:lblOffset val="100"/>
        <c:noMultiLvlLbl val="0"/>
      </c:catAx>
      <c:valAx>
        <c:axId val="843907071"/>
        <c:scaling>
          <c:orientation val="minMax"/>
        </c:scaling>
        <c:delete val="1"/>
        <c:axPos val="t"/>
        <c:numFmt formatCode="0%" sourceLinked="1"/>
        <c:majorTickMark val="none"/>
        <c:minorTickMark val="none"/>
        <c:tickLblPos val="nextTo"/>
        <c:crossAx val="843927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0.0526</cdr:x>
      <cdr:y>0.82041</cdr:y>
    </cdr:from>
    <cdr:to>
      <cdr:x>1</cdr:x>
      <cdr:y>0.82041</cdr:y>
    </cdr:to>
    <cdr:cxnSp macro="">
      <cdr:nvCxnSpPr>
        <cdr:cNvPr id="3" name="Straight Connector 2">
          <a:extLst xmlns:a="http://schemas.openxmlformats.org/drawingml/2006/main">
            <a:ext uri="{FF2B5EF4-FFF2-40B4-BE49-F238E27FC236}">
              <a16:creationId xmlns:a16="http://schemas.microsoft.com/office/drawing/2014/main" id="{541EB2B7-B024-49F7-84F4-75772137F531}"/>
            </a:ext>
          </a:extLst>
        </cdr:cNvPr>
        <cdr:cNvCxnSpPr/>
      </cdr:nvCxnSpPr>
      <cdr:spPr>
        <a:xfrm xmlns:a="http://schemas.openxmlformats.org/drawingml/2006/main">
          <a:off x="441187" y="4248423"/>
          <a:ext cx="7947114"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33E009-EB53-4EE0-9F68-5CDEE5F8F0F1}" type="datetimeFigureOut">
              <a:rPr lang="en-NZ" smtClean="0"/>
              <a:t>30/06/2020</a:t>
            </a:fld>
            <a:endParaRPr lang="en-NZ"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1D561F-BDF9-4240-8189-6F8E076C0FAC}" type="slidenum">
              <a:rPr lang="en-NZ" smtClean="0"/>
              <a:t>‹#›</a:t>
            </a:fld>
            <a:endParaRPr lang="en-NZ" dirty="0"/>
          </a:p>
        </p:txBody>
      </p:sp>
    </p:spTree>
    <p:extLst>
      <p:ext uri="{BB962C8B-B14F-4D97-AF65-F5344CB8AC3E}">
        <p14:creationId xmlns:p14="http://schemas.microsoft.com/office/powerpoint/2010/main" val="1922857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151D561F-BDF9-4240-8189-6F8E076C0FAC}" type="slidenum">
              <a:rPr lang="en-NZ" smtClean="0"/>
              <a:t>1</a:t>
            </a:fld>
            <a:endParaRPr lang="en-NZ" dirty="0"/>
          </a:p>
        </p:txBody>
      </p:sp>
    </p:spTree>
    <p:extLst>
      <p:ext uri="{BB962C8B-B14F-4D97-AF65-F5344CB8AC3E}">
        <p14:creationId xmlns:p14="http://schemas.microsoft.com/office/powerpoint/2010/main" val="2373725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151D561F-BDF9-4240-8189-6F8E076C0FAC}" type="slidenum">
              <a:rPr lang="en-NZ" smtClean="0"/>
              <a:t>28</a:t>
            </a:fld>
            <a:endParaRPr lang="en-NZ" dirty="0"/>
          </a:p>
        </p:txBody>
      </p:sp>
    </p:spTree>
    <p:extLst>
      <p:ext uri="{BB962C8B-B14F-4D97-AF65-F5344CB8AC3E}">
        <p14:creationId xmlns:p14="http://schemas.microsoft.com/office/powerpoint/2010/main" val="36523979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image" Target="../media/image19.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image" Target="../media/image21.jp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4.png"/><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image" Target="../media/image23.jpeg"/><Relationship Id="rId1" Type="http://schemas.openxmlformats.org/officeDocument/2006/relationships/slideMaster" Target="../slideMasters/slideMaster1.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image" Target="../media/image26.jpeg"/><Relationship Id="rId1" Type="http://schemas.openxmlformats.org/officeDocument/2006/relationships/slideMaster" Target="../slideMasters/slideMaster1.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image" Target="../media/image28.jp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4.png"/><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1.jp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hyperlink" Target="http://colmarbrunton.co.nz/images/dims/Colmar_Brunton_Terms_&amp;_Conditions_2015.pdf"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image" Target="../media/image17.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image" Target="../media/image18.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1B0138-2B1D-4D52-97BE-F80CE89BDFE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669" b="-5669"/>
          <a:stretch/>
        </p:blipFill>
        <p:spPr>
          <a:xfrm>
            <a:off x="2045" y="0"/>
            <a:ext cx="12187909" cy="5738013"/>
          </a:xfrm>
          <a:prstGeom prst="rect">
            <a:avLst/>
          </a:prstGeom>
        </p:spPr>
      </p:pic>
      <p:pic>
        <p:nvPicPr>
          <p:cNvPr id="25" name="Picture 24">
            <a:extLst>
              <a:ext uri="{FF2B5EF4-FFF2-40B4-BE49-F238E27FC236}">
                <a16:creationId xmlns:a16="http://schemas.microsoft.com/office/drawing/2014/main" id="{0B2C228B-BE54-441F-913A-A43134C5FAAA}"/>
              </a:ext>
            </a:extLst>
          </p:cNvPr>
          <p:cNvPicPr>
            <a:picLocks noChangeAspect="1"/>
          </p:cNvPicPr>
          <p:nvPr userDrawn="1"/>
        </p:nvPicPr>
        <p:blipFill rotWithShape="1">
          <a:blip r:embed="rId3"/>
          <a:srcRect b="6221"/>
          <a:stretch/>
        </p:blipFill>
        <p:spPr>
          <a:xfrm>
            <a:off x="-218548" y="3931130"/>
            <a:ext cx="12639148" cy="2937030"/>
          </a:xfrm>
          <a:prstGeom prst="rect">
            <a:avLst/>
          </a:prstGeom>
        </p:spPr>
      </p:pic>
      <p:pic>
        <p:nvPicPr>
          <p:cNvPr id="26" name="Picture 25">
            <a:extLst>
              <a:ext uri="{FF2B5EF4-FFF2-40B4-BE49-F238E27FC236}">
                <a16:creationId xmlns:a16="http://schemas.microsoft.com/office/drawing/2014/main" id="{9D78BAD1-35BC-4849-9A21-A983BBE436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8548" y="3918360"/>
            <a:ext cx="12639148" cy="3130629"/>
          </a:xfrm>
          <a:prstGeom prst="rect">
            <a:avLst/>
          </a:prstGeom>
        </p:spPr>
      </p:pic>
      <p:sp>
        <p:nvSpPr>
          <p:cNvPr id="20" name="Title 19">
            <a:extLst>
              <a:ext uri="{FF2B5EF4-FFF2-40B4-BE49-F238E27FC236}">
                <a16:creationId xmlns:a16="http://schemas.microsoft.com/office/drawing/2014/main" id="{0214D052-100A-40F5-9316-595D52BB7551}"/>
              </a:ext>
            </a:extLst>
          </p:cNvPr>
          <p:cNvSpPr>
            <a:spLocks noGrp="1"/>
          </p:cNvSpPr>
          <p:nvPr userDrawn="1">
            <p:ph type="title" hasCustomPrompt="1"/>
          </p:nvPr>
        </p:nvSpPr>
        <p:spPr>
          <a:xfrm>
            <a:off x="227014" y="4836147"/>
            <a:ext cx="7511449" cy="1148261"/>
          </a:xfrm>
        </p:spPr>
        <p:txBody>
          <a:bodyPr>
            <a:normAutofit/>
          </a:bodyPr>
          <a:lstStyle>
            <a:lvl1pPr>
              <a:defRPr sz="32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NZ" dirty="0"/>
          </a:p>
        </p:txBody>
      </p:sp>
      <p:sp>
        <p:nvSpPr>
          <p:cNvPr id="22" name="Content Placeholder 21">
            <a:extLst>
              <a:ext uri="{FF2B5EF4-FFF2-40B4-BE49-F238E27FC236}">
                <a16:creationId xmlns:a16="http://schemas.microsoft.com/office/drawing/2014/main" id="{1745F0E6-AEAD-4CA2-8CD5-A95220A5635A}"/>
              </a:ext>
            </a:extLst>
          </p:cNvPr>
          <p:cNvSpPr>
            <a:spLocks noGrp="1"/>
          </p:cNvSpPr>
          <p:nvPr userDrawn="1">
            <p:ph sz="quarter" idx="10" hasCustomPrompt="1"/>
          </p:nvPr>
        </p:nvSpPr>
        <p:spPr>
          <a:xfrm>
            <a:off x="227014" y="6054258"/>
            <a:ext cx="7511449" cy="584200"/>
          </a:xfrm>
        </p:spPr>
        <p:txBody>
          <a:bodyPr>
            <a:normAutofit/>
          </a:bodyPr>
          <a:lstStyle>
            <a:lvl1pPr marL="0" indent="0">
              <a:buNone/>
              <a:defRPr sz="2000" spc="300">
                <a:solidFill>
                  <a:schemeClr val="bg1"/>
                </a:solidFill>
              </a:defRPr>
            </a:lvl1pPr>
          </a:lstStyle>
          <a:p>
            <a:pPr lvl="0"/>
            <a:r>
              <a:rPr lang="en-US" dirty="0"/>
              <a:t>CLICK TO EDIT MASTER TEXT STYLES</a:t>
            </a:r>
          </a:p>
        </p:txBody>
      </p:sp>
      <p:pic>
        <p:nvPicPr>
          <p:cNvPr id="3" name="Picture 2">
            <a:extLst>
              <a:ext uri="{FF2B5EF4-FFF2-40B4-BE49-F238E27FC236}">
                <a16:creationId xmlns:a16="http://schemas.microsoft.com/office/drawing/2014/main" id="{C50C97F8-79A2-4788-88D4-F164143F0DD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652078" y="353967"/>
            <a:ext cx="2312908" cy="1019353"/>
          </a:xfrm>
          <a:prstGeom prst="rect">
            <a:avLst/>
          </a:prstGeom>
        </p:spPr>
      </p:pic>
      <p:pic>
        <p:nvPicPr>
          <p:cNvPr id="8" name="Picture 7">
            <a:extLst>
              <a:ext uri="{FF2B5EF4-FFF2-40B4-BE49-F238E27FC236}">
                <a16:creationId xmlns:a16="http://schemas.microsoft.com/office/drawing/2014/main" id="{83FC2D23-BA7E-4629-A2C9-FC98C4A6B6E7}"/>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8642833" y="5654831"/>
            <a:ext cx="3322153" cy="991976"/>
          </a:xfrm>
          <a:prstGeom prst="rect">
            <a:avLst/>
          </a:prstGeom>
        </p:spPr>
      </p:pic>
      <p:pic>
        <p:nvPicPr>
          <p:cNvPr id="5" name="Picture 4">
            <a:extLst>
              <a:ext uri="{FF2B5EF4-FFF2-40B4-BE49-F238E27FC236}">
                <a16:creationId xmlns:a16="http://schemas.microsoft.com/office/drawing/2014/main" id="{1105BCDF-C245-4108-853A-902AFFFF729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48599" y="350004"/>
            <a:ext cx="1947003" cy="1019353"/>
          </a:xfrm>
          <a:prstGeom prst="rect">
            <a:avLst/>
          </a:prstGeom>
        </p:spPr>
      </p:pic>
    </p:spTree>
    <p:extLst>
      <p:ext uri="{BB962C8B-B14F-4D97-AF65-F5344CB8AC3E}">
        <p14:creationId xmlns:p14="http://schemas.microsoft.com/office/powerpoint/2010/main" val="923851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00F175-0279-4561-BFC3-98D6597B08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 t="5897" r="17" b="21054"/>
          <a:stretch/>
        </p:blipFill>
        <p:spPr>
          <a:xfrm>
            <a:off x="2045" y="1534"/>
            <a:ext cx="12187909" cy="5007346"/>
          </a:xfrm>
          <a:prstGeom prst="rect">
            <a:avLst/>
          </a:prstGeom>
        </p:spPr>
      </p:pic>
      <p:sp>
        <p:nvSpPr>
          <p:cNvPr id="9" name="Rectangle 8">
            <a:extLst>
              <a:ext uri="{FF2B5EF4-FFF2-40B4-BE49-F238E27FC236}">
                <a16:creationId xmlns:a16="http://schemas.microsoft.com/office/drawing/2014/main" id="{F24C0DAE-A6DC-45E9-B2A3-F3662C95E840}"/>
              </a:ext>
            </a:extLst>
          </p:cNvPr>
          <p:cNvSpPr/>
          <p:nvPr userDrawn="1"/>
        </p:nvSpPr>
        <p:spPr>
          <a:xfrm>
            <a:off x="0" y="0"/>
            <a:ext cx="12192000" cy="6858000"/>
          </a:xfrm>
          <a:prstGeom prst="rect">
            <a:avLst/>
          </a:prstGeom>
          <a:solidFill>
            <a:srgbClr val="1363A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21" name="Picture 20">
            <a:extLst>
              <a:ext uri="{FF2B5EF4-FFF2-40B4-BE49-F238E27FC236}">
                <a16:creationId xmlns:a16="http://schemas.microsoft.com/office/drawing/2014/main" id="{17E0B386-2044-46C8-992A-81150012757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9227022" y="270195"/>
            <a:ext cx="2733203" cy="816119"/>
          </a:xfrm>
          <a:prstGeom prst="rect">
            <a:avLst/>
          </a:prstGeom>
        </p:spPr>
      </p:pic>
      <p:pic>
        <p:nvPicPr>
          <p:cNvPr id="10" name="Picture 9">
            <a:extLst>
              <a:ext uri="{FF2B5EF4-FFF2-40B4-BE49-F238E27FC236}">
                <a16:creationId xmlns:a16="http://schemas.microsoft.com/office/drawing/2014/main" id="{28CA1234-A884-4230-B4A1-AF22A3DFABC8}"/>
              </a:ext>
            </a:extLst>
          </p:cNvPr>
          <p:cNvPicPr>
            <a:picLocks noChangeAspect="1"/>
          </p:cNvPicPr>
          <p:nvPr userDrawn="1"/>
        </p:nvPicPr>
        <p:blipFill rotWithShape="1">
          <a:blip r:embed="rId5"/>
          <a:srcRect b="6221"/>
          <a:stretch/>
        </p:blipFill>
        <p:spPr>
          <a:xfrm>
            <a:off x="-218548" y="3931130"/>
            <a:ext cx="12639148" cy="2937030"/>
          </a:xfrm>
          <a:prstGeom prst="rect">
            <a:avLst/>
          </a:prstGeom>
        </p:spPr>
      </p:pic>
      <p:pic>
        <p:nvPicPr>
          <p:cNvPr id="12" name="Picture 11">
            <a:extLst>
              <a:ext uri="{FF2B5EF4-FFF2-40B4-BE49-F238E27FC236}">
                <a16:creationId xmlns:a16="http://schemas.microsoft.com/office/drawing/2014/main" id="{C3E37898-001B-418A-B158-C605D99D2BB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8548" y="3918360"/>
            <a:ext cx="12639148" cy="3130629"/>
          </a:xfrm>
          <a:prstGeom prst="rect">
            <a:avLst/>
          </a:prstGeom>
        </p:spPr>
      </p:pic>
      <p:sp>
        <p:nvSpPr>
          <p:cNvPr id="13" name="Title 19">
            <a:extLst>
              <a:ext uri="{FF2B5EF4-FFF2-40B4-BE49-F238E27FC236}">
                <a16:creationId xmlns:a16="http://schemas.microsoft.com/office/drawing/2014/main" id="{DCB59237-2C02-476A-B341-DDBC7C803F66}"/>
              </a:ext>
            </a:extLst>
          </p:cNvPr>
          <p:cNvSpPr>
            <a:spLocks noGrp="1"/>
          </p:cNvSpPr>
          <p:nvPr>
            <p:ph type="title" hasCustomPrompt="1"/>
          </p:nvPr>
        </p:nvSpPr>
        <p:spPr>
          <a:xfrm>
            <a:off x="354176" y="5004674"/>
            <a:ext cx="5651500" cy="1527175"/>
          </a:xfrm>
        </p:spPr>
        <p:txBody>
          <a:bodyPr>
            <a:normAutofit/>
          </a:bodyPr>
          <a:lstStyle>
            <a:lvl1pPr>
              <a:defRPr sz="32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NZ" dirty="0"/>
          </a:p>
        </p:txBody>
      </p:sp>
      <p:pic>
        <p:nvPicPr>
          <p:cNvPr id="19" name="Picture 18">
            <a:extLst>
              <a:ext uri="{FF2B5EF4-FFF2-40B4-BE49-F238E27FC236}">
                <a16:creationId xmlns:a16="http://schemas.microsoft.com/office/drawing/2014/main" id="{01F13D48-34CB-4E1D-9D12-C46B1A91C16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509359" y="5836730"/>
            <a:ext cx="1411308" cy="621997"/>
          </a:xfrm>
          <a:prstGeom prst="rect">
            <a:avLst/>
          </a:prstGeom>
        </p:spPr>
      </p:pic>
      <p:pic>
        <p:nvPicPr>
          <p:cNvPr id="11" name="Picture 10">
            <a:extLst>
              <a:ext uri="{FF2B5EF4-FFF2-40B4-BE49-F238E27FC236}">
                <a16:creationId xmlns:a16="http://schemas.microsoft.com/office/drawing/2014/main" id="{EC82B4A0-0D97-4C22-9372-EB7ADFDCCDBD}"/>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8926814" y="5762062"/>
            <a:ext cx="1473271" cy="771331"/>
          </a:xfrm>
          <a:prstGeom prst="rect">
            <a:avLst/>
          </a:prstGeom>
        </p:spPr>
      </p:pic>
    </p:spTree>
    <p:extLst>
      <p:ext uri="{BB962C8B-B14F-4D97-AF65-F5344CB8AC3E}">
        <p14:creationId xmlns:p14="http://schemas.microsoft.com/office/powerpoint/2010/main" val="1539848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CC223B-5E4B-46C8-B910-76ED6777E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a:off x="0" y="0"/>
            <a:ext cx="12192000" cy="6858000"/>
          </a:xfrm>
          <a:prstGeom prst="rect">
            <a:avLst/>
          </a:prstGeom>
        </p:spPr>
      </p:pic>
      <p:sp>
        <p:nvSpPr>
          <p:cNvPr id="9" name="Rectangle 8">
            <a:extLst>
              <a:ext uri="{FF2B5EF4-FFF2-40B4-BE49-F238E27FC236}">
                <a16:creationId xmlns:a16="http://schemas.microsoft.com/office/drawing/2014/main" id="{99C75B73-936A-45EA-8636-916C2B347184}"/>
              </a:ext>
            </a:extLst>
          </p:cNvPr>
          <p:cNvSpPr/>
          <p:nvPr userDrawn="1"/>
        </p:nvSpPr>
        <p:spPr>
          <a:xfrm>
            <a:off x="0" y="0"/>
            <a:ext cx="12192000" cy="6858000"/>
          </a:xfrm>
          <a:prstGeom prst="rect">
            <a:avLst/>
          </a:prstGeom>
          <a:solidFill>
            <a:srgbClr val="1363A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21" name="Picture 20">
            <a:extLst>
              <a:ext uri="{FF2B5EF4-FFF2-40B4-BE49-F238E27FC236}">
                <a16:creationId xmlns:a16="http://schemas.microsoft.com/office/drawing/2014/main" id="{17E0B386-2044-46C8-992A-81150012757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9227022" y="270195"/>
            <a:ext cx="2733203" cy="816119"/>
          </a:xfrm>
          <a:prstGeom prst="rect">
            <a:avLst/>
          </a:prstGeom>
        </p:spPr>
      </p:pic>
      <p:pic>
        <p:nvPicPr>
          <p:cNvPr id="11" name="Picture 10">
            <a:extLst>
              <a:ext uri="{FF2B5EF4-FFF2-40B4-BE49-F238E27FC236}">
                <a16:creationId xmlns:a16="http://schemas.microsoft.com/office/drawing/2014/main" id="{FB67C28E-E580-4BA3-B691-9FD2B2F47A70}"/>
              </a:ext>
            </a:extLst>
          </p:cNvPr>
          <p:cNvPicPr>
            <a:picLocks noChangeAspect="1"/>
          </p:cNvPicPr>
          <p:nvPr userDrawn="1"/>
        </p:nvPicPr>
        <p:blipFill rotWithShape="1">
          <a:blip r:embed="rId5"/>
          <a:srcRect b="6221"/>
          <a:stretch/>
        </p:blipFill>
        <p:spPr>
          <a:xfrm>
            <a:off x="-218548" y="3931130"/>
            <a:ext cx="12639148" cy="2937030"/>
          </a:xfrm>
          <a:prstGeom prst="rect">
            <a:avLst/>
          </a:prstGeom>
        </p:spPr>
      </p:pic>
      <p:pic>
        <p:nvPicPr>
          <p:cNvPr id="12" name="Picture 11">
            <a:extLst>
              <a:ext uri="{FF2B5EF4-FFF2-40B4-BE49-F238E27FC236}">
                <a16:creationId xmlns:a16="http://schemas.microsoft.com/office/drawing/2014/main" id="{E42F0970-F8B4-458F-977D-3FF409C7D7E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8548" y="3918360"/>
            <a:ext cx="12639148" cy="3130629"/>
          </a:xfrm>
          <a:prstGeom prst="rect">
            <a:avLst/>
          </a:prstGeom>
        </p:spPr>
      </p:pic>
      <p:sp>
        <p:nvSpPr>
          <p:cNvPr id="13" name="Title 19">
            <a:extLst>
              <a:ext uri="{FF2B5EF4-FFF2-40B4-BE49-F238E27FC236}">
                <a16:creationId xmlns:a16="http://schemas.microsoft.com/office/drawing/2014/main" id="{E2C00CB1-0FD7-4AC2-988C-0197BC51FB9D}"/>
              </a:ext>
            </a:extLst>
          </p:cNvPr>
          <p:cNvSpPr>
            <a:spLocks noGrp="1"/>
          </p:cNvSpPr>
          <p:nvPr>
            <p:ph type="title" hasCustomPrompt="1"/>
          </p:nvPr>
        </p:nvSpPr>
        <p:spPr>
          <a:xfrm>
            <a:off x="354176" y="5004674"/>
            <a:ext cx="5651500" cy="1527175"/>
          </a:xfrm>
        </p:spPr>
        <p:txBody>
          <a:bodyPr>
            <a:normAutofit/>
          </a:bodyPr>
          <a:lstStyle>
            <a:lvl1pPr>
              <a:defRPr sz="32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NZ" dirty="0"/>
          </a:p>
        </p:txBody>
      </p:sp>
      <p:pic>
        <p:nvPicPr>
          <p:cNvPr id="19" name="Picture 18">
            <a:extLst>
              <a:ext uri="{FF2B5EF4-FFF2-40B4-BE49-F238E27FC236}">
                <a16:creationId xmlns:a16="http://schemas.microsoft.com/office/drawing/2014/main" id="{2DAE2AE8-D9DE-4A15-A95F-1BFFF1D18683}"/>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509359" y="5836730"/>
            <a:ext cx="1411308" cy="621997"/>
          </a:xfrm>
          <a:prstGeom prst="rect">
            <a:avLst/>
          </a:prstGeom>
        </p:spPr>
      </p:pic>
      <p:pic>
        <p:nvPicPr>
          <p:cNvPr id="14" name="Picture 13">
            <a:extLst>
              <a:ext uri="{FF2B5EF4-FFF2-40B4-BE49-F238E27FC236}">
                <a16:creationId xmlns:a16="http://schemas.microsoft.com/office/drawing/2014/main" id="{3FE7950C-B9CC-4D4B-A2BF-FA4329BF3858}"/>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8926814" y="5762062"/>
            <a:ext cx="1473271" cy="771331"/>
          </a:xfrm>
          <a:prstGeom prst="rect">
            <a:avLst/>
          </a:prstGeom>
        </p:spPr>
      </p:pic>
    </p:spTree>
    <p:extLst>
      <p:ext uri="{BB962C8B-B14F-4D97-AF65-F5344CB8AC3E}">
        <p14:creationId xmlns:p14="http://schemas.microsoft.com/office/powerpoint/2010/main" val="810454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948996-8CC4-497E-A9B8-A08C4AC2B6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46" y="0"/>
            <a:ext cx="12187909" cy="6854932"/>
          </a:xfrm>
          <a:prstGeom prst="rect">
            <a:avLst/>
          </a:prstGeom>
        </p:spPr>
      </p:pic>
      <p:sp>
        <p:nvSpPr>
          <p:cNvPr id="10" name="Rectangle 9">
            <a:extLst>
              <a:ext uri="{FF2B5EF4-FFF2-40B4-BE49-F238E27FC236}">
                <a16:creationId xmlns:a16="http://schemas.microsoft.com/office/drawing/2014/main" id="{91785D0D-A55B-4155-80FB-13967D6F6FED}"/>
              </a:ext>
            </a:extLst>
          </p:cNvPr>
          <p:cNvSpPr/>
          <p:nvPr userDrawn="1"/>
        </p:nvSpPr>
        <p:spPr>
          <a:xfrm>
            <a:off x="0" y="0"/>
            <a:ext cx="12192000" cy="6858000"/>
          </a:xfrm>
          <a:prstGeom prst="rect">
            <a:avLst/>
          </a:prstGeom>
          <a:solidFill>
            <a:srgbClr val="1363A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2" name="Rectangle 11">
            <a:extLst>
              <a:ext uri="{FF2B5EF4-FFF2-40B4-BE49-F238E27FC236}">
                <a16:creationId xmlns:a16="http://schemas.microsoft.com/office/drawing/2014/main" id="{C8C3F258-0EFB-461B-9AB7-18D47E1EA974}"/>
              </a:ext>
            </a:extLst>
          </p:cNvPr>
          <p:cNvSpPr/>
          <p:nvPr userDrawn="1"/>
        </p:nvSpPr>
        <p:spPr>
          <a:xfrm>
            <a:off x="0" y="4851400"/>
            <a:ext cx="12192000" cy="1793050"/>
          </a:xfrm>
          <a:prstGeom prst="rect">
            <a:avLst/>
          </a:prstGeom>
          <a:solidFill>
            <a:srgbClr val="0DB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 name="Rectangle 1">
            <a:extLst>
              <a:ext uri="{FF2B5EF4-FFF2-40B4-BE49-F238E27FC236}">
                <a16:creationId xmlns:a16="http://schemas.microsoft.com/office/drawing/2014/main" id="{2583FE4E-6E58-4B69-9701-B0DEE783F766}"/>
              </a:ext>
            </a:extLst>
          </p:cNvPr>
          <p:cNvSpPr/>
          <p:nvPr userDrawn="1"/>
        </p:nvSpPr>
        <p:spPr>
          <a:xfrm>
            <a:off x="0" y="5081820"/>
            <a:ext cx="12192000" cy="179305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17" name="Picture 16">
            <a:extLst>
              <a:ext uri="{FF2B5EF4-FFF2-40B4-BE49-F238E27FC236}">
                <a16:creationId xmlns:a16="http://schemas.microsoft.com/office/drawing/2014/main" id="{FFF1B522-ACBF-41A4-8F59-050AAD0F8386}"/>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9227022" y="270195"/>
            <a:ext cx="2733203" cy="816119"/>
          </a:xfrm>
          <a:prstGeom prst="rect">
            <a:avLst/>
          </a:prstGeom>
        </p:spPr>
      </p:pic>
      <p:sp>
        <p:nvSpPr>
          <p:cNvPr id="18" name="Title 19">
            <a:extLst>
              <a:ext uri="{FF2B5EF4-FFF2-40B4-BE49-F238E27FC236}">
                <a16:creationId xmlns:a16="http://schemas.microsoft.com/office/drawing/2014/main" id="{7798CAF6-B29A-43C1-909F-FF412935BB7A}"/>
              </a:ext>
            </a:extLst>
          </p:cNvPr>
          <p:cNvSpPr>
            <a:spLocks noGrp="1"/>
          </p:cNvSpPr>
          <p:nvPr userDrawn="1">
            <p:ph type="title" hasCustomPrompt="1"/>
          </p:nvPr>
        </p:nvSpPr>
        <p:spPr>
          <a:xfrm>
            <a:off x="354176" y="5422900"/>
            <a:ext cx="8269124" cy="1164906"/>
          </a:xfrm>
        </p:spPr>
        <p:txBody>
          <a:bodyPr>
            <a:normAutofit/>
          </a:bodyPr>
          <a:lstStyle>
            <a:lvl1pPr>
              <a:defRPr sz="32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NZ" dirty="0"/>
          </a:p>
        </p:txBody>
      </p:sp>
      <p:pic>
        <p:nvPicPr>
          <p:cNvPr id="24" name="Picture 23">
            <a:extLst>
              <a:ext uri="{FF2B5EF4-FFF2-40B4-BE49-F238E27FC236}">
                <a16:creationId xmlns:a16="http://schemas.microsoft.com/office/drawing/2014/main" id="{D75A24C9-3C69-4F05-A074-25FFE05A099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612774" y="5885692"/>
            <a:ext cx="1411308" cy="621997"/>
          </a:xfrm>
          <a:prstGeom prst="rect">
            <a:avLst/>
          </a:prstGeom>
        </p:spPr>
      </p:pic>
      <p:pic>
        <p:nvPicPr>
          <p:cNvPr id="11" name="Picture 10">
            <a:extLst>
              <a:ext uri="{FF2B5EF4-FFF2-40B4-BE49-F238E27FC236}">
                <a16:creationId xmlns:a16="http://schemas.microsoft.com/office/drawing/2014/main" id="{D5DF1887-34A6-42DF-AB00-9E7404E95407}"/>
              </a:ext>
            </a:extLst>
          </p:cNvPr>
          <p:cNvPicPr>
            <a:picLocks noChangeAspect="1"/>
          </p:cNvPicPr>
          <p:nvPr userDrawn="1"/>
        </p:nvPicPr>
        <p:blipFill>
          <a:blip r:embed="rId6"/>
          <a:stretch>
            <a:fillRect/>
          </a:stretch>
        </p:blipFill>
        <p:spPr>
          <a:xfrm>
            <a:off x="201612" y="119935"/>
            <a:ext cx="612000" cy="612000"/>
          </a:xfrm>
          <a:prstGeom prst="rect">
            <a:avLst/>
          </a:prstGeom>
        </p:spPr>
      </p:pic>
      <p:pic>
        <p:nvPicPr>
          <p:cNvPr id="13" name="Picture 12">
            <a:extLst>
              <a:ext uri="{FF2B5EF4-FFF2-40B4-BE49-F238E27FC236}">
                <a16:creationId xmlns:a16="http://schemas.microsoft.com/office/drawing/2014/main" id="{DC05229A-9B23-4420-B306-5CFF8F6A28C2}"/>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8926814" y="5762062"/>
            <a:ext cx="1473271" cy="771331"/>
          </a:xfrm>
          <a:prstGeom prst="rect">
            <a:avLst/>
          </a:prstGeom>
        </p:spPr>
      </p:pic>
    </p:spTree>
    <p:extLst>
      <p:ext uri="{BB962C8B-B14F-4D97-AF65-F5344CB8AC3E}">
        <p14:creationId xmlns:p14="http://schemas.microsoft.com/office/powerpoint/2010/main" val="2571957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D275F1-DE83-4EB0-B78C-645EF57A02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EE059525-1D56-4D7A-9CCD-61EE3C3EBC8C}"/>
              </a:ext>
            </a:extLst>
          </p:cNvPr>
          <p:cNvSpPr/>
          <p:nvPr userDrawn="1"/>
        </p:nvSpPr>
        <p:spPr>
          <a:xfrm>
            <a:off x="0" y="0"/>
            <a:ext cx="12192000" cy="6858000"/>
          </a:xfrm>
          <a:prstGeom prst="rect">
            <a:avLst/>
          </a:prstGeom>
          <a:solidFill>
            <a:srgbClr val="1363A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5" name="Rectangle 24">
            <a:extLst>
              <a:ext uri="{FF2B5EF4-FFF2-40B4-BE49-F238E27FC236}">
                <a16:creationId xmlns:a16="http://schemas.microsoft.com/office/drawing/2014/main" id="{9D8F9E1E-FF2C-45D2-85C3-977FE0B0D909}"/>
              </a:ext>
            </a:extLst>
          </p:cNvPr>
          <p:cNvSpPr/>
          <p:nvPr userDrawn="1"/>
        </p:nvSpPr>
        <p:spPr>
          <a:xfrm>
            <a:off x="0" y="4834530"/>
            <a:ext cx="12192000" cy="1793050"/>
          </a:xfrm>
          <a:prstGeom prst="rect">
            <a:avLst/>
          </a:prstGeom>
          <a:solidFill>
            <a:srgbClr val="E4C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6" name="Rectangle 15">
            <a:extLst>
              <a:ext uri="{FF2B5EF4-FFF2-40B4-BE49-F238E27FC236}">
                <a16:creationId xmlns:a16="http://schemas.microsoft.com/office/drawing/2014/main" id="{9E6C534C-611F-4360-B576-33874CC754F5}"/>
              </a:ext>
            </a:extLst>
          </p:cNvPr>
          <p:cNvSpPr/>
          <p:nvPr userDrawn="1"/>
        </p:nvSpPr>
        <p:spPr>
          <a:xfrm>
            <a:off x="0" y="5081820"/>
            <a:ext cx="12192000" cy="179305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8" name="Title 19">
            <a:extLst>
              <a:ext uri="{FF2B5EF4-FFF2-40B4-BE49-F238E27FC236}">
                <a16:creationId xmlns:a16="http://schemas.microsoft.com/office/drawing/2014/main" id="{A1D48106-1BDB-475F-B731-3BFAC2686724}"/>
              </a:ext>
            </a:extLst>
          </p:cNvPr>
          <p:cNvSpPr>
            <a:spLocks noGrp="1"/>
          </p:cNvSpPr>
          <p:nvPr>
            <p:ph type="title" hasCustomPrompt="1"/>
          </p:nvPr>
        </p:nvSpPr>
        <p:spPr>
          <a:xfrm>
            <a:off x="354176" y="5422900"/>
            <a:ext cx="8269124" cy="1164906"/>
          </a:xfrm>
        </p:spPr>
        <p:txBody>
          <a:bodyPr>
            <a:normAutofit/>
          </a:bodyPr>
          <a:lstStyle>
            <a:lvl1pPr>
              <a:defRPr sz="32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NZ" dirty="0"/>
          </a:p>
        </p:txBody>
      </p:sp>
      <p:pic>
        <p:nvPicPr>
          <p:cNvPr id="21" name="Picture 20">
            <a:extLst>
              <a:ext uri="{FF2B5EF4-FFF2-40B4-BE49-F238E27FC236}">
                <a16:creationId xmlns:a16="http://schemas.microsoft.com/office/drawing/2014/main" id="{17575A59-2D50-41E8-B441-17ACD634483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12774" y="5885692"/>
            <a:ext cx="1411308" cy="621997"/>
          </a:xfrm>
          <a:prstGeom prst="rect">
            <a:avLst/>
          </a:prstGeom>
        </p:spPr>
      </p:pic>
      <p:pic>
        <p:nvPicPr>
          <p:cNvPr id="17" name="Picture 16">
            <a:extLst>
              <a:ext uri="{FF2B5EF4-FFF2-40B4-BE49-F238E27FC236}">
                <a16:creationId xmlns:a16="http://schemas.microsoft.com/office/drawing/2014/main" id="{FFF1B522-ACBF-41A4-8F59-050AAD0F8386}"/>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13000"/>
                    </a14:imgEffect>
                  </a14:imgLayer>
                </a14:imgProps>
              </a:ext>
              <a:ext uri="{28A0092B-C50C-407E-A947-70E740481C1C}">
                <a14:useLocalDpi xmlns:a14="http://schemas.microsoft.com/office/drawing/2010/main"/>
              </a:ext>
            </a:extLst>
          </a:blip>
          <a:stretch>
            <a:fillRect/>
          </a:stretch>
        </p:blipFill>
        <p:spPr>
          <a:xfrm>
            <a:off x="9227022" y="270195"/>
            <a:ext cx="2733203" cy="816119"/>
          </a:xfrm>
          <a:prstGeom prst="rect">
            <a:avLst/>
          </a:prstGeom>
        </p:spPr>
      </p:pic>
      <p:pic>
        <p:nvPicPr>
          <p:cNvPr id="11" name="Picture 10">
            <a:extLst>
              <a:ext uri="{FF2B5EF4-FFF2-40B4-BE49-F238E27FC236}">
                <a16:creationId xmlns:a16="http://schemas.microsoft.com/office/drawing/2014/main" id="{9DFA215E-ACD6-4C1C-A352-358A59F482C1}"/>
              </a:ext>
            </a:extLst>
          </p:cNvPr>
          <p:cNvPicPr>
            <a:picLocks noChangeAspect="1"/>
          </p:cNvPicPr>
          <p:nvPr userDrawn="1"/>
        </p:nvPicPr>
        <p:blipFill>
          <a:blip r:embed="rId6"/>
          <a:stretch>
            <a:fillRect/>
          </a:stretch>
        </p:blipFill>
        <p:spPr>
          <a:xfrm>
            <a:off x="201613" y="115608"/>
            <a:ext cx="612000" cy="608292"/>
          </a:xfrm>
          <a:prstGeom prst="rect">
            <a:avLst/>
          </a:prstGeom>
        </p:spPr>
      </p:pic>
      <p:pic>
        <p:nvPicPr>
          <p:cNvPr id="12" name="Picture 11">
            <a:extLst>
              <a:ext uri="{FF2B5EF4-FFF2-40B4-BE49-F238E27FC236}">
                <a16:creationId xmlns:a16="http://schemas.microsoft.com/office/drawing/2014/main" id="{65E6A0DA-1D37-48AD-9A4F-B36D684205B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8926814" y="5762062"/>
            <a:ext cx="1473271" cy="771331"/>
          </a:xfrm>
          <a:prstGeom prst="rect">
            <a:avLst/>
          </a:prstGeom>
        </p:spPr>
      </p:pic>
    </p:spTree>
    <p:extLst>
      <p:ext uri="{BB962C8B-B14F-4D97-AF65-F5344CB8AC3E}">
        <p14:creationId xmlns:p14="http://schemas.microsoft.com/office/powerpoint/2010/main" val="4113222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70338C-EBDA-4729-BEB2-3025F2D1102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694BC73A-82DC-4E7D-BEF0-7FF39DF68A51}"/>
              </a:ext>
            </a:extLst>
          </p:cNvPr>
          <p:cNvSpPr/>
          <p:nvPr userDrawn="1"/>
        </p:nvSpPr>
        <p:spPr>
          <a:xfrm>
            <a:off x="0" y="0"/>
            <a:ext cx="12192000" cy="6858000"/>
          </a:xfrm>
          <a:prstGeom prst="rect">
            <a:avLst/>
          </a:prstGeom>
          <a:solidFill>
            <a:srgbClr val="1363A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5" name="Rectangle 14">
            <a:extLst>
              <a:ext uri="{FF2B5EF4-FFF2-40B4-BE49-F238E27FC236}">
                <a16:creationId xmlns:a16="http://schemas.microsoft.com/office/drawing/2014/main" id="{9B8E24A2-BFED-4761-900A-6001A378D915}"/>
              </a:ext>
            </a:extLst>
          </p:cNvPr>
          <p:cNvSpPr/>
          <p:nvPr userDrawn="1"/>
        </p:nvSpPr>
        <p:spPr>
          <a:xfrm>
            <a:off x="0" y="4851400"/>
            <a:ext cx="12192000" cy="1793050"/>
          </a:xfrm>
          <a:prstGeom prst="rect">
            <a:avLst/>
          </a:prstGeom>
          <a:solidFill>
            <a:srgbClr val="1363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1" name="Rectangle 10">
            <a:extLst>
              <a:ext uri="{FF2B5EF4-FFF2-40B4-BE49-F238E27FC236}">
                <a16:creationId xmlns:a16="http://schemas.microsoft.com/office/drawing/2014/main" id="{19E76731-CCF0-4F2D-9B56-BE661A4BD4F3}"/>
              </a:ext>
            </a:extLst>
          </p:cNvPr>
          <p:cNvSpPr/>
          <p:nvPr userDrawn="1"/>
        </p:nvSpPr>
        <p:spPr>
          <a:xfrm>
            <a:off x="0" y="5081820"/>
            <a:ext cx="12192000" cy="179305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2" name="Title 19">
            <a:extLst>
              <a:ext uri="{FF2B5EF4-FFF2-40B4-BE49-F238E27FC236}">
                <a16:creationId xmlns:a16="http://schemas.microsoft.com/office/drawing/2014/main" id="{1FB72EEA-9BCC-4A0B-85FD-280807EBE2B7}"/>
              </a:ext>
            </a:extLst>
          </p:cNvPr>
          <p:cNvSpPr>
            <a:spLocks noGrp="1"/>
          </p:cNvSpPr>
          <p:nvPr>
            <p:ph type="title" hasCustomPrompt="1"/>
          </p:nvPr>
        </p:nvSpPr>
        <p:spPr>
          <a:xfrm>
            <a:off x="354176" y="5422900"/>
            <a:ext cx="8269124" cy="1164906"/>
          </a:xfrm>
        </p:spPr>
        <p:txBody>
          <a:bodyPr>
            <a:normAutofit/>
          </a:bodyPr>
          <a:lstStyle>
            <a:lvl1pPr>
              <a:defRPr sz="32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NZ" dirty="0"/>
          </a:p>
        </p:txBody>
      </p:sp>
      <p:pic>
        <p:nvPicPr>
          <p:cNvPr id="16" name="Picture 15">
            <a:extLst>
              <a:ext uri="{FF2B5EF4-FFF2-40B4-BE49-F238E27FC236}">
                <a16:creationId xmlns:a16="http://schemas.microsoft.com/office/drawing/2014/main" id="{3298F035-854E-43F4-BAEF-D4C2568C03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12774" y="5885692"/>
            <a:ext cx="1411308" cy="621997"/>
          </a:xfrm>
          <a:prstGeom prst="rect">
            <a:avLst/>
          </a:prstGeom>
        </p:spPr>
      </p:pic>
      <p:pic>
        <p:nvPicPr>
          <p:cNvPr id="17" name="Picture 16">
            <a:extLst>
              <a:ext uri="{FF2B5EF4-FFF2-40B4-BE49-F238E27FC236}">
                <a16:creationId xmlns:a16="http://schemas.microsoft.com/office/drawing/2014/main" id="{FFF1B522-ACBF-41A4-8F59-050AAD0F8386}"/>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9227022" y="270195"/>
            <a:ext cx="2733203" cy="816119"/>
          </a:xfrm>
          <a:prstGeom prst="rect">
            <a:avLst/>
          </a:prstGeom>
        </p:spPr>
      </p:pic>
      <p:pic>
        <p:nvPicPr>
          <p:cNvPr id="18" name="Picture 17">
            <a:extLst>
              <a:ext uri="{FF2B5EF4-FFF2-40B4-BE49-F238E27FC236}">
                <a16:creationId xmlns:a16="http://schemas.microsoft.com/office/drawing/2014/main" id="{9ED8548E-25F4-4740-ACEC-71C1018DD874}"/>
              </a:ext>
            </a:extLst>
          </p:cNvPr>
          <p:cNvPicPr>
            <a:picLocks noChangeAspect="1"/>
          </p:cNvPicPr>
          <p:nvPr userDrawn="1"/>
        </p:nvPicPr>
        <p:blipFill>
          <a:blip r:embed="rId6"/>
          <a:stretch>
            <a:fillRect/>
          </a:stretch>
        </p:blipFill>
        <p:spPr>
          <a:xfrm>
            <a:off x="201612" y="113240"/>
            <a:ext cx="612000" cy="612000"/>
          </a:xfrm>
          <a:prstGeom prst="rect">
            <a:avLst/>
          </a:prstGeom>
        </p:spPr>
      </p:pic>
      <p:pic>
        <p:nvPicPr>
          <p:cNvPr id="19" name="Picture 18">
            <a:extLst>
              <a:ext uri="{FF2B5EF4-FFF2-40B4-BE49-F238E27FC236}">
                <a16:creationId xmlns:a16="http://schemas.microsoft.com/office/drawing/2014/main" id="{3313644B-39DE-4BC1-A6B7-CC38725D1ABD}"/>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8926814" y="5762062"/>
            <a:ext cx="1473271" cy="771331"/>
          </a:xfrm>
          <a:prstGeom prst="rect">
            <a:avLst/>
          </a:prstGeom>
        </p:spPr>
      </p:pic>
    </p:spTree>
    <p:extLst>
      <p:ext uri="{BB962C8B-B14F-4D97-AF65-F5344CB8AC3E}">
        <p14:creationId xmlns:p14="http://schemas.microsoft.com/office/powerpoint/2010/main" val="614672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9EE7FA-0A13-4358-8DEA-8935168FA6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45" y="1534"/>
            <a:ext cx="12187909" cy="6854932"/>
          </a:xfrm>
          <a:prstGeom prst="rect">
            <a:avLst/>
          </a:prstGeom>
        </p:spPr>
      </p:pic>
      <p:sp>
        <p:nvSpPr>
          <p:cNvPr id="10" name="Rectangle 9">
            <a:extLst>
              <a:ext uri="{FF2B5EF4-FFF2-40B4-BE49-F238E27FC236}">
                <a16:creationId xmlns:a16="http://schemas.microsoft.com/office/drawing/2014/main" id="{34D61653-4A94-4541-B302-FE276C5289EE}"/>
              </a:ext>
            </a:extLst>
          </p:cNvPr>
          <p:cNvSpPr/>
          <p:nvPr userDrawn="1"/>
        </p:nvSpPr>
        <p:spPr>
          <a:xfrm>
            <a:off x="0" y="0"/>
            <a:ext cx="12192000" cy="6858000"/>
          </a:xfrm>
          <a:prstGeom prst="rect">
            <a:avLst/>
          </a:prstGeom>
          <a:solidFill>
            <a:srgbClr val="1363A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17" name="Picture 16">
            <a:extLst>
              <a:ext uri="{FF2B5EF4-FFF2-40B4-BE49-F238E27FC236}">
                <a16:creationId xmlns:a16="http://schemas.microsoft.com/office/drawing/2014/main" id="{FFF1B522-ACBF-41A4-8F59-050AAD0F8386}"/>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9227022" y="270195"/>
            <a:ext cx="2733203" cy="816119"/>
          </a:xfrm>
          <a:prstGeom prst="rect">
            <a:avLst/>
          </a:prstGeom>
        </p:spPr>
      </p:pic>
      <p:sp>
        <p:nvSpPr>
          <p:cNvPr id="21" name="Rectangle 20">
            <a:extLst>
              <a:ext uri="{FF2B5EF4-FFF2-40B4-BE49-F238E27FC236}">
                <a16:creationId xmlns:a16="http://schemas.microsoft.com/office/drawing/2014/main" id="{E9D417FC-844C-41CE-B202-A93A79F4E5C0}"/>
              </a:ext>
            </a:extLst>
          </p:cNvPr>
          <p:cNvSpPr/>
          <p:nvPr userDrawn="1"/>
        </p:nvSpPr>
        <p:spPr>
          <a:xfrm>
            <a:off x="0" y="4851400"/>
            <a:ext cx="12192000" cy="1793050"/>
          </a:xfrm>
          <a:prstGeom prst="rect">
            <a:avLst/>
          </a:prstGeom>
          <a:solidFill>
            <a:srgbClr val="E05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1" name="Rectangle 10">
            <a:extLst>
              <a:ext uri="{FF2B5EF4-FFF2-40B4-BE49-F238E27FC236}">
                <a16:creationId xmlns:a16="http://schemas.microsoft.com/office/drawing/2014/main" id="{7F680664-4ED2-4902-A6A3-EBABF095C578}"/>
              </a:ext>
            </a:extLst>
          </p:cNvPr>
          <p:cNvSpPr/>
          <p:nvPr userDrawn="1"/>
        </p:nvSpPr>
        <p:spPr>
          <a:xfrm>
            <a:off x="0" y="5081820"/>
            <a:ext cx="12192000" cy="179305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2" name="Title 19">
            <a:extLst>
              <a:ext uri="{FF2B5EF4-FFF2-40B4-BE49-F238E27FC236}">
                <a16:creationId xmlns:a16="http://schemas.microsoft.com/office/drawing/2014/main" id="{0B925095-86B7-44EE-96FC-209D0CEC05CE}"/>
              </a:ext>
            </a:extLst>
          </p:cNvPr>
          <p:cNvSpPr>
            <a:spLocks noGrp="1"/>
          </p:cNvSpPr>
          <p:nvPr>
            <p:ph type="title" hasCustomPrompt="1"/>
          </p:nvPr>
        </p:nvSpPr>
        <p:spPr>
          <a:xfrm>
            <a:off x="354176" y="5422900"/>
            <a:ext cx="8269124" cy="1164906"/>
          </a:xfrm>
        </p:spPr>
        <p:txBody>
          <a:bodyPr>
            <a:normAutofit/>
          </a:bodyPr>
          <a:lstStyle>
            <a:lvl1pPr>
              <a:defRPr sz="32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NZ" dirty="0"/>
          </a:p>
        </p:txBody>
      </p:sp>
      <p:pic>
        <p:nvPicPr>
          <p:cNvPr id="15" name="Picture 14">
            <a:extLst>
              <a:ext uri="{FF2B5EF4-FFF2-40B4-BE49-F238E27FC236}">
                <a16:creationId xmlns:a16="http://schemas.microsoft.com/office/drawing/2014/main" id="{6765ACDD-66FF-4608-9F2B-DCDBA33D980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612774" y="5885692"/>
            <a:ext cx="1411308" cy="621997"/>
          </a:xfrm>
          <a:prstGeom prst="rect">
            <a:avLst/>
          </a:prstGeom>
        </p:spPr>
      </p:pic>
      <p:pic>
        <p:nvPicPr>
          <p:cNvPr id="16" name="Picture 15">
            <a:extLst>
              <a:ext uri="{FF2B5EF4-FFF2-40B4-BE49-F238E27FC236}">
                <a16:creationId xmlns:a16="http://schemas.microsoft.com/office/drawing/2014/main" id="{DFBE5638-83F6-4868-BE67-B02C1BFAA7AE}"/>
              </a:ext>
            </a:extLst>
          </p:cNvPr>
          <p:cNvPicPr>
            <a:picLocks noChangeAspect="1"/>
          </p:cNvPicPr>
          <p:nvPr userDrawn="1"/>
        </p:nvPicPr>
        <p:blipFill>
          <a:blip r:embed="rId6"/>
          <a:stretch>
            <a:fillRect/>
          </a:stretch>
        </p:blipFill>
        <p:spPr>
          <a:xfrm>
            <a:off x="201613" y="113715"/>
            <a:ext cx="612000" cy="608292"/>
          </a:xfrm>
          <a:prstGeom prst="rect">
            <a:avLst/>
          </a:prstGeom>
        </p:spPr>
      </p:pic>
      <p:pic>
        <p:nvPicPr>
          <p:cNvPr id="18" name="Picture 17">
            <a:extLst>
              <a:ext uri="{FF2B5EF4-FFF2-40B4-BE49-F238E27FC236}">
                <a16:creationId xmlns:a16="http://schemas.microsoft.com/office/drawing/2014/main" id="{D748AD6D-7562-4D29-A629-FB01CC95BA8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8926814" y="5762062"/>
            <a:ext cx="1473271" cy="771331"/>
          </a:xfrm>
          <a:prstGeom prst="rect">
            <a:avLst/>
          </a:prstGeom>
        </p:spPr>
      </p:pic>
    </p:spTree>
    <p:extLst>
      <p:ext uri="{BB962C8B-B14F-4D97-AF65-F5344CB8AC3E}">
        <p14:creationId xmlns:p14="http://schemas.microsoft.com/office/powerpoint/2010/main" val="34978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85716F-8963-4C9A-8FA8-F6106DAC4C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45" y="0"/>
            <a:ext cx="12187909" cy="5738013"/>
          </a:xfrm>
          <a:prstGeom prst="rect">
            <a:avLst/>
          </a:prstGeom>
        </p:spPr>
      </p:pic>
      <p:pic>
        <p:nvPicPr>
          <p:cNvPr id="2" name="Picture 1">
            <a:extLst>
              <a:ext uri="{FF2B5EF4-FFF2-40B4-BE49-F238E27FC236}">
                <a16:creationId xmlns:a16="http://schemas.microsoft.com/office/drawing/2014/main" id="{1C0B4C65-E6D2-4977-ACC5-08CB9C27BBA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937" r="2911" b="9516"/>
          <a:stretch/>
        </p:blipFill>
        <p:spPr>
          <a:xfrm>
            <a:off x="-2" y="3476774"/>
            <a:ext cx="12192002" cy="3381225"/>
          </a:xfrm>
          <a:prstGeom prst="rect">
            <a:avLst/>
          </a:prstGeom>
        </p:spPr>
      </p:pic>
      <p:sp>
        <p:nvSpPr>
          <p:cNvPr id="23" name="Rectangle 22">
            <a:extLst>
              <a:ext uri="{FF2B5EF4-FFF2-40B4-BE49-F238E27FC236}">
                <a16:creationId xmlns:a16="http://schemas.microsoft.com/office/drawing/2014/main" id="{8A290C80-11D6-4636-8484-991D0282F373}"/>
              </a:ext>
            </a:extLst>
          </p:cNvPr>
          <p:cNvSpPr/>
          <p:nvPr userDrawn="1"/>
        </p:nvSpPr>
        <p:spPr>
          <a:xfrm>
            <a:off x="0" y="4275518"/>
            <a:ext cx="12192000" cy="2582481"/>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5" name="Subtitle 2">
            <a:extLst>
              <a:ext uri="{FF2B5EF4-FFF2-40B4-BE49-F238E27FC236}">
                <a16:creationId xmlns:a16="http://schemas.microsoft.com/office/drawing/2014/main" id="{FA48F28B-C16A-4594-86EA-73AD3D42463A}"/>
              </a:ext>
            </a:extLst>
          </p:cNvPr>
          <p:cNvSpPr>
            <a:spLocks noGrp="1"/>
          </p:cNvSpPr>
          <p:nvPr>
            <p:ph type="subTitle" idx="1" hasCustomPrompt="1"/>
          </p:nvPr>
        </p:nvSpPr>
        <p:spPr>
          <a:xfrm>
            <a:off x="3188368" y="4537893"/>
            <a:ext cx="5715000" cy="501650"/>
          </a:xfrm>
        </p:spPr>
        <p:txBody>
          <a:bodyPr anchor="ctr">
            <a:noAutofit/>
          </a:bodyPr>
          <a:lstStyle>
            <a:lvl1pPr marL="0" indent="0" algn="ctr">
              <a:lnSpc>
                <a:spcPct val="100000"/>
              </a:lnSpc>
              <a:buNone/>
              <a:defRPr sz="2400" b="1"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YOUR NAME HERE</a:t>
            </a:r>
            <a:endParaRPr lang="en-NZ" dirty="0"/>
          </a:p>
        </p:txBody>
      </p:sp>
      <p:sp>
        <p:nvSpPr>
          <p:cNvPr id="26" name="Rectangle 25">
            <a:extLst>
              <a:ext uri="{FF2B5EF4-FFF2-40B4-BE49-F238E27FC236}">
                <a16:creationId xmlns:a16="http://schemas.microsoft.com/office/drawing/2014/main" id="{1FD01EC3-424B-41C6-ACD9-99D06F05187C}"/>
              </a:ext>
            </a:extLst>
          </p:cNvPr>
          <p:cNvSpPr/>
          <p:nvPr userDrawn="1"/>
        </p:nvSpPr>
        <p:spPr>
          <a:xfrm>
            <a:off x="3056350" y="5301918"/>
            <a:ext cx="6075288" cy="1246495"/>
          </a:xfrm>
          <a:prstGeom prst="rect">
            <a:avLst/>
          </a:prstGeom>
        </p:spPr>
        <p:txBody>
          <a:bodyPr wrap="square">
            <a:spAutoFit/>
          </a:bodyPr>
          <a:lstStyle/>
          <a:p>
            <a:pPr algn="ctr"/>
            <a:r>
              <a:rPr lang="en-US" sz="1400" dirty="0">
                <a:solidFill>
                  <a:schemeClr val="bg1"/>
                </a:solidFill>
                <a:latin typeface="Arial" panose="020B0604020202020204" pitchFamily="34" charset="0"/>
                <a:cs typeface="Arial" panose="020B0604020202020204" pitchFamily="34" charset="0"/>
              </a:rPr>
              <a:t>Colmar Brunton, a Kantar Company</a:t>
            </a:r>
          </a:p>
          <a:p>
            <a:pPr algn="ctr"/>
            <a:r>
              <a:rPr lang="en-US" sz="1400" dirty="0">
                <a:solidFill>
                  <a:schemeClr val="bg1"/>
                </a:solidFill>
                <a:latin typeface="Arial" panose="020B0604020202020204" pitchFamily="34" charset="0"/>
                <a:cs typeface="Arial" panose="020B0604020202020204" pitchFamily="34" charset="0"/>
              </a:rPr>
              <a:t>Level 9, 101 Lambton Quay</a:t>
            </a:r>
          </a:p>
          <a:p>
            <a:pPr algn="ctr"/>
            <a:r>
              <a:rPr lang="en-US" sz="1400" dirty="0">
                <a:solidFill>
                  <a:schemeClr val="bg1"/>
                </a:solidFill>
                <a:latin typeface="Arial" panose="020B0604020202020204" pitchFamily="34" charset="0"/>
                <a:cs typeface="Arial" panose="020B0604020202020204" pitchFamily="34" charset="0"/>
              </a:rPr>
              <a:t>Wellington 6011</a:t>
            </a:r>
          </a:p>
          <a:p>
            <a:pPr algn="ctr">
              <a:spcAft>
                <a:spcPts val="600"/>
              </a:spcAft>
            </a:pPr>
            <a:r>
              <a:rPr lang="en-US" sz="1400" dirty="0">
                <a:solidFill>
                  <a:schemeClr val="bg1"/>
                </a:solidFill>
                <a:latin typeface="Arial" panose="020B0604020202020204" pitchFamily="34" charset="0"/>
                <a:cs typeface="Arial" panose="020B0604020202020204" pitchFamily="34" charset="0"/>
              </a:rPr>
              <a:t>Phone (04) 913 3000 </a:t>
            </a:r>
          </a:p>
          <a:p>
            <a:pPr algn="ctr"/>
            <a:r>
              <a:rPr lang="en-US" sz="1400" b="1" dirty="0">
                <a:solidFill>
                  <a:schemeClr val="bg1"/>
                </a:solidFill>
                <a:latin typeface="Arial" panose="020B0604020202020204" pitchFamily="34" charset="0"/>
                <a:cs typeface="Arial" panose="020B0604020202020204" pitchFamily="34" charset="0"/>
              </a:rPr>
              <a:t>www.colmarbrunton.co.nz</a:t>
            </a:r>
            <a:endParaRPr lang="en-NZ" sz="2400" b="1" dirty="0">
              <a:solidFill>
                <a:schemeClr val="bg1"/>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A8781342-F298-4DA9-9648-3FA78C8098EA}"/>
              </a:ext>
            </a:extLst>
          </p:cNvPr>
          <p:cNvSpPr/>
          <p:nvPr userDrawn="1"/>
        </p:nvSpPr>
        <p:spPr>
          <a:xfrm>
            <a:off x="2060058" y="3901570"/>
            <a:ext cx="8067873" cy="307777"/>
          </a:xfrm>
          <a:prstGeom prst="rect">
            <a:avLst/>
          </a:prstGeom>
        </p:spPr>
        <p:txBody>
          <a:bodyPr wrap="square">
            <a:spAutoFit/>
          </a:bodyPr>
          <a:lstStyle/>
          <a:p>
            <a:pPr algn="ctr"/>
            <a:r>
              <a:rPr kumimoji="0" lang="en-US" sz="1400" b="1" i="0" u="none" strike="noStrike" kern="1200" cap="none" spc="30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FOR FURTHER INFORMATION PLEASE CONTACT</a:t>
            </a:r>
            <a:endParaRPr lang="en-NZ" sz="700" b="1" spc="3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3178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B79A1C-B296-4302-94AB-AF11D433FB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91" y="1534"/>
            <a:ext cx="12187909" cy="6854932"/>
          </a:xfrm>
          <a:prstGeom prst="rect">
            <a:avLst/>
          </a:prstGeom>
        </p:spPr>
      </p:pic>
      <p:pic>
        <p:nvPicPr>
          <p:cNvPr id="2" name="Picture 1">
            <a:extLst>
              <a:ext uri="{FF2B5EF4-FFF2-40B4-BE49-F238E27FC236}">
                <a16:creationId xmlns:a16="http://schemas.microsoft.com/office/drawing/2014/main" id="{4D4F3522-6CB4-4760-913D-8A2B5C622BC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4735" b="3946"/>
          <a:stretch/>
        </p:blipFill>
        <p:spPr>
          <a:xfrm>
            <a:off x="2549988" y="0"/>
            <a:ext cx="5349409" cy="6858000"/>
          </a:xfrm>
          <a:prstGeom prst="rect">
            <a:avLst/>
          </a:prstGeom>
        </p:spPr>
      </p:pic>
      <p:sp>
        <p:nvSpPr>
          <p:cNvPr id="10" name="Rectangle 9">
            <a:extLst>
              <a:ext uri="{FF2B5EF4-FFF2-40B4-BE49-F238E27FC236}">
                <a16:creationId xmlns:a16="http://schemas.microsoft.com/office/drawing/2014/main" id="{86B75D3B-15A5-425D-B2C8-D04DAE6C37E9}"/>
              </a:ext>
            </a:extLst>
          </p:cNvPr>
          <p:cNvSpPr/>
          <p:nvPr userDrawn="1"/>
        </p:nvSpPr>
        <p:spPr>
          <a:xfrm>
            <a:off x="2" y="0"/>
            <a:ext cx="738777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2" name="Rectangle 11">
            <a:extLst>
              <a:ext uri="{FF2B5EF4-FFF2-40B4-BE49-F238E27FC236}">
                <a16:creationId xmlns:a16="http://schemas.microsoft.com/office/drawing/2014/main" id="{C3989E1C-5C9F-45BD-9249-4ECD97314AA1}"/>
              </a:ext>
            </a:extLst>
          </p:cNvPr>
          <p:cNvSpPr/>
          <p:nvPr userDrawn="1"/>
        </p:nvSpPr>
        <p:spPr>
          <a:xfrm>
            <a:off x="264885" y="1520180"/>
            <a:ext cx="6858000" cy="4670509"/>
          </a:xfrm>
          <a:prstGeom prst="rect">
            <a:avLst/>
          </a:prstGeom>
        </p:spPr>
        <p:txBody>
          <a:bodyPr wrap="square">
            <a:spAutoFit/>
          </a:bodyPr>
          <a:lstStyle/>
          <a:p>
            <a:r>
              <a:rPr lang="en-NZ" sz="850" b="1" dirty="0">
                <a:solidFill>
                  <a:schemeClr val="tx1">
                    <a:lumMod val="75000"/>
                    <a:lumOff val="25000"/>
                  </a:schemeClr>
                </a:solidFill>
                <a:latin typeface="Arial" panose="020B0604020202020204" pitchFamily="34" charset="0"/>
                <a:cs typeface="Arial" panose="020B0604020202020204" pitchFamily="34" charset="0"/>
              </a:rPr>
              <a:t>Colmar Brunton </a:t>
            </a:r>
            <a:r>
              <a:rPr lang="en-NZ" sz="850" dirty="0">
                <a:solidFill>
                  <a:schemeClr val="tx1">
                    <a:lumMod val="75000"/>
                    <a:lumOff val="25000"/>
                  </a:schemeClr>
                </a:solidFill>
                <a:latin typeface="Arial" panose="020B0604020202020204" pitchFamily="34" charset="0"/>
                <a:cs typeface="Arial" panose="020B0604020202020204" pitchFamily="34" charset="0"/>
              </a:rPr>
              <a:t>practitioners are members of the Research Association NZ and are obliged to comply with the Research Association NZ Code of Practice. A copy of the Code is available from the Executive Secretary or the Complaints Officer of the Society.</a:t>
            </a:r>
          </a:p>
          <a:p>
            <a:endParaRPr lang="en-NZ" sz="850" dirty="0">
              <a:solidFill>
                <a:schemeClr val="tx1">
                  <a:lumMod val="75000"/>
                  <a:lumOff val="25000"/>
                </a:schemeClr>
              </a:solidFill>
              <a:latin typeface="Arial" panose="020B0604020202020204" pitchFamily="34" charset="0"/>
              <a:cs typeface="Arial" panose="020B0604020202020204" pitchFamily="34" charset="0"/>
            </a:endParaRPr>
          </a:p>
          <a:p>
            <a:r>
              <a:rPr lang="en-NZ" sz="850" b="1" dirty="0">
                <a:solidFill>
                  <a:schemeClr val="tx1">
                    <a:lumMod val="75000"/>
                    <a:lumOff val="25000"/>
                  </a:schemeClr>
                </a:solidFill>
                <a:latin typeface="Arial" panose="020B0604020202020204" pitchFamily="34" charset="0"/>
                <a:cs typeface="Arial" panose="020B0604020202020204" pitchFamily="34" charset="0"/>
              </a:rPr>
              <a:t>Confidentiality</a:t>
            </a:r>
          </a:p>
          <a:p>
            <a:r>
              <a:rPr lang="en-NZ" sz="850" dirty="0">
                <a:solidFill>
                  <a:schemeClr val="tx1">
                    <a:lumMod val="75000"/>
                    <a:lumOff val="25000"/>
                  </a:schemeClr>
                </a:solidFill>
                <a:latin typeface="Arial" panose="020B0604020202020204" pitchFamily="34" charset="0"/>
                <a:cs typeface="Arial" panose="020B0604020202020204" pitchFamily="34" charset="0"/>
              </a:rPr>
              <a:t>Reports and other records relevant to a Market Research project and provided by the Researcher shall normally be for use solely by the Client and the Client’s consultants or advisers.</a:t>
            </a:r>
          </a:p>
          <a:p>
            <a:endParaRPr lang="en-NZ" sz="850" dirty="0">
              <a:solidFill>
                <a:schemeClr val="tx1">
                  <a:lumMod val="75000"/>
                  <a:lumOff val="25000"/>
                </a:schemeClr>
              </a:solidFill>
              <a:latin typeface="Arial" panose="020B0604020202020204" pitchFamily="34" charset="0"/>
              <a:cs typeface="Arial" panose="020B0604020202020204" pitchFamily="34" charset="0"/>
            </a:endParaRPr>
          </a:p>
          <a:p>
            <a:r>
              <a:rPr lang="en-NZ" sz="850" b="1" dirty="0">
                <a:solidFill>
                  <a:schemeClr val="tx1">
                    <a:lumMod val="75000"/>
                    <a:lumOff val="25000"/>
                  </a:schemeClr>
                </a:solidFill>
                <a:latin typeface="Arial" panose="020B0604020202020204" pitchFamily="34" charset="0"/>
                <a:cs typeface="Arial" panose="020B0604020202020204" pitchFamily="34" charset="0"/>
              </a:rPr>
              <a:t>Research Information</a:t>
            </a:r>
          </a:p>
          <a:p>
            <a:r>
              <a:rPr lang="en-NZ" sz="850" dirty="0">
                <a:solidFill>
                  <a:schemeClr val="tx1">
                    <a:lumMod val="75000"/>
                    <a:lumOff val="25000"/>
                  </a:schemeClr>
                </a:solidFill>
                <a:latin typeface="Arial" panose="020B0604020202020204" pitchFamily="34" charset="0"/>
                <a:cs typeface="Arial" panose="020B0604020202020204" pitchFamily="34" charset="0"/>
              </a:rPr>
              <a:t>Article 25 of the Research Association NZ Code states:</a:t>
            </a:r>
          </a:p>
          <a:p>
            <a:pPr marL="381470" lvl="1" indent="-228612">
              <a:buFont typeface="+mj-lt"/>
              <a:buAutoNum type="alphaLcPeriod"/>
            </a:pPr>
            <a:r>
              <a:rPr lang="en-NZ" sz="850" dirty="0">
                <a:solidFill>
                  <a:schemeClr val="tx1">
                    <a:lumMod val="75000"/>
                    <a:lumOff val="25000"/>
                  </a:schemeClr>
                </a:solidFill>
                <a:latin typeface="Arial" panose="020B0604020202020204" pitchFamily="34" charset="0"/>
                <a:cs typeface="Arial" panose="020B0604020202020204" pitchFamily="34" charset="0"/>
              </a:rPr>
              <a:t>The research technique and methods used in a Marketing Research project do not become the property of the Client, who has no exclusive right to their use.</a:t>
            </a:r>
          </a:p>
          <a:p>
            <a:pPr marL="381470" lvl="1" indent="-228612">
              <a:buFont typeface="+mj-lt"/>
              <a:buAutoNum type="alphaLcPeriod"/>
            </a:pPr>
            <a:r>
              <a:rPr lang="en-NZ" sz="850" dirty="0">
                <a:solidFill>
                  <a:schemeClr val="tx1">
                    <a:lumMod val="75000"/>
                    <a:lumOff val="25000"/>
                  </a:schemeClr>
                </a:solidFill>
                <a:latin typeface="Arial" panose="020B0604020202020204" pitchFamily="34" charset="0"/>
                <a:cs typeface="Arial" panose="020B0604020202020204" pitchFamily="34" charset="0"/>
              </a:rPr>
              <a:t>Marketing research proposals, discussion papers and quotations, unless these have been paid for by the client, remain the property of the Researcher.</a:t>
            </a:r>
          </a:p>
          <a:p>
            <a:pPr marL="381470" lvl="1" indent="-228612">
              <a:buFont typeface="+mj-lt"/>
              <a:buAutoNum type="alphaLcPeriod"/>
            </a:pPr>
            <a:r>
              <a:rPr lang="en-NZ" sz="850" dirty="0">
                <a:solidFill>
                  <a:schemeClr val="tx1">
                    <a:lumMod val="75000"/>
                    <a:lumOff val="25000"/>
                  </a:schemeClr>
                </a:solidFill>
                <a:latin typeface="Arial" panose="020B0604020202020204" pitchFamily="34" charset="0"/>
                <a:cs typeface="Arial" panose="020B0604020202020204" pitchFamily="34" charset="0"/>
              </a:rPr>
              <a:t>They must not be disclosed by the Client to any third party, other than to a consultant working for a Client on that project.  In particular, they must not be used by the Client to influence proposals or cost quotations from other researchers.</a:t>
            </a:r>
          </a:p>
          <a:p>
            <a:pPr marL="708813" lvl="1" indent="-254309"/>
            <a:endParaRPr lang="en-NZ" sz="850" dirty="0">
              <a:solidFill>
                <a:schemeClr val="tx1">
                  <a:lumMod val="75000"/>
                  <a:lumOff val="25000"/>
                </a:schemeClr>
              </a:solidFill>
              <a:latin typeface="Arial" panose="020B0604020202020204" pitchFamily="34" charset="0"/>
              <a:cs typeface="Arial" panose="020B0604020202020204" pitchFamily="34" charset="0"/>
            </a:endParaRPr>
          </a:p>
          <a:p>
            <a:r>
              <a:rPr lang="en-NZ" sz="850" b="1" dirty="0">
                <a:solidFill>
                  <a:schemeClr val="tx1">
                    <a:lumMod val="75000"/>
                    <a:lumOff val="25000"/>
                  </a:schemeClr>
                </a:solidFill>
                <a:latin typeface="Arial" panose="020B0604020202020204" pitchFamily="34" charset="0"/>
                <a:cs typeface="Arial" panose="020B0604020202020204" pitchFamily="34" charset="0"/>
              </a:rPr>
              <a:t>Publication of a Research Project</a:t>
            </a:r>
          </a:p>
          <a:p>
            <a:r>
              <a:rPr lang="en-NZ" sz="850" dirty="0">
                <a:solidFill>
                  <a:schemeClr val="tx1">
                    <a:lumMod val="75000"/>
                    <a:lumOff val="25000"/>
                  </a:schemeClr>
                </a:solidFill>
                <a:latin typeface="Arial" panose="020B0604020202020204" pitchFamily="34" charset="0"/>
                <a:cs typeface="Arial" panose="020B0604020202020204" pitchFamily="34" charset="0"/>
              </a:rPr>
              <a:t>Article 31 of the Research Association NZ Code states:</a:t>
            </a:r>
          </a:p>
          <a:p>
            <a:r>
              <a:rPr lang="en-NZ" sz="850" dirty="0">
                <a:solidFill>
                  <a:schemeClr val="tx1">
                    <a:lumMod val="75000"/>
                    <a:lumOff val="25000"/>
                  </a:schemeClr>
                </a:solidFill>
                <a:latin typeface="Arial" panose="020B0604020202020204" pitchFamily="34" charset="0"/>
                <a:cs typeface="Arial" panose="020B0604020202020204" pitchFamily="34" charset="0"/>
              </a:rPr>
              <a:t>Where a client publishes any of the findings of a research project the client has a responsibility to ensure these are not misleading.  The Researcher must be consulted and agree in advance to the form and content for publication.  Where this does not happen the Researcher is entitled to:</a:t>
            </a:r>
          </a:p>
          <a:p>
            <a:pPr marL="381470" lvl="1" indent="-228612">
              <a:buFont typeface="+mj-lt"/>
              <a:buAutoNum type="alphaLcPeriod"/>
            </a:pPr>
            <a:r>
              <a:rPr lang="en-NZ" sz="850" dirty="0">
                <a:solidFill>
                  <a:schemeClr val="tx1">
                    <a:lumMod val="75000"/>
                    <a:lumOff val="25000"/>
                  </a:schemeClr>
                </a:solidFill>
                <a:latin typeface="Arial" panose="020B0604020202020204" pitchFamily="34" charset="0"/>
                <a:cs typeface="Arial" panose="020B0604020202020204" pitchFamily="34" charset="0"/>
              </a:rPr>
              <a:t>Refuse permission for their name to be quoted in connection with the published findings</a:t>
            </a:r>
          </a:p>
          <a:p>
            <a:pPr marL="381470" lvl="1" indent="-228612">
              <a:buFont typeface="+mj-lt"/>
              <a:buAutoNum type="alphaLcPeriod"/>
            </a:pPr>
            <a:r>
              <a:rPr lang="en-NZ" sz="850" dirty="0">
                <a:solidFill>
                  <a:schemeClr val="tx1">
                    <a:lumMod val="75000"/>
                    <a:lumOff val="25000"/>
                  </a:schemeClr>
                </a:solidFill>
                <a:latin typeface="Arial" panose="020B0604020202020204" pitchFamily="34" charset="0"/>
                <a:cs typeface="Arial" panose="020B0604020202020204" pitchFamily="34" charset="0"/>
              </a:rPr>
              <a:t>Publish the appropriate details of the project</a:t>
            </a:r>
          </a:p>
          <a:p>
            <a:pPr marL="381470" lvl="1" indent="-228612">
              <a:buFont typeface="+mj-lt"/>
              <a:buAutoNum type="alphaLcPeriod"/>
            </a:pPr>
            <a:r>
              <a:rPr lang="en-NZ" sz="850" dirty="0">
                <a:solidFill>
                  <a:schemeClr val="tx1">
                    <a:lumMod val="75000"/>
                    <a:lumOff val="25000"/>
                  </a:schemeClr>
                </a:solidFill>
                <a:latin typeface="Arial" panose="020B0604020202020204" pitchFamily="34" charset="0"/>
                <a:cs typeface="Arial" panose="020B0604020202020204" pitchFamily="34" charset="0"/>
              </a:rPr>
              <a:t>Correct any misleading aspects of the published presentation of the findings</a:t>
            </a:r>
          </a:p>
          <a:p>
            <a:pPr marL="714224" lvl="1" indent="-259718">
              <a:buFont typeface="+mj-lt"/>
              <a:buAutoNum type="alphaLcPeriod"/>
            </a:pPr>
            <a:endParaRPr lang="en-NZ" sz="850" dirty="0">
              <a:solidFill>
                <a:schemeClr val="tx1">
                  <a:lumMod val="75000"/>
                  <a:lumOff val="25000"/>
                </a:schemeClr>
              </a:solidFill>
              <a:latin typeface="Arial" panose="020B0604020202020204" pitchFamily="34" charset="0"/>
              <a:cs typeface="Arial" panose="020B0604020202020204" pitchFamily="34" charset="0"/>
            </a:endParaRPr>
          </a:p>
          <a:p>
            <a:r>
              <a:rPr lang="en-NZ" sz="850" b="1" dirty="0">
                <a:solidFill>
                  <a:schemeClr val="tx1">
                    <a:lumMod val="75000"/>
                    <a:lumOff val="25000"/>
                  </a:schemeClr>
                </a:solidFill>
                <a:latin typeface="Arial" panose="020B0604020202020204" pitchFamily="34" charset="0"/>
                <a:cs typeface="Arial" panose="020B0604020202020204" pitchFamily="34" charset="0"/>
              </a:rPr>
              <a:t>Electronic Copies</a:t>
            </a:r>
          </a:p>
          <a:p>
            <a:r>
              <a:rPr lang="en-NZ" sz="850" dirty="0">
                <a:solidFill>
                  <a:schemeClr val="tx1">
                    <a:lumMod val="75000"/>
                    <a:lumOff val="25000"/>
                  </a:schemeClr>
                </a:solidFill>
                <a:latin typeface="Arial" panose="020B0604020202020204" pitchFamily="34" charset="0"/>
                <a:cs typeface="Arial" panose="020B0604020202020204" pitchFamily="34" charset="0"/>
              </a:rPr>
              <a:t>Electronic copies of reports, presentations, proposals and other documents must not be altered or amended if that document is still identified as a Colmar Brunton document.  The authorised original of all electronic copies and hard copies derived from these are to be retained by Colmar Brunton.</a:t>
            </a:r>
          </a:p>
          <a:p>
            <a:endParaRPr lang="en-NZ" sz="850" b="1" dirty="0">
              <a:solidFill>
                <a:schemeClr val="tx1">
                  <a:lumMod val="75000"/>
                  <a:lumOff val="25000"/>
                </a:schemeClr>
              </a:solidFill>
              <a:latin typeface="Arial" panose="020B0604020202020204" pitchFamily="34" charset="0"/>
              <a:cs typeface="Arial" panose="020B0604020202020204" pitchFamily="34" charset="0"/>
            </a:endParaRPr>
          </a:p>
          <a:p>
            <a:r>
              <a:rPr lang="en-NZ" sz="850" dirty="0">
                <a:solidFill>
                  <a:schemeClr val="tx1">
                    <a:lumMod val="75000"/>
                    <a:lumOff val="25000"/>
                  </a:schemeClr>
                </a:solidFill>
                <a:latin typeface="Arial" panose="020B0604020202020204" pitchFamily="34" charset="0"/>
                <a:cs typeface="Arial" panose="020B0604020202020204" pitchFamily="34" charset="0"/>
              </a:rPr>
              <a:t>Colmar Brunton ™ New Zealand is certified to International Standard ISO 20252 (2012).  This project will be/has been completed in compliance with this International Standard.</a:t>
            </a:r>
          </a:p>
          <a:p>
            <a:endParaRPr lang="en-NZ" sz="850" dirty="0">
              <a:solidFill>
                <a:schemeClr val="tx1">
                  <a:lumMod val="75000"/>
                  <a:lumOff val="25000"/>
                </a:schemeClr>
              </a:solidFill>
              <a:latin typeface="Arial" panose="020B0604020202020204" pitchFamily="34" charset="0"/>
              <a:cs typeface="Arial" panose="020B0604020202020204" pitchFamily="34" charset="0"/>
            </a:endParaRPr>
          </a:p>
          <a:p>
            <a:r>
              <a:rPr lang="en-NZ" sz="850" dirty="0">
                <a:solidFill>
                  <a:schemeClr val="tx1">
                    <a:lumMod val="75000"/>
                    <a:lumOff val="25000"/>
                  </a:schemeClr>
                </a:solidFill>
                <a:latin typeface="Arial" panose="020B0604020202020204" pitchFamily="34" charset="0"/>
                <a:cs typeface="Arial" panose="020B0604020202020204" pitchFamily="34" charset="0"/>
              </a:rPr>
              <a:t>This presentation is subject to the detailed terms and conditions of Colmar Brunton, a copy of which is available on request or </a:t>
            </a:r>
            <a:r>
              <a:rPr lang="en-NZ" sz="850" dirty="0">
                <a:solidFill>
                  <a:schemeClr val="tx1">
                    <a:lumMod val="75000"/>
                    <a:lumOff val="25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online here.</a:t>
            </a:r>
            <a:endParaRPr lang="en-NZ" sz="85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3" name="Picture 2" descr="Image result for research association">
            <a:extLst>
              <a:ext uri="{FF2B5EF4-FFF2-40B4-BE49-F238E27FC236}">
                <a16:creationId xmlns:a16="http://schemas.microsoft.com/office/drawing/2014/main" id="{C6380635-A22F-4DE8-9AEF-88833B13B276}"/>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5998097" y="6155697"/>
            <a:ext cx="1040493" cy="47862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467B635C-BCDE-4211-A1AB-C9267054D8B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64885" y="6091899"/>
            <a:ext cx="2266511" cy="676767"/>
          </a:xfrm>
          <a:prstGeom prst="rect">
            <a:avLst/>
          </a:prstGeom>
        </p:spPr>
      </p:pic>
      <p:sp>
        <p:nvSpPr>
          <p:cNvPr id="28" name="Rectangle 27">
            <a:extLst>
              <a:ext uri="{FF2B5EF4-FFF2-40B4-BE49-F238E27FC236}">
                <a16:creationId xmlns:a16="http://schemas.microsoft.com/office/drawing/2014/main" id="{1DE24649-BA25-441C-9B85-96D32C145534}"/>
              </a:ext>
            </a:extLst>
          </p:cNvPr>
          <p:cNvSpPr/>
          <p:nvPr userDrawn="1"/>
        </p:nvSpPr>
        <p:spPr>
          <a:xfrm>
            <a:off x="1" y="0"/>
            <a:ext cx="7387772" cy="14323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pSp>
        <p:nvGrpSpPr>
          <p:cNvPr id="14" name="Group 13">
            <a:extLst>
              <a:ext uri="{FF2B5EF4-FFF2-40B4-BE49-F238E27FC236}">
                <a16:creationId xmlns:a16="http://schemas.microsoft.com/office/drawing/2014/main" id="{61C4C306-6E99-48E7-91CD-8624F6D464F2}"/>
              </a:ext>
            </a:extLst>
          </p:cNvPr>
          <p:cNvGrpSpPr/>
          <p:nvPr userDrawn="1"/>
        </p:nvGrpSpPr>
        <p:grpSpPr>
          <a:xfrm>
            <a:off x="776515" y="353219"/>
            <a:ext cx="5834740" cy="724408"/>
            <a:chOff x="3178631" y="360000"/>
            <a:chExt cx="5834740" cy="724408"/>
          </a:xfrm>
        </p:grpSpPr>
        <p:sp>
          <p:nvSpPr>
            <p:cNvPr id="15" name="Title 1">
              <a:extLst>
                <a:ext uri="{FF2B5EF4-FFF2-40B4-BE49-F238E27FC236}">
                  <a16:creationId xmlns:a16="http://schemas.microsoft.com/office/drawing/2014/main" id="{14B3472B-03C7-4F5A-81AA-B11797DA523D}"/>
                </a:ext>
              </a:extLst>
            </p:cNvPr>
            <p:cNvSpPr txBox="1">
              <a:spLocks/>
            </p:cNvSpPr>
            <p:nvPr userDrawn="1"/>
          </p:nvSpPr>
          <p:spPr>
            <a:xfrm>
              <a:off x="3178631" y="360000"/>
              <a:ext cx="5834740" cy="480131"/>
            </a:xfrm>
            <a:prstGeom prst="rect">
              <a:avLst/>
            </a:prstGeom>
          </p:spPr>
          <p:txBody>
            <a:bodyPr vert="horz" wrap="square" lIns="91440" tIns="45720" rIns="91440" bIns="45720" rtlCol="0" anchor="ctr">
              <a:spAutoFit/>
            </a:bodyPr>
            <a:lstStyle>
              <a:lvl1pPr algn="ctr" defTabSz="914400" rtl="0" eaLnBrk="1" latinLnBrk="0" hangingPunct="1">
                <a:lnSpc>
                  <a:spcPct val="90000"/>
                </a:lnSpc>
                <a:spcBef>
                  <a:spcPct val="0"/>
                </a:spcBef>
                <a:buNone/>
                <a:defRPr sz="2800" b="1" kern="1200" spc="-150">
                  <a:solidFill>
                    <a:schemeClr val="bg1"/>
                  </a:solidFill>
                  <a:latin typeface="Arial" panose="020B0604020202020204" pitchFamily="34" charset="0"/>
                  <a:ea typeface="+mj-ea"/>
                  <a:cs typeface="Arial" panose="020B0604020202020204" pitchFamily="34" charset="0"/>
                </a:defRPr>
              </a:lvl1pPr>
            </a:lstStyle>
            <a:p>
              <a:r>
                <a:rPr lang="en-US" sz="2800" spc="100" baseline="0" dirty="0">
                  <a:solidFill>
                    <a:srgbClr val="404040"/>
                  </a:solidFill>
                  <a:latin typeface="Arial" panose="020B0604020202020204" pitchFamily="34" charset="0"/>
                  <a:cs typeface="Arial" panose="020B0604020202020204" pitchFamily="34" charset="0"/>
                </a:rPr>
                <a:t>IMPORTANT INFORMATION</a:t>
              </a:r>
            </a:p>
          </p:txBody>
        </p:sp>
        <p:sp>
          <p:nvSpPr>
            <p:cNvPr id="16" name="Rectangle 15">
              <a:extLst>
                <a:ext uri="{FF2B5EF4-FFF2-40B4-BE49-F238E27FC236}">
                  <a16:creationId xmlns:a16="http://schemas.microsoft.com/office/drawing/2014/main" id="{D08F8D6B-3E58-4578-8D9F-C9D30AD6C2B3}"/>
                </a:ext>
              </a:extLst>
            </p:cNvPr>
            <p:cNvSpPr/>
            <p:nvPr userDrawn="1"/>
          </p:nvSpPr>
          <p:spPr>
            <a:xfrm>
              <a:off x="3541584" y="776631"/>
              <a:ext cx="5108834" cy="307777"/>
            </a:xfrm>
            <a:prstGeom prst="rect">
              <a:avLst/>
            </a:prstGeom>
          </p:spPr>
          <p:txBody>
            <a:bodyPr wrap="none">
              <a:spAutoFit/>
            </a:bodyPr>
            <a:lstStyle/>
            <a:p>
              <a:pPr algn="ctr"/>
              <a:r>
                <a:rPr lang="en-NZ" sz="1400" spc="300" dirty="0">
                  <a:solidFill>
                    <a:srgbClr val="404040"/>
                  </a:solidFill>
                  <a:latin typeface="Arial" panose="020B0604020202020204" pitchFamily="34" charset="0"/>
                  <a:cs typeface="Arial" panose="020B0604020202020204" pitchFamily="34" charset="0"/>
                </a:rPr>
                <a:t>Research Association NZ Code of Practice</a:t>
              </a:r>
            </a:p>
          </p:txBody>
        </p:sp>
      </p:grpSp>
    </p:spTree>
    <p:extLst>
      <p:ext uri="{BB962C8B-B14F-4D97-AF65-F5344CB8AC3E}">
        <p14:creationId xmlns:p14="http://schemas.microsoft.com/office/powerpoint/2010/main" val="22029231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207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2FFC249-A13A-4182-8D44-0FDDA340529A}"/>
              </a:ext>
            </a:extLst>
          </p:cNvPr>
          <p:cNvSpPr/>
          <p:nvPr userDrawn="1"/>
        </p:nvSpPr>
        <p:spPr>
          <a:xfrm>
            <a:off x="0" y="866772"/>
            <a:ext cx="12191999" cy="552106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NZ" dirty="0"/>
          </a:p>
        </p:txBody>
      </p:sp>
      <p:sp>
        <p:nvSpPr>
          <p:cNvPr id="18" name="Title 1">
            <a:extLst>
              <a:ext uri="{FF2B5EF4-FFF2-40B4-BE49-F238E27FC236}">
                <a16:creationId xmlns:a16="http://schemas.microsoft.com/office/drawing/2014/main" id="{F9E191E4-EAD7-4378-A880-BF8F92746AD2}"/>
              </a:ext>
            </a:extLst>
          </p:cNvPr>
          <p:cNvSpPr>
            <a:spLocks noGrp="1"/>
          </p:cNvSpPr>
          <p:nvPr>
            <p:ph type="title"/>
          </p:nvPr>
        </p:nvSpPr>
        <p:spPr>
          <a:xfrm>
            <a:off x="203200" y="138224"/>
            <a:ext cx="9933408" cy="547576"/>
          </a:xfrm>
        </p:spPr>
        <p:txBody>
          <a:bodyPr>
            <a:normAutofit/>
          </a:bodyPr>
          <a:lstStyle>
            <a:lvl1pPr>
              <a:defRPr sz="2400" b="1">
                <a:solidFill>
                  <a:srgbClr val="404040"/>
                </a:solidFill>
                <a:latin typeface="Arial" panose="020B0604020202020204" pitchFamily="34" charset="0"/>
                <a:cs typeface="Arial" panose="020B0604020202020204" pitchFamily="34" charset="0"/>
              </a:defRPr>
            </a:lvl1pPr>
          </a:lstStyle>
          <a:p>
            <a:r>
              <a:rPr lang="en-US" dirty="0"/>
              <a:t>Click to edit Master title style</a:t>
            </a:r>
            <a:endParaRPr lang="en-NZ" dirty="0"/>
          </a:p>
        </p:txBody>
      </p:sp>
      <p:sp>
        <p:nvSpPr>
          <p:cNvPr id="19" name="Footer Placeholder 4">
            <a:extLst>
              <a:ext uri="{FF2B5EF4-FFF2-40B4-BE49-F238E27FC236}">
                <a16:creationId xmlns:a16="http://schemas.microsoft.com/office/drawing/2014/main" id="{D196B36A-7B53-4EDA-A531-95EC55C44E4C}"/>
              </a:ext>
            </a:extLst>
          </p:cNvPr>
          <p:cNvSpPr>
            <a:spLocks noGrp="1"/>
          </p:cNvSpPr>
          <p:nvPr>
            <p:ph type="ftr" sz="quarter" idx="11"/>
          </p:nvPr>
        </p:nvSpPr>
        <p:spPr>
          <a:xfrm>
            <a:off x="201613" y="6421799"/>
            <a:ext cx="7579353" cy="436201"/>
          </a:xfrm>
          <a:prstGeom prst="rect">
            <a:avLst/>
          </a:prstGeom>
        </p:spPr>
        <p:txBody>
          <a:bodyPr anchor="ctr"/>
          <a:lstStyle>
            <a:lvl1pPr algn="l">
              <a:lnSpc>
                <a:spcPct val="80000"/>
              </a:lnSpc>
              <a:defRPr sz="800">
                <a:solidFill>
                  <a:srgbClr val="5B5C60"/>
                </a:solidFill>
                <a:latin typeface="Arial" panose="020B0604020202020204" pitchFamily="34" charset="0"/>
                <a:cs typeface="Arial" panose="020B0604020202020204" pitchFamily="34" charset="0"/>
              </a:defRPr>
            </a:lvl1pPr>
          </a:lstStyle>
          <a:p>
            <a:r>
              <a:rPr lang="en-NZ" dirty="0"/>
              <a:t>Write your footer here Write your footer here</a:t>
            </a:r>
          </a:p>
        </p:txBody>
      </p:sp>
      <p:cxnSp>
        <p:nvCxnSpPr>
          <p:cNvPr id="20" name="Straight Connector 19">
            <a:extLst>
              <a:ext uri="{FF2B5EF4-FFF2-40B4-BE49-F238E27FC236}">
                <a16:creationId xmlns:a16="http://schemas.microsoft.com/office/drawing/2014/main" id="{7B81CABD-344B-4E3D-B100-98C38A66DC85}"/>
              </a:ext>
            </a:extLst>
          </p:cNvPr>
          <p:cNvCxnSpPr/>
          <p:nvPr userDrawn="1"/>
        </p:nvCxnSpPr>
        <p:spPr>
          <a:xfrm>
            <a:off x="0" y="6390168"/>
            <a:ext cx="12192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 name="Slide Number Placeholder 5">
            <a:extLst>
              <a:ext uri="{FF2B5EF4-FFF2-40B4-BE49-F238E27FC236}">
                <a16:creationId xmlns:a16="http://schemas.microsoft.com/office/drawing/2014/main" id="{B28FE9B2-6D82-48CC-B3F5-B60278CAE629}"/>
              </a:ext>
            </a:extLst>
          </p:cNvPr>
          <p:cNvSpPr txBox="1">
            <a:spLocks/>
          </p:cNvSpPr>
          <p:nvPr userDrawn="1"/>
        </p:nvSpPr>
        <p:spPr>
          <a:xfrm>
            <a:off x="9784794" y="6448191"/>
            <a:ext cx="2044140" cy="354875"/>
          </a:xfrm>
          <a:prstGeom prst="rect">
            <a:avLst/>
          </a:prstGeom>
        </p:spPr>
        <p:txBody>
          <a:bodyPr vert="horz" lIns="91440" tIns="45720" rIns="91440" bIns="45720" rtlCol="0" anchor="ctr"/>
          <a:lstStyle>
            <a:defPPr>
              <a:defRPr lang="en-US"/>
            </a:defPPr>
            <a:lvl1pPr marL="0" algn="r" defTabSz="914400" rtl="0" eaLnBrk="1" latinLnBrk="0" hangingPunct="1">
              <a:defRPr sz="800" b="1"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Z" sz="800" b="0" spc="200" baseline="0" dirty="0">
                <a:solidFill>
                  <a:srgbClr val="5B5C60"/>
                </a:solidFill>
              </a:rPr>
              <a:t>COLMAR BRUNTON 2020</a:t>
            </a:r>
          </a:p>
        </p:txBody>
      </p:sp>
      <p:sp>
        <p:nvSpPr>
          <p:cNvPr id="22" name="Text Placeholder 3">
            <a:extLst>
              <a:ext uri="{FF2B5EF4-FFF2-40B4-BE49-F238E27FC236}">
                <a16:creationId xmlns:a16="http://schemas.microsoft.com/office/drawing/2014/main" id="{E98DC3BE-A006-4118-AFBD-52B5E7E1FE2A}"/>
              </a:ext>
            </a:extLst>
          </p:cNvPr>
          <p:cNvSpPr>
            <a:spLocks noGrp="1"/>
          </p:cNvSpPr>
          <p:nvPr>
            <p:ph type="body" sz="quarter" idx="13"/>
          </p:nvPr>
        </p:nvSpPr>
        <p:spPr>
          <a:xfrm>
            <a:off x="201613" y="1093971"/>
            <a:ext cx="11728450" cy="5115221"/>
          </a:xfrm>
        </p:spPr>
        <p:txBody>
          <a:bodyPr>
            <a:normAutofit/>
          </a:bodyPr>
          <a:lstStyle>
            <a:lvl1pPr>
              <a:defRPr sz="1600"/>
            </a:lvl1pPr>
            <a:lvl2pPr>
              <a:defRPr sz="1400"/>
            </a:lvl2pPr>
            <a:lvl3pPr>
              <a:defRPr sz="1200"/>
            </a:lvl3pPr>
            <a:lvl4pPr>
              <a:defRPr sz="11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23" name="TextBox 22">
            <a:extLst>
              <a:ext uri="{FF2B5EF4-FFF2-40B4-BE49-F238E27FC236}">
                <a16:creationId xmlns:a16="http://schemas.microsoft.com/office/drawing/2014/main" id="{FBD58EA1-4EFB-4A30-A969-704B9B2AECFF}"/>
              </a:ext>
            </a:extLst>
          </p:cNvPr>
          <p:cNvSpPr txBox="1"/>
          <p:nvPr userDrawn="1"/>
        </p:nvSpPr>
        <p:spPr>
          <a:xfrm>
            <a:off x="11653284" y="6496494"/>
            <a:ext cx="421758" cy="246221"/>
          </a:xfrm>
          <a:prstGeom prst="rect">
            <a:avLst/>
          </a:prstGeom>
          <a:noFill/>
        </p:spPr>
        <p:txBody>
          <a:bodyPr wrap="square" rtlCol="0">
            <a:spAutoFit/>
          </a:bodyPr>
          <a:lstStyle/>
          <a:p>
            <a:pPr algn="r"/>
            <a:fld id="{D2AC53BE-FC99-4313-9A7F-37F64202BC93}" type="slidenum">
              <a:rPr lang="en-NZ" sz="1000" smtClean="0">
                <a:solidFill>
                  <a:srgbClr val="5B5C60"/>
                </a:solidFill>
              </a:rPr>
              <a:pPr algn="r"/>
              <a:t>‹#›</a:t>
            </a:fld>
            <a:endParaRPr lang="en-NZ" sz="1000" dirty="0">
              <a:solidFill>
                <a:srgbClr val="5B5C60"/>
              </a:solidFill>
            </a:endParaRPr>
          </a:p>
        </p:txBody>
      </p:sp>
      <p:pic>
        <p:nvPicPr>
          <p:cNvPr id="11" name="Picture 10">
            <a:extLst>
              <a:ext uri="{FF2B5EF4-FFF2-40B4-BE49-F238E27FC236}">
                <a16:creationId xmlns:a16="http://schemas.microsoft.com/office/drawing/2014/main" id="{F41A59B1-2C22-4F01-9FD9-F703526CEAA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217890" y="277743"/>
            <a:ext cx="843276" cy="371652"/>
          </a:xfrm>
          <a:prstGeom prst="rect">
            <a:avLst/>
          </a:prstGeom>
        </p:spPr>
      </p:pic>
      <p:pic>
        <p:nvPicPr>
          <p:cNvPr id="12" name="Picture 11">
            <a:extLst>
              <a:ext uri="{FF2B5EF4-FFF2-40B4-BE49-F238E27FC236}">
                <a16:creationId xmlns:a16="http://schemas.microsoft.com/office/drawing/2014/main" id="{19D1C2DF-451F-486D-A4C4-50EA5DDAAA6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105163" y="209505"/>
            <a:ext cx="969879" cy="508127"/>
          </a:xfrm>
          <a:prstGeom prst="rect">
            <a:avLst/>
          </a:prstGeom>
        </p:spPr>
      </p:pic>
    </p:spTree>
    <p:extLst>
      <p:ext uri="{BB962C8B-B14F-4D97-AF65-F5344CB8AC3E}">
        <p14:creationId xmlns:p14="http://schemas.microsoft.com/office/powerpoint/2010/main" val="947241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3" name="Rectangle 92">
            <a:extLst>
              <a:ext uri="{FF2B5EF4-FFF2-40B4-BE49-F238E27FC236}">
                <a16:creationId xmlns:a16="http://schemas.microsoft.com/office/drawing/2014/main" id="{BCA441EA-E9F5-44F3-ADF7-662BE08D1984}"/>
              </a:ext>
            </a:extLst>
          </p:cNvPr>
          <p:cNvSpPr/>
          <p:nvPr userDrawn="1"/>
        </p:nvSpPr>
        <p:spPr>
          <a:xfrm>
            <a:off x="4476750" y="6394"/>
            <a:ext cx="7715250" cy="63814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7E50D86E-9381-4522-8E72-6FD6593C0845}"/>
              </a:ext>
            </a:extLst>
          </p:cNvPr>
          <p:cNvSpPr/>
          <p:nvPr userDrawn="1"/>
        </p:nvSpPr>
        <p:spPr>
          <a:xfrm>
            <a:off x="4361861" y="5416063"/>
            <a:ext cx="7607889" cy="813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latin typeface="Arial" panose="020B0604020202020204" pitchFamily="34" charset="0"/>
              <a:cs typeface="Arial" panose="020B0604020202020204" pitchFamily="34" charset="0"/>
            </a:endParaRPr>
          </a:p>
        </p:txBody>
      </p:sp>
      <p:sp>
        <p:nvSpPr>
          <p:cNvPr id="76" name="Text Placeholder 3">
            <a:extLst>
              <a:ext uri="{FF2B5EF4-FFF2-40B4-BE49-F238E27FC236}">
                <a16:creationId xmlns:a16="http://schemas.microsoft.com/office/drawing/2014/main" id="{BAD3CD7B-5FF8-408F-85CE-DEBC3C1866AC}"/>
              </a:ext>
            </a:extLst>
          </p:cNvPr>
          <p:cNvSpPr>
            <a:spLocks noGrp="1"/>
          </p:cNvSpPr>
          <p:nvPr>
            <p:ph type="body" sz="quarter" idx="18" hasCustomPrompt="1"/>
          </p:nvPr>
        </p:nvSpPr>
        <p:spPr>
          <a:xfrm>
            <a:off x="6039959" y="5656559"/>
            <a:ext cx="5295900" cy="373063"/>
          </a:xfrm>
        </p:spPr>
        <p:txBody>
          <a:bodyPr anchor="ctr">
            <a:normAutofit/>
          </a:bodyPr>
          <a:lstStyle>
            <a:lvl1pPr marL="0" indent="0">
              <a:buNone/>
              <a:defRPr sz="1800"/>
            </a:lvl1pPr>
            <a:lvl2pPr marL="457200" indent="0">
              <a:buNone/>
              <a:defRPr/>
            </a:lvl2pPr>
          </a:lstStyle>
          <a:p>
            <a:pPr lvl="0"/>
            <a:r>
              <a:rPr lang="en-US" dirty="0"/>
              <a:t>Click here to add your contents</a:t>
            </a:r>
          </a:p>
        </p:txBody>
      </p:sp>
      <p:sp>
        <p:nvSpPr>
          <p:cNvPr id="81" name="Slide Number Placeholder 5">
            <a:extLst>
              <a:ext uri="{FF2B5EF4-FFF2-40B4-BE49-F238E27FC236}">
                <a16:creationId xmlns:a16="http://schemas.microsoft.com/office/drawing/2014/main" id="{054F7FD0-0A8B-41AE-9ADC-9EE54C3CDF71}"/>
              </a:ext>
            </a:extLst>
          </p:cNvPr>
          <p:cNvSpPr txBox="1">
            <a:spLocks/>
          </p:cNvSpPr>
          <p:nvPr userDrawn="1"/>
        </p:nvSpPr>
        <p:spPr>
          <a:xfrm>
            <a:off x="9784794" y="6448191"/>
            <a:ext cx="2044140" cy="354875"/>
          </a:xfrm>
          <a:prstGeom prst="rect">
            <a:avLst/>
          </a:prstGeom>
        </p:spPr>
        <p:txBody>
          <a:bodyPr vert="horz" lIns="91440" tIns="45720" rIns="91440" bIns="45720" rtlCol="0" anchor="ctr"/>
          <a:lstStyle>
            <a:defPPr>
              <a:defRPr lang="en-US"/>
            </a:defPPr>
            <a:lvl1pPr marL="0" algn="r" defTabSz="914400" rtl="0" eaLnBrk="1" latinLnBrk="0" hangingPunct="1">
              <a:defRPr sz="800" b="1"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Z" sz="800" b="0" spc="200" baseline="0" dirty="0">
                <a:solidFill>
                  <a:srgbClr val="5B5C60"/>
                </a:solidFill>
              </a:rPr>
              <a:t>COLMAR BRUNTON 2020</a:t>
            </a:r>
          </a:p>
        </p:txBody>
      </p:sp>
      <p:sp>
        <p:nvSpPr>
          <p:cNvPr id="82" name="TextBox 81">
            <a:extLst>
              <a:ext uri="{FF2B5EF4-FFF2-40B4-BE49-F238E27FC236}">
                <a16:creationId xmlns:a16="http://schemas.microsoft.com/office/drawing/2014/main" id="{D4691CA8-DDD5-4BDC-84E6-907EF3797882}"/>
              </a:ext>
            </a:extLst>
          </p:cNvPr>
          <p:cNvSpPr txBox="1"/>
          <p:nvPr userDrawn="1"/>
        </p:nvSpPr>
        <p:spPr>
          <a:xfrm>
            <a:off x="11653284" y="6496494"/>
            <a:ext cx="421758" cy="246221"/>
          </a:xfrm>
          <a:prstGeom prst="rect">
            <a:avLst/>
          </a:prstGeom>
          <a:noFill/>
        </p:spPr>
        <p:txBody>
          <a:bodyPr wrap="square" rtlCol="0">
            <a:spAutoFit/>
          </a:bodyPr>
          <a:lstStyle/>
          <a:p>
            <a:pPr algn="r"/>
            <a:fld id="{D2AC53BE-FC99-4313-9A7F-37F64202BC93}" type="slidenum">
              <a:rPr lang="en-NZ" sz="1000" smtClean="0">
                <a:solidFill>
                  <a:srgbClr val="5B5C60"/>
                </a:solidFill>
              </a:rPr>
              <a:pPr algn="r"/>
              <a:t>‹#›</a:t>
            </a:fld>
            <a:endParaRPr lang="en-NZ" sz="1000" dirty="0">
              <a:solidFill>
                <a:srgbClr val="5B5C60"/>
              </a:solidFill>
            </a:endParaRPr>
          </a:p>
        </p:txBody>
      </p:sp>
      <p:sp>
        <p:nvSpPr>
          <p:cNvPr id="51" name="Rectangle 50">
            <a:extLst>
              <a:ext uri="{FF2B5EF4-FFF2-40B4-BE49-F238E27FC236}">
                <a16:creationId xmlns:a16="http://schemas.microsoft.com/office/drawing/2014/main" id="{B6063B0B-6090-4E8F-B885-949CCA816CFB}"/>
              </a:ext>
            </a:extLst>
          </p:cNvPr>
          <p:cNvSpPr/>
          <p:nvPr userDrawn="1"/>
        </p:nvSpPr>
        <p:spPr>
          <a:xfrm>
            <a:off x="4361861" y="4377452"/>
            <a:ext cx="7607889" cy="813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latin typeface="Arial" panose="020B0604020202020204" pitchFamily="34" charset="0"/>
              <a:cs typeface="Arial" panose="020B0604020202020204" pitchFamily="34" charset="0"/>
            </a:endParaRPr>
          </a:p>
        </p:txBody>
      </p:sp>
      <p:sp>
        <p:nvSpPr>
          <p:cNvPr id="52" name="Text Placeholder 3">
            <a:extLst>
              <a:ext uri="{FF2B5EF4-FFF2-40B4-BE49-F238E27FC236}">
                <a16:creationId xmlns:a16="http://schemas.microsoft.com/office/drawing/2014/main" id="{C6607AA4-4372-4839-B7B1-8359180B7669}"/>
              </a:ext>
            </a:extLst>
          </p:cNvPr>
          <p:cNvSpPr>
            <a:spLocks noGrp="1"/>
          </p:cNvSpPr>
          <p:nvPr>
            <p:ph type="body" sz="quarter" idx="19" hasCustomPrompt="1"/>
          </p:nvPr>
        </p:nvSpPr>
        <p:spPr>
          <a:xfrm>
            <a:off x="6039959" y="4617948"/>
            <a:ext cx="5295900" cy="373063"/>
          </a:xfrm>
        </p:spPr>
        <p:txBody>
          <a:bodyPr anchor="ctr">
            <a:normAutofit/>
          </a:bodyPr>
          <a:lstStyle>
            <a:lvl1pPr marL="0" indent="0">
              <a:buNone/>
              <a:defRPr sz="1800"/>
            </a:lvl1pPr>
            <a:lvl2pPr marL="457200" indent="0">
              <a:buNone/>
              <a:defRPr/>
            </a:lvl2pPr>
          </a:lstStyle>
          <a:p>
            <a:pPr lvl="0"/>
            <a:r>
              <a:rPr lang="en-US" dirty="0"/>
              <a:t>Click here to add your contents</a:t>
            </a:r>
          </a:p>
        </p:txBody>
      </p:sp>
      <p:sp>
        <p:nvSpPr>
          <p:cNvPr id="53" name="Rectangle 52">
            <a:extLst>
              <a:ext uri="{FF2B5EF4-FFF2-40B4-BE49-F238E27FC236}">
                <a16:creationId xmlns:a16="http://schemas.microsoft.com/office/drawing/2014/main" id="{706D11D6-133B-43CB-B079-AC8F652C454B}"/>
              </a:ext>
            </a:extLst>
          </p:cNvPr>
          <p:cNvSpPr/>
          <p:nvPr userDrawn="1"/>
        </p:nvSpPr>
        <p:spPr>
          <a:xfrm>
            <a:off x="4361861" y="3360855"/>
            <a:ext cx="7607889" cy="813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latin typeface="Arial" panose="020B0604020202020204" pitchFamily="34" charset="0"/>
              <a:cs typeface="Arial" panose="020B0604020202020204" pitchFamily="34" charset="0"/>
            </a:endParaRPr>
          </a:p>
        </p:txBody>
      </p:sp>
      <p:sp>
        <p:nvSpPr>
          <p:cNvPr id="54" name="Text Placeholder 3">
            <a:extLst>
              <a:ext uri="{FF2B5EF4-FFF2-40B4-BE49-F238E27FC236}">
                <a16:creationId xmlns:a16="http://schemas.microsoft.com/office/drawing/2014/main" id="{0F57FDC2-E3FD-4CD2-A621-9DE4860371D8}"/>
              </a:ext>
            </a:extLst>
          </p:cNvPr>
          <p:cNvSpPr>
            <a:spLocks noGrp="1"/>
          </p:cNvSpPr>
          <p:nvPr>
            <p:ph type="body" sz="quarter" idx="20" hasCustomPrompt="1"/>
          </p:nvPr>
        </p:nvSpPr>
        <p:spPr>
          <a:xfrm>
            <a:off x="6039959" y="3601351"/>
            <a:ext cx="5295900" cy="373063"/>
          </a:xfrm>
        </p:spPr>
        <p:txBody>
          <a:bodyPr anchor="ctr">
            <a:normAutofit/>
          </a:bodyPr>
          <a:lstStyle>
            <a:lvl1pPr marL="0" indent="0">
              <a:buNone/>
              <a:defRPr sz="1800"/>
            </a:lvl1pPr>
            <a:lvl2pPr marL="457200" indent="0">
              <a:buNone/>
              <a:defRPr/>
            </a:lvl2pPr>
          </a:lstStyle>
          <a:p>
            <a:pPr lvl="0"/>
            <a:r>
              <a:rPr lang="en-US" dirty="0"/>
              <a:t>Click here to add your contents</a:t>
            </a:r>
          </a:p>
        </p:txBody>
      </p:sp>
      <p:sp>
        <p:nvSpPr>
          <p:cNvPr id="55" name="Rectangle 54">
            <a:extLst>
              <a:ext uri="{FF2B5EF4-FFF2-40B4-BE49-F238E27FC236}">
                <a16:creationId xmlns:a16="http://schemas.microsoft.com/office/drawing/2014/main" id="{79E222A1-EDCC-4380-B224-660BBDB1ED04}"/>
              </a:ext>
            </a:extLst>
          </p:cNvPr>
          <p:cNvSpPr/>
          <p:nvPr userDrawn="1"/>
        </p:nvSpPr>
        <p:spPr>
          <a:xfrm>
            <a:off x="4361861" y="2344835"/>
            <a:ext cx="7607889" cy="813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latin typeface="Arial" panose="020B0604020202020204" pitchFamily="34" charset="0"/>
              <a:cs typeface="Arial" panose="020B0604020202020204" pitchFamily="34" charset="0"/>
            </a:endParaRPr>
          </a:p>
        </p:txBody>
      </p:sp>
      <p:sp>
        <p:nvSpPr>
          <p:cNvPr id="56" name="Text Placeholder 3">
            <a:extLst>
              <a:ext uri="{FF2B5EF4-FFF2-40B4-BE49-F238E27FC236}">
                <a16:creationId xmlns:a16="http://schemas.microsoft.com/office/drawing/2014/main" id="{E10E6C5C-E9E8-4A3A-90A9-B57705C55C20}"/>
              </a:ext>
            </a:extLst>
          </p:cNvPr>
          <p:cNvSpPr>
            <a:spLocks noGrp="1"/>
          </p:cNvSpPr>
          <p:nvPr>
            <p:ph type="body" sz="quarter" idx="21" hasCustomPrompt="1"/>
          </p:nvPr>
        </p:nvSpPr>
        <p:spPr>
          <a:xfrm>
            <a:off x="6039959" y="2585331"/>
            <a:ext cx="5295900" cy="373063"/>
          </a:xfrm>
        </p:spPr>
        <p:txBody>
          <a:bodyPr anchor="ctr">
            <a:normAutofit/>
          </a:bodyPr>
          <a:lstStyle>
            <a:lvl1pPr marL="0" indent="0">
              <a:buNone/>
              <a:defRPr sz="1800"/>
            </a:lvl1pPr>
            <a:lvl2pPr marL="457200" indent="0">
              <a:buNone/>
              <a:defRPr/>
            </a:lvl2pPr>
          </a:lstStyle>
          <a:p>
            <a:pPr lvl="0"/>
            <a:r>
              <a:rPr lang="en-US" dirty="0"/>
              <a:t>Click here to add your contents</a:t>
            </a:r>
          </a:p>
        </p:txBody>
      </p:sp>
      <p:sp>
        <p:nvSpPr>
          <p:cNvPr id="57" name="Rectangle 56">
            <a:extLst>
              <a:ext uri="{FF2B5EF4-FFF2-40B4-BE49-F238E27FC236}">
                <a16:creationId xmlns:a16="http://schemas.microsoft.com/office/drawing/2014/main" id="{4FAA9650-505B-4B93-B7DD-69BC0D4FFE44}"/>
              </a:ext>
            </a:extLst>
          </p:cNvPr>
          <p:cNvSpPr/>
          <p:nvPr userDrawn="1"/>
        </p:nvSpPr>
        <p:spPr>
          <a:xfrm>
            <a:off x="4361861" y="1303996"/>
            <a:ext cx="7607889" cy="813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latin typeface="Arial" panose="020B0604020202020204" pitchFamily="34" charset="0"/>
              <a:cs typeface="Arial" panose="020B0604020202020204" pitchFamily="34" charset="0"/>
            </a:endParaRPr>
          </a:p>
        </p:txBody>
      </p:sp>
      <p:sp>
        <p:nvSpPr>
          <p:cNvPr id="58" name="Text Placeholder 3">
            <a:extLst>
              <a:ext uri="{FF2B5EF4-FFF2-40B4-BE49-F238E27FC236}">
                <a16:creationId xmlns:a16="http://schemas.microsoft.com/office/drawing/2014/main" id="{4B411437-7F86-4E4D-AA6C-3BF7941DC5D0}"/>
              </a:ext>
            </a:extLst>
          </p:cNvPr>
          <p:cNvSpPr>
            <a:spLocks noGrp="1"/>
          </p:cNvSpPr>
          <p:nvPr>
            <p:ph type="body" sz="quarter" idx="22" hasCustomPrompt="1"/>
          </p:nvPr>
        </p:nvSpPr>
        <p:spPr>
          <a:xfrm>
            <a:off x="6039959" y="1544492"/>
            <a:ext cx="5295900" cy="373063"/>
          </a:xfrm>
        </p:spPr>
        <p:txBody>
          <a:bodyPr anchor="ctr">
            <a:normAutofit/>
          </a:bodyPr>
          <a:lstStyle>
            <a:lvl1pPr marL="0" indent="0">
              <a:buNone/>
              <a:defRPr sz="1800"/>
            </a:lvl1pPr>
            <a:lvl2pPr marL="457200" indent="0">
              <a:buNone/>
              <a:defRPr/>
            </a:lvl2pPr>
          </a:lstStyle>
          <a:p>
            <a:pPr lvl="0"/>
            <a:r>
              <a:rPr lang="en-US" dirty="0"/>
              <a:t>Click here to add your contents</a:t>
            </a:r>
          </a:p>
        </p:txBody>
      </p:sp>
      <p:sp>
        <p:nvSpPr>
          <p:cNvPr id="59" name="Rectangle 58">
            <a:extLst>
              <a:ext uri="{FF2B5EF4-FFF2-40B4-BE49-F238E27FC236}">
                <a16:creationId xmlns:a16="http://schemas.microsoft.com/office/drawing/2014/main" id="{A858BA9E-E854-4C0B-81A0-6E832976E5AC}"/>
              </a:ext>
            </a:extLst>
          </p:cNvPr>
          <p:cNvSpPr/>
          <p:nvPr userDrawn="1"/>
        </p:nvSpPr>
        <p:spPr>
          <a:xfrm>
            <a:off x="4361861" y="288747"/>
            <a:ext cx="7607889" cy="813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latin typeface="Arial" panose="020B0604020202020204" pitchFamily="34" charset="0"/>
              <a:cs typeface="Arial" panose="020B0604020202020204" pitchFamily="34" charset="0"/>
            </a:endParaRPr>
          </a:p>
        </p:txBody>
      </p:sp>
      <p:sp>
        <p:nvSpPr>
          <p:cNvPr id="60" name="Text Placeholder 3">
            <a:extLst>
              <a:ext uri="{FF2B5EF4-FFF2-40B4-BE49-F238E27FC236}">
                <a16:creationId xmlns:a16="http://schemas.microsoft.com/office/drawing/2014/main" id="{CD195817-D298-4C5C-AA95-8BD8F6FC0A96}"/>
              </a:ext>
            </a:extLst>
          </p:cNvPr>
          <p:cNvSpPr>
            <a:spLocks noGrp="1"/>
          </p:cNvSpPr>
          <p:nvPr>
            <p:ph type="body" sz="quarter" idx="23" hasCustomPrompt="1"/>
          </p:nvPr>
        </p:nvSpPr>
        <p:spPr>
          <a:xfrm>
            <a:off x="6039959" y="529243"/>
            <a:ext cx="5295900" cy="373063"/>
          </a:xfrm>
        </p:spPr>
        <p:txBody>
          <a:bodyPr anchor="ctr">
            <a:normAutofit/>
          </a:bodyPr>
          <a:lstStyle>
            <a:lvl1pPr marL="0" indent="0">
              <a:buNone/>
              <a:defRPr sz="1800"/>
            </a:lvl1pPr>
            <a:lvl2pPr marL="457200" indent="0">
              <a:buNone/>
              <a:defRPr/>
            </a:lvl2pPr>
          </a:lstStyle>
          <a:p>
            <a:pPr lvl="0"/>
            <a:r>
              <a:rPr lang="en-US" dirty="0"/>
              <a:t>Click here to add your contents</a:t>
            </a:r>
          </a:p>
        </p:txBody>
      </p:sp>
      <p:sp>
        <p:nvSpPr>
          <p:cNvPr id="38" name="Rectangle: Rounded Corners 45">
            <a:extLst>
              <a:ext uri="{FF2B5EF4-FFF2-40B4-BE49-F238E27FC236}">
                <a16:creationId xmlns:a16="http://schemas.microsoft.com/office/drawing/2014/main" id="{BBCD399B-AAD1-46F5-BD1F-1D7F7802AECD}"/>
              </a:ext>
            </a:extLst>
          </p:cNvPr>
          <p:cNvSpPr/>
          <p:nvPr userDrawn="1"/>
        </p:nvSpPr>
        <p:spPr>
          <a:xfrm>
            <a:off x="4927600" y="363511"/>
            <a:ext cx="898885" cy="633046"/>
          </a:xfrm>
          <a:custGeom>
            <a:avLst/>
            <a:gdLst>
              <a:gd name="connsiteX0" fmla="*/ 0 w 2160396"/>
              <a:gd name="connsiteY0" fmla="*/ 316523 h 633046"/>
              <a:gd name="connsiteX1" fmla="*/ 316523 w 2160396"/>
              <a:gd name="connsiteY1" fmla="*/ 0 h 633046"/>
              <a:gd name="connsiteX2" fmla="*/ 1843873 w 2160396"/>
              <a:gd name="connsiteY2" fmla="*/ 0 h 633046"/>
              <a:gd name="connsiteX3" fmla="*/ 2160396 w 2160396"/>
              <a:gd name="connsiteY3" fmla="*/ 316523 h 633046"/>
              <a:gd name="connsiteX4" fmla="*/ 2160396 w 2160396"/>
              <a:gd name="connsiteY4" fmla="*/ 316523 h 633046"/>
              <a:gd name="connsiteX5" fmla="*/ 1843873 w 2160396"/>
              <a:gd name="connsiteY5" fmla="*/ 633046 h 633046"/>
              <a:gd name="connsiteX6" fmla="*/ 316523 w 2160396"/>
              <a:gd name="connsiteY6" fmla="*/ 633046 h 633046"/>
              <a:gd name="connsiteX7" fmla="*/ 0 w 2160396"/>
              <a:gd name="connsiteY7" fmla="*/ 316523 h 633046"/>
              <a:gd name="connsiteX0" fmla="*/ 190919 w 2034792"/>
              <a:gd name="connsiteY0" fmla="*/ 633046 h 633046"/>
              <a:gd name="connsiteX1" fmla="*/ 190919 w 2034792"/>
              <a:gd name="connsiteY1" fmla="*/ 0 h 633046"/>
              <a:gd name="connsiteX2" fmla="*/ 1718269 w 2034792"/>
              <a:gd name="connsiteY2" fmla="*/ 0 h 633046"/>
              <a:gd name="connsiteX3" fmla="*/ 2034792 w 2034792"/>
              <a:gd name="connsiteY3" fmla="*/ 316523 h 633046"/>
              <a:gd name="connsiteX4" fmla="*/ 2034792 w 2034792"/>
              <a:gd name="connsiteY4" fmla="*/ 316523 h 633046"/>
              <a:gd name="connsiteX5" fmla="*/ 1718269 w 2034792"/>
              <a:gd name="connsiteY5" fmla="*/ 633046 h 633046"/>
              <a:gd name="connsiteX6" fmla="*/ 190919 w 2034792"/>
              <a:gd name="connsiteY6" fmla="*/ 633046 h 633046"/>
              <a:gd name="connsiteX0" fmla="*/ 113163 w 1957036"/>
              <a:gd name="connsiteY0" fmla="*/ 633046 h 633046"/>
              <a:gd name="connsiteX1" fmla="*/ 113163 w 1957036"/>
              <a:gd name="connsiteY1" fmla="*/ 0 h 633046"/>
              <a:gd name="connsiteX2" fmla="*/ 1640513 w 1957036"/>
              <a:gd name="connsiteY2" fmla="*/ 0 h 633046"/>
              <a:gd name="connsiteX3" fmla="*/ 1957036 w 1957036"/>
              <a:gd name="connsiteY3" fmla="*/ 316523 h 633046"/>
              <a:gd name="connsiteX4" fmla="*/ 1957036 w 1957036"/>
              <a:gd name="connsiteY4" fmla="*/ 316523 h 633046"/>
              <a:gd name="connsiteX5" fmla="*/ 1640513 w 1957036"/>
              <a:gd name="connsiteY5" fmla="*/ 633046 h 633046"/>
              <a:gd name="connsiteX6" fmla="*/ 113163 w 1957036"/>
              <a:gd name="connsiteY6" fmla="*/ 633046 h 633046"/>
              <a:gd name="connsiteX0" fmla="*/ 2 w 1843875"/>
              <a:gd name="connsiteY0" fmla="*/ 633046 h 633046"/>
              <a:gd name="connsiteX1" fmla="*/ 2 w 1843875"/>
              <a:gd name="connsiteY1" fmla="*/ 0 h 633046"/>
              <a:gd name="connsiteX2" fmla="*/ 1527352 w 1843875"/>
              <a:gd name="connsiteY2" fmla="*/ 0 h 633046"/>
              <a:gd name="connsiteX3" fmla="*/ 1843875 w 1843875"/>
              <a:gd name="connsiteY3" fmla="*/ 316523 h 633046"/>
              <a:gd name="connsiteX4" fmla="*/ 1843875 w 1843875"/>
              <a:gd name="connsiteY4" fmla="*/ 316523 h 633046"/>
              <a:gd name="connsiteX5" fmla="*/ 1527352 w 1843875"/>
              <a:gd name="connsiteY5" fmla="*/ 633046 h 633046"/>
              <a:gd name="connsiteX6" fmla="*/ 2 w 1843875"/>
              <a:gd name="connsiteY6" fmla="*/ 633046 h 633046"/>
              <a:gd name="connsiteX0" fmla="*/ 0 w 1843873"/>
              <a:gd name="connsiteY0" fmla="*/ 633046 h 633046"/>
              <a:gd name="connsiteX1" fmla="*/ 930303 w 1843873"/>
              <a:gd name="connsiteY1" fmla="*/ 0 h 633046"/>
              <a:gd name="connsiteX2" fmla="*/ 1527350 w 1843873"/>
              <a:gd name="connsiteY2" fmla="*/ 0 h 633046"/>
              <a:gd name="connsiteX3" fmla="*/ 1843873 w 1843873"/>
              <a:gd name="connsiteY3" fmla="*/ 316523 h 633046"/>
              <a:gd name="connsiteX4" fmla="*/ 1843873 w 1843873"/>
              <a:gd name="connsiteY4" fmla="*/ 316523 h 633046"/>
              <a:gd name="connsiteX5" fmla="*/ 1527350 w 1843873"/>
              <a:gd name="connsiteY5" fmla="*/ 633046 h 633046"/>
              <a:gd name="connsiteX6" fmla="*/ 0 w 1843873"/>
              <a:gd name="connsiteY6" fmla="*/ 633046 h 633046"/>
              <a:gd name="connsiteX0" fmla="*/ 0 w 929473"/>
              <a:gd name="connsiteY0" fmla="*/ 640998 h 640998"/>
              <a:gd name="connsiteX1" fmla="*/ 15903 w 929473"/>
              <a:gd name="connsiteY1" fmla="*/ 0 h 640998"/>
              <a:gd name="connsiteX2" fmla="*/ 612950 w 929473"/>
              <a:gd name="connsiteY2" fmla="*/ 0 h 640998"/>
              <a:gd name="connsiteX3" fmla="*/ 929473 w 929473"/>
              <a:gd name="connsiteY3" fmla="*/ 316523 h 640998"/>
              <a:gd name="connsiteX4" fmla="*/ 929473 w 929473"/>
              <a:gd name="connsiteY4" fmla="*/ 316523 h 640998"/>
              <a:gd name="connsiteX5" fmla="*/ 612950 w 929473"/>
              <a:gd name="connsiteY5" fmla="*/ 633046 h 640998"/>
              <a:gd name="connsiteX6" fmla="*/ 0 w 929473"/>
              <a:gd name="connsiteY6" fmla="*/ 640998 h 640998"/>
              <a:gd name="connsiteX0" fmla="*/ 928 w 913572"/>
              <a:gd name="connsiteY0" fmla="*/ 629778 h 633046"/>
              <a:gd name="connsiteX1" fmla="*/ 2 w 913572"/>
              <a:gd name="connsiteY1" fmla="*/ 0 h 633046"/>
              <a:gd name="connsiteX2" fmla="*/ 597049 w 913572"/>
              <a:gd name="connsiteY2" fmla="*/ 0 h 633046"/>
              <a:gd name="connsiteX3" fmla="*/ 913572 w 913572"/>
              <a:gd name="connsiteY3" fmla="*/ 316523 h 633046"/>
              <a:gd name="connsiteX4" fmla="*/ 913572 w 913572"/>
              <a:gd name="connsiteY4" fmla="*/ 316523 h 633046"/>
              <a:gd name="connsiteX5" fmla="*/ 597049 w 913572"/>
              <a:gd name="connsiteY5" fmla="*/ 633046 h 633046"/>
              <a:gd name="connsiteX6" fmla="*/ 928 w 913572"/>
              <a:gd name="connsiteY6" fmla="*/ 629778 h 633046"/>
              <a:gd name="connsiteX0" fmla="*/ 0 w 912644"/>
              <a:gd name="connsiteY0" fmla="*/ 629778 h 633046"/>
              <a:gd name="connsiteX1" fmla="*/ 10294 w 912644"/>
              <a:gd name="connsiteY1" fmla="*/ 0 h 633046"/>
              <a:gd name="connsiteX2" fmla="*/ 596121 w 912644"/>
              <a:gd name="connsiteY2" fmla="*/ 0 h 633046"/>
              <a:gd name="connsiteX3" fmla="*/ 912644 w 912644"/>
              <a:gd name="connsiteY3" fmla="*/ 316523 h 633046"/>
              <a:gd name="connsiteX4" fmla="*/ 912644 w 912644"/>
              <a:gd name="connsiteY4" fmla="*/ 316523 h 633046"/>
              <a:gd name="connsiteX5" fmla="*/ 596121 w 912644"/>
              <a:gd name="connsiteY5" fmla="*/ 633046 h 633046"/>
              <a:gd name="connsiteX6" fmla="*/ 0 w 912644"/>
              <a:gd name="connsiteY6" fmla="*/ 629778 h 633046"/>
              <a:gd name="connsiteX0" fmla="*/ 927 w 902352"/>
              <a:gd name="connsiteY0" fmla="*/ 629778 h 633046"/>
              <a:gd name="connsiteX1" fmla="*/ 2 w 902352"/>
              <a:gd name="connsiteY1" fmla="*/ 0 h 633046"/>
              <a:gd name="connsiteX2" fmla="*/ 585829 w 902352"/>
              <a:gd name="connsiteY2" fmla="*/ 0 h 633046"/>
              <a:gd name="connsiteX3" fmla="*/ 902352 w 902352"/>
              <a:gd name="connsiteY3" fmla="*/ 316523 h 633046"/>
              <a:gd name="connsiteX4" fmla="*/ 902352 w 902352"/>
              <a:gd name="connsiteY4" fmla="*/ 316523 h 633046"/>
              <a:gd name="connsiteX5" fmla="*/ 585829 w 902352"/>
              <a:gd name="connsiteY5" fmla="*/ 633046 h 633046"/>
              <a:gd name="connsiteX6" fmla="*/ 927 w 902352"/>
              <a:gd name="connsiteY6" fmla="*/ 629778 h 633046"/>
              <a:gd name="connsiteX0" fmla="*/ 927 w 902352"/>
              <a:gd name="connsiteY0" fmla="*/ 629778 h 633046"/>
              <a:gd name="connsiteX1" fmla="*/ 2 w 902352"/>
              <a:gd name="connsiteY1" fmla="*/ 0 h 633046"/>
              <a:gd name="connsiteX2" fmla="*/ 585829 w 902352"/>
              <a:gd name="connsiteY2" fmla="*/ 0 h 633046"/>
              <a:gd name="connsiteX3" fmla="*/ 902352 w 902352"/>
              <a:gd name="connsiteY3" fmla="*/ 316523 h 633046"/>
              <a:gd name="connsiteX4" fmla="*/ 902352 w 902352"/>
              <a:gd name="connsiteY4" fmla="*/ 316523 h 633046"/>
              <a:gd name="connsiteX5" fmla="*/ 585829 w 902352"/>
              <a:gd name="connsiteY5" fmla="*/ 633046 h 633046"/>
              <a:gd name="connsiteX6" fmla="*/ 927 w 902352"/>
              <a:gd name="connsiteY6" fmla="*/ 629778 h 633046"/>
              <a:gd name="connsiteX0" fmla="*/ 6006 w 902351"/>
              <a:gd name="connsiteY0" fmla="*/ 629778 h 633046"/>
              <a:gd name="connsiteX1" fmla="*/ 1 w 902351"/>
              <a:gd name="connsiteY1" fmla="*/ 0 h 633046"/>
              <a:gd name="connsiteX2" fmla="*/ 585828 w 902351"/>
              <a:gd name="connsiteY2" fmla="*/ 0 h 633046"/>
              <a:gd name="connsiteX3" fmla="*/ 902351 w 902351"/>
              <a:gd name="connsiteY3" fmla="*/ 316523 h 633046"/>
              <a:gd name="connsiteX4" fmla="*/ 902351 w 902351"/>
              <a:gd name="connsiteY4" fmla="*/ 316523 h 633046"/>
              <a:gd name="connsiteX5" fmla="*/ 585828 w 902351"/>
              <a:gd name="connsiteY5" fmla="*/ 633046 h 633046"/>
              <a:gd name="connsiteX6" fmla="*/ 6006 w 902351"/>
              <a:gd name="connsiteY6" fmla="*/ 629778 h 633046"/>
              <a:gd name="connsiteX0" fmla="*/ 6006 w 902351"/>
              <a:gd name="connsiteY0" fmla="*/ 629778 h 633046"/>
              <a:gd name="connsiteX1" fmla="*/ 1 w 902351"/>
              <a:gd name="connsiteY1" fmla="*/ 0 h 633046"/>
              <a:gd name="connsiteX2" fmla="*/ 585828 w 902351"/>
              <a:gd name="connsiteY2" fmla="*/ 0 h 633046"/>
              <a:gd name="connsiteX3" fmla="*/ 902351 w 902351"/>
              <a:gd name="connsiteY3" fmla="*/ 316523 h 633046"/>
              <a:gd name="connsiteX4" fmla="*/ 902351 w 902351"/>
              <a:gd name="connsiteY4" fmla="*/ 316523 h 633046"/>
              <a:gd name="connsiteX5" fmla="*/ 585828 w 902351"/>
              <a:gd name="connsiteY5" fmla="*/ 633046 h 633046"/>
              <a:gd name="connsiteX6" fmla="*/ 6006 w 902351"/>
              <a:gd name="connsiteY6" fmla="*/ 629778 h 633046"/>
              <a:gd name="connsiteX0" fmla="*/ 0 w 896345"/>
              <a:gd name="connsiteY0" fmla="*/ 629778 h 633046"/>
              <a:gd name="connsiteX1" fmla="*/ 1615 w 896345"/>
              <a:gd name="connsiteY1" fmla="*/ 0 h 633046"/>
              <a:gd name="connsiteX2" fmla="*/ 579822 w 896345"/>
              <a:gd name="connsiteY2" fmla="*/ 0 h 633046"/>
              <a:gd name="connsiteX3" fmla="*/ 896345 w 896345"/>
              <a:gd name="connsiteY3" fmla="*/ 316523 h 633046"/>
              <a:gd name="connsiteX4" fmla="*/ 896345 w 896345"/>
              <a:gd name="connsiteY4" fmla="*/ 316523 h 633046"/>
              <a:gd name="connsiteX5" fmla="*/ 579822 w 896345"/>
              <a:gd name="connsiteY5" fmla="*/ 633046 h 633046"/>
              <a:gd name="connsiteX6" fmla="*/ 0 w 896345"/>
              <a:gd name="connsiteY6" fmla="*/ 629778 h 633046"/>
              <a:gd name="connsiteX0" fmla="*/ 3467 w 894732"/>
              <a:gd name="connsiteY0" fmla="*/ 634858 h 634858"/>
              <a:gd name="connsiteX1" fmla="*/ 2 w 894732"/>
              <a:gd name="connsiteY1" fmla="*/ 0 h 634858"/>
              <a:gd name="connsiteX2" fmla="*/ 578209 w 894732"/>
              <a:gd name="connsiteY2" fmla="*/ 0 h 634858"/>
              <a:gd name="connsiteX3" fmla="*/ 894732 w 894732"/>
              <a:gd name="connsiteY3" fmla="*/ 316523 h 634858"/>
              <a:gd name="connsiteX4" fmla="*/ 894732 w 894732"/>
              <a:gd name="connsiteY4" fmla="*/ 316523 h 634858"/>
              <a:gd name="connsiteX5" fmla="*/ 578209 w 894732"/>
              <a:gd name="connsiteY5" fmla="*/ 633046 h 634858"/>
              <a:gd name="connsiteX6" fmla="*/ 3467 w 894732"/>
              <a:gd name="connsiteY6" fmla="*/ 634858 h 634858"/>
              <a:gd name="connsiteX0" fmla="*/ 927 w 894732"/>
              <a:gd name="connsiteY0" fmla="*/ 632318 h 633046"/>
              <a:gd name="connsiteX1" fmla="*/ 2 w 894732"/>
              <a:gd name="connsiteY1" fmla="*/ 0 h 633046"/>
              <a:gd name="connsiteX2" fmla="*/ 578209 w 894732"/>
              <a:gd name="connsiteY2" fmla="*/ 0 h 633046"/>
              <a:gd name="connsiteX3" fmla="*/ 894732 w 894732"/>
              <a:gd name="connsiteY3" fmla="*/ 316523 h 633046"/>
              <a:gd name="connsiteX4" fmla="*/ 894732 w 894732"/>
              <a:gd name="connsiteY4" fmla="*/ 316523 h 633046"/>
              <a:gd name="connsiteX5" fmla="*/ 578209 w 894732"/>
              <a:gd name="connsiteY5" fmla="*/ 633046 h 633046"/>
              <a:gd name="connsiteX6" fmla="*/ 927 w 894732"/>
              <a:gd name="connsiteY6" fmla="*/ 632318 h 633046"/>
              <a:gd name="connsiteX0" fmla="*/ 0 w 898885"/>
              <a:gd name="connsiteY0" fmla="*/ 632318 h 633046"/>
              <a:gd name="connsiteX1" fmla="*/ 4155 w 898885"/>
              <a:gd name="connsiteY1" fmla="*/ 0 h 633046"/>
              <a:gd name="connsiteX2" fmla="*/ 582362 w 898885"/>
              <a:gd name="connsiteY2" fmla="*/ 0 h 633046"/>
              <a:gd name="connsiteX3" fmla="*/ 898885 w 898885"/>
              <a:gd name="connsiteY3" fmla="*/ 316523 h 633046"/>
              <a:gd name="connsiteX4" fmla="*/ 898885 w 898885"/>
              <a:gd name="connsiteY4" fmla="*/ 316523 h 633046"/>
              <a:gd name="connsiteX5" fmla="*/ 582362 w 898885"/>
              <a:gd name="connsiteY5" fmla="*/ 633046 h 633046"/>
              <a:gd name="connsiteX6" fmla="*/ 0 w 898885"/>
              <a:gd name="connsiteY6" fmla="*/ 632318 h 633046"/>
              <a:gd name="connsiteX0" fmla="*/ 0 w 898885"/>
              <a:gd name="connsiteY0" fmla="*/ 632318 h 633046"/>
              <a:gd name="connsiteX1" fmla="*/ 4155 w 898885"/>
              <a:gd name="connsiteY1" fmla="*/ 0 h 633046"/>
              <a:gd name="connsiteX2" fmla="*/ 582362 w 898885"/>
              <a:gd name="connsiteY2" fmla="*/ 0 h 633046"/>
              <a:gd name="connsiteX3" fmla="*/ 898885 w 898885"/>
              <a:gd name="connsiteY3" fmla="*/ 316523 h 633046"/>
              <a:gd name="connsiteX4" fmla="*/ 898885 w 898885"/>
              <a:gd name="connsiteY4" fmla="*/ 316523 h 633046"/>
              <a:gd name="connsiteX5" fmla="*/ 582362 w 898885"/>
              <a:gd name="connsiteY5" fmla="*/ 633046 h 633046"/>
              <a:gd name="connsiteX6" fmla="*/ 0 w 898885"/>
              <a:gd name="connsiteY6" fmla="*/ 632318 h 63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85" h="633046">
                <a:moveTo>
                  <a:pt x="0" y="632318"/>
                </a:moveTo>
                <a:cubicBezTo>
                  <a:pt x="5295" y="564247"/>
                  <a:pt x="4038" y="216826"/>
                  <a:pt x="4155" y="0"/>
                </a:cubicBezTo>
                <a:lnTo>
                  <a:pt x="582362" y="0"/>
                </a:lnTo>
                <a:cubicBezTo>
                  <a:pt x="757173" y="0"/>
                  <a:pt x="898885" y="141712"/>
                  <a:pt x="898885" y="316523"/>
                </a:cubicBezTo>
                <a:lnTo>
                  <a:pt x="898885" y="316523"/>
                </a:lnTo>
                <a:cubicBezTo>
                  <a:pt x="898885" y="491334"/>
                  <a:pt x="757173" y="633046"/>
                  <a:pt x="582362" y="633046"/>
                </a:cubicBezTo>
                <a:lnTo>
                  <a:pt x="0" y="632318"/>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0" name="Oval 39">
            <a:extLst>
              <a:ext uri="{FF2B5EF4-FFF2-40B4-BE49-F238E27FC236}">
                <a16:creationId xmlns:a16="http://schemas.microsoft.com/office/drawing/2014/main" id="{B0D27979-626F-4A3A-8A14-06EC2B85E55A}"/>
              </a:ext>
            </a:extLst>
          </p:cNvPr>
          <p:cNvSpPr/>
          <p:nvPr userDrawn="1"/>
        </p:nvSpPr>
        <p:spPr>
          <a:xfrm>
            <a:off x="5263776" y="452177"/>
            <a:ext cx="472272" cy="472272"/>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64" name="TextBox 63">
            <a:extLst>
              <a:ext uri="{FF2B5EF4-FFF2-40B4-BE49-F238E27FC236}">
                <a16:creationId xmlns:a16="http://schemas.microsoft.com/office/drawing/2014/main" id="{A2E86486-3A13-4878-947F-1C714B8EA234}"/>
              </a:ext>
            </a:extLst>
          </p:cNvPr>
          <p:cNvSpPr txBox="1"/>
          <p:nvPr userDrawn="1"/>
        </p:nvSpPr>
        <p:spPr>
          <a:xfrm>
            <a:off x="5163293" y="493973"/>
            <a:ext cx="673240" cy="400110"/>
          </a:xfrm>
          <a:prstGeom prst="rect">
            <a:avLst/>
          </a:prstGeom>
          <a:noFill/>
        </p:spPr>
        <p:txBody>
          <a:bodyPr wrap="square" rtlCol="0">
            <a:spAutoFit/>
          </a:bodyPr>
          <a:lstStyle/>
          <a:p>
            <a:pPr algn="ctr"/>
            <a:r>
              <a:rPr lang="en-NZ" sz="2000" b="1" dirty="0"/>
              <a:t>1</a:t>
            </a:r>
          </a:p>
        </p:txBody>
      </p:sp>
      <p:sp>
        <p:nvSpPr>
          <p:cNvPr id="37" name="Rectangle: Rounded Corners 45">
            <a:extLst>
              <a:ext uri="{FF2B5EF4-FFF2-40B4-BE49-F238E27FC236}">
                <a16:creationId xmlns:a16="http://schemas.microsoft.com/office/drawing/2014/main" id="{1E82427A-D79B-4B05-877A-072CE2C9EBAF}"/>
              </a:ext>
            </a:extLst>
          </p:cNvPr>
          <p:cNvSpPr/>
          <p:nvPr userDrawn="1"/>
        </p:nvSpPr>
        <p:spPr>
          <a:xfrm>
            <a:off x="4927600" y="1391689"/>
            <a:ext cx="898885" cy="633046"/>
          </a:xfrm>
          <a:custGeom>
            <a:avLst/>
            <a:gdLst>
              <a:gd name="connsiteX0" fmla="*/ 0 w 2160396"/>
              <a:gd name="connsiteY0" fmla="*/ 316523 h 633046"/>
              <a:gd name="connsiteX1" fmla="*/ 316523 w 2160396"/>
              <a:gd name="connsiteY1" fmla="*/ 0 h 633046"/>
              <a:gd name="connsiteX2" fmla="*/ 1843873 w 2160396"/>
              <a:gd name="connsiteY2" fmla="*/ 0 h 633046"/>
              <a:gd name="connsiteX3" fmla="*/ 2160396 w 2160396"/>
              <a:gd name="connsiteY3" fmla="*/ 316523 h 633046"/>
              <a:gd name="connsiteX4" fmla="*/ 2160396 w 2160396"/>
              <a:gd name="connsiteY4" fmla="*/ 316523 h 633046"/>
              <a:gd name="connsiteX5" fmla="*/ 1843873 w 2160396"/>
              <a:gd name="connsiteY5" fmla="*/ 633046 h 633046"/>
              <a:gd name="connsiteX6" fmla="*/ 316523 w 2160396"/>
              <a:gd name="connsiteY6" fmla="*/ 633046 h 633046"/>
              <a:gd name="connsiteX7" fmla="*/ 0 w 2160396"/>
              <a:gd name="connsiteY7" fmla="*/ 316523 h 633046"/>
              <a:gd name="connsiteX0" fmla="*/ 190919 w 2034792"/>
              <a:gd name="connsiteY0" fmla="*/ 633046 h 633046"/>
              <a:gd name="connsiteX1" fmla="*/ 190919 w 2034792"/>
              <a:gd name="connsiteY1" fmla="*/ 0 h 633046"/>
              <a:gd name="connsiteX2" fmla="*/ 1718269 w 2034792"/>
              <a:gd name="connsiteY2" fmla="*/ 0 h 633046"/>
              <a:gd name="connsiteX3" fmla="*/ 2034792 w 2034792"/>
              <a:gd name="connsiteY3" fmla="*/ 316523 h 633046"/>
              <a:gd name="connsiteX4" fmla="*/ 2034792 w 2034792"/>
              <a:gd name="connsiteY4" fmla="*/ 316523 h 633046"/>
              <a:gd name="connsiteX5" fmla="*/ 1718269 w 2034792"/>
              <a:gd name="connsiteY5" fmla="*/ 633046 h 633046"/>
              <a:gd name="connsiteX6" fmla="*/ 190919 w 2034792"/>
              <a:gd name="connsiteY6" fmla="*/ 633046 h 633046"/>
              <a:gd name="connsiteX0" fmla="*/ 113163 w 1957036"/>
              <a:gd name="connsiteY0" fmla="*/ 633046 h 633046"/>
              <a:gd name="connsiteX1" fmla="*/ 113163 w 1957036"/>
              <a:gd name="connsiteY1" fmla="*/ 0 h 633046"/>
              <a:gd name="connsiteX2" fmla="*/ 1640513 w 1957036"/>
              <a:gd name="connsiteY2" fmla="*/ 0 h 633046"/>
              <a:gd name="connsiteX3" fmla="*/ 1957036 w 1957036"/>
              <a:gd name="connsiteY3" fmla="*/ 316523 h 633046"/>
              <a:gd name="connsiteX4" fmla="*/ 1957036 w 1957036"/>
              <a:gd name="connsiteY4" fmla="*/ 316523 h 633046"/>
              <a:gd name="connsiteX5" fmla="*/ 1640513 w 1957036"/>
              <a:gd name="connsiteY5" fmla="*/ 633046 h 633046"/>
              <a:gd name="connsiteX6" fmla="*/ 113163 w 1957036"/>
              <a:gd name="connsiteY6" fmla="*/ 633046 h 633046"/>
              <a:gd name="connsiteX0" fmla="*/ 2 w 1843875"/>
              <a:gd name="connsiteY0" fmla="*/ 633046 h 633046"/>
              <a:gd name="connsiteX1" fmla="*/ 2 w 1843875"/>
              <a:gd name="connsiteY1" fmla="*/ 0 h 633046"/>
              <a:gd name="connsiteX2" fmla="*/ 1527352 w 1843875"/>
              <a:gd name="connsiteY2" fmla="*/ 0 h 633046"/>
              <a:gd name="connsiteX3" fmla="*/ 1843875 w 1843875"/>
              <a:gd name="connsiteY3" fmla="*/ 316523 h 633046"/>
              <a:gd name="connsiteX4" fmla="*/ 1843875 w 1843875"/>
              <a:gd name="connsiteY4" fmla="*/ 316523 h 633046"/>
              <a:gd name="connsiteX5" fmla="*/ 1527352 w 1843875"/>
              <a:gd name="connsiteY5" fmla="*/ 633046 h 633046"/>
              <a:gd name="connsiteX6" fmla="*/ 2 w 1843875"/>
              <a:gd name="connsiteY6" fmla="*/ 633046 h 633046"/>
              <a:gd name="connsiteX0" fmla="*/ 0 w 1843873"/>
              <a:gd name="connsiteY0" fmla="*/ 633046 h 633046"/>
              <a:gd name="connsiteX1" fmla="*/ 930303 w 1843873"/>
              <a:gd name="connsiteY1" fmla="*/ 0 h 633046"/>
              <a:gd name="connsiteX2" fmla="*/ 1527350 w 1843873"/>
              <a:gd name="connsiteY2" fmla="*/ 0 h 633046"/>
              <a:gd name="connsiteX3" fmla="*/ 1843873 w 1843873"/>
              <a:gd name="connsiteY3" fmla="*/ 316523 h 633046"/>
              <a:gd name="connsiteX4" fmla="*/ 1843873 w 1843873"/>
              <a:gd name="connsiteY4" fmla="*/ 316523 h 633046"/>
              <a:gd name="connsiteX5" fmla="*/ 1527350 w 1843873"/>
              <a:gd name="connsiteY5" fmla="*/ 633046 h 633046"/>
              <a:gd name="connsiteX6" fmla="*/ 0 w 1843873"/>
              <a:gd name="connsiteY6" fmla="*/ 633046 h 633046"/>
              <a:gd name="connsiteX0" fmla="*/ 0 w 929473"/>
              <a:gd name="connsiteY0" fmla="*/ 640998 h 640998"/>
              <a:gd name="connsiteX1" fmla="*/ 15903 w 929473"/>
              <a:gd name="connsiteY1" fmla="*/ 0 h 640998"/>
              <a:gd name="connsiteX2" fmla="*/ 612950 w 929473"/>
              <a:gd name="connsiteY2" fmla="*/ 0 h 640998"/>
              <a:gd name="connsiteX3" fmla="*/ 929473 w 929473"/>
              <a:gd name="connsiteY3" fmla="*/ 316523 h 640998"/>
              <a:gd name="connsiteX4" fmla="*/ 929473 w 929473"/>
              <a:gd name="connsiteY4" fmla="*/ 316523 h 640998"/>
              <a:gd name="connsiteX5" fmla="*/ 612950 w 929473"/>
              <a:gd name="connsiteY5" fmla="*/ 633046 h 640998"/>
              <a:gd name="connsiteX6" fmla="*/ 0 w 929473"/>
              <a:gd name="connsiteY6" fmla="*/ 640998 h 640998"/>
              <a:gd name="connsiteX0" fmla="*/ 928 w 913572"/>
              <a:gd name="connsiteY0" fmla="*/ 629778 h 633046"/>
              <a:gd name="connsiteX1" fmla="*/ 2 w 913572"/>
              <a:gd name="connsiteY1" fmla="*/ 0 h 633046"/>
              <a:gd name="connsiteX2" fmla="*/ 597049 w 913572"/>
              <a:gd name="connsiteY2" fmla="*/ 0 h 633046"/>
              <a:gd name="connsiteX3" fmla="*/ 913572 w 913572"/>
              <a:gd name="connsiteY3" fmla="*/ 316523 h 633046"/>
              <a:gd name="connsiteX4" fmla="*/ 913572 w 913572"/>
              <a:gd name="connsiteY4" fmla="*/ 316523 h 633046"/>
              <a:gd name="connsiteX5" fmla="*/ 597049 w 913572"/>
              <a:gd name="connsiteY5" fmla="*/ 633046 h 633046"/>
              <a:gd name="connsiteX6" fmla="*/ 928 w 913572"/>
              <a:gd name="connsiteY6" fmla="*/ 629778 h 633046"/>
              <a:gd name="connsiteX0" fmla="*/ 0 w 912644"/>
              <a:gd name="connsiteY0" fmla="*/ 629778 h 633046"/>
              <a:gd name="connsiteX1" fmla="*/ 10294 w 912644"/>
              <a:gd name="connsiteY1" fmla="*/ 0 h 633046"/>
              <a:gd name="connsiteX2" fmla="*/ 596121 w 912644"/>
              <a:gd name="connsiteY2" fmla="*/ 0 h 633046"/>
              <a:gd name="connsiteX3" fmla="*/ 912644 w 912644"/>
              <a:gd name="connsiteY3" fmla="*/ 316523 h 633046"/>
              <a:gd name="connsiteX4" fmla="*/ 912644 w 912644"/>
              <a:gd name="connsiteY4" fmla="*/ 316523 h 633046"/>
              <a:gd name="connsiteX5" fmla="*/ 596121 w 912644"/>
              <a:gd name="connsiteY5" fmla="*/ 633046 h 633046"/>
              <a:gd name="connsiteX6" fmla="*/ 0 w 912644"/>
              <a:gd name="connsiteY6" fmla="*/ 629778 h 633046"/>
              <a:gd name="connsiteX0" fmla="*/ 927 w 902352"/>
              <a:gd name="connsiteY0" fmla="*/ 629778 h 633046"/>
              <a:gd name="connsiteX1" fmla="*/ 2 w 902352"/>
              <a:gd name="connsiteY1" fmla="*/ 0 h 633046"/>
              <a:gd name="connsiteX2" fmla="*/ 585829 w 902352"/>
              <a:gd name="connsiteY2" fmla="*/ 0 h 633046"/>
              <a:gd name="connsiteX3" fmla="*/ 902352 w 902352"/>
              <a:gd name="connsiteY3" fmla="*/ 316523 h 633046"/>
              <a:gd name="connsiteX4" fmla="*/ 902352 w 902352"/>
              <a:gd name="connsiteY4" fmla="*/ 316523 h 633046"/>
              <a:gd name="connsiteX5" fmla="*/ 585829 w 902352"/>
              <a:gd name="connsiteY5" fmla="*/ 633046 h 633046"/>
              <a:gd name="connsiteX6" fmla="*/ 927 w 902352"/>
              <a:gd name="connsiteY6" fmla="*/ 629778 h 633046"/>
              <a:gd name="connsiteX0" fmla="*/ 927 w 902352"/>
              <a:gd name="connsiteY0" fmla="*/ 629778 h 633046"/>
              <a:gd name="connsiteX1" fmla="*/ 2 w 902352"/>
              <a:gd name="connsiteY1" fmla="*/ 0 h 633046"/>
              <a:gd name="connsiteX2" fmla="*/ 585829 w 902352"/>
              <a:gd name="connsiteY2" fmla="*/ 0 h 633046"/>
              <a:gd name="connsiteX3" fmla="*/ 902352 w 902352"/>
              <a:gd name="connsiteY3" fmla="*/ 316523 h 633046"/>
              <a:gd name="connsiteX4" fmla="*/ 902352 w 902352"/>
              <a:gd name="connsiteY4" fmla="*/ 316523 h 633046"/>
              <a:gd name="connsiteX5" fmla="*/ 585829 w 902352"/>
              <a:gd name="connsiteY5" fmla="*/ 633046 h 633046"/>
              <a:gd name="connsiteX6" fmla="*/ 927 w 902352"/>
              <a:gd name="connsiteY6" fmla="*/ 629778 h 633046"/>
              <a:gd name="connsiteX0" fmla="*/ 6006 w 902351"/>
              <a:gd name="connsiteY0" fmla="*/ 629778 h 633046"/>
              <a:gd name="connsiteX1" fmla="*/ 1 w 902351"/>
              <a:gd name="connsiteY1" fmla="*/ 0 h 633046"/>
              <a:gd name="connsiteX2" fmla="*/ 585828 w 902351"/>
              <a:gd name="connsiteY2" fmla="*/ 0 h 633046"/>
              <a:gd name="connsiteX3" fmla="*/ 902351 w 902351"/>
              <a:gd name="connsiteY3" fmla="*/ 316523 h 633046"/>
              <a:gd name="connsiteX4" fmla="*/ 902351 w 902351"/>
              <a:gd name="connsiteY4" fmla="*/ 316523 h 633046"/>
              <a:gd name="connsiteX5" fmla="*/ 585828 w 902351"/>
              <a:gd name="connsiteY5" fmla="*/ 633046 h 633046"/>
              <a:gd name="connsiteX6" fmla="*/ 6006 w 902351"/>
              <a:gd name="connsiteY6" fmla="*/ 629778 h 633046"/>
              <a:gd name="connsiteX0" fmla="*/ 6006 w 902351"/>
              <a:gd name="connsiteY0" fmla="*/ 629778 h 633046"/>
              <a:gd name="connsiteX1" fmla="*/ 1 w 902351"/>
              <a:gd name="connsiteY1" fmla="*/ 0 h 633046"/>
              <a:gd name="connsiteX2" fmla="*/ 585828 w 902351"/>
              <a:gd name="connsiteY2" fmla="*/ 0 h 633046"/>
              <a:gd name="connsiteX3" fmla="*/ 902351 w 902351"/>
              <a:gd name="connsiteY3" fmla="*/ 316523 h 633046"/>
              <a:gd name="connsiteX4" fmla="*/ 902351 w 902351"/>
              <a:gd name="connsiteY4" fmla="*/ 316523 h 633046"/>
              <a:gd name="connsiteX5" fmla="*/ 585828 w 902351"/>
              <a:gd name="connsiteY5" fmla="*/ 633046 h 633046"/>
              <a:gd name="connsiteX6" fmla="*/ 6006 w 902351"/>
              <a:gd name="connsiteY6" fmla="*/ 629778 h 633046"/>
              <a:gd name="connsiteX0" fmla="*/ 0 w 896345"/>
              <a:gd name="connsiteY0" fmla="*/ 629778 h 633046"/>
              <a:gd name="connsiteX1" fmla="*/ 1615 w 896345"/>
              <a:gd name="connsiteY1" fmla="*/ 0 h 633046"/>
              <a:gd name="connsiteX2" fmla="*/ 579822 w 896345"/>
              <a:gd name="connsiteY2" fmla="*/ 0 h 633046"/>
              <a:gd name="connsiteX3" fmla="*/ 896345 w 896345"/>
              <a:gd name="connsiteY3" fmla="*/ 316523 h 633046"/>
              <a:gd name="connsiteX4" fmla="*/ 896345 w 896345"/>
              <a:gd name="connsiteY4" fmla="*/ 316523 h 633046"/>
              <a:gd name="connsiteX5" fmla="*/ 579822 w 896345"/>
              <a:gd name="connsiteY5" fmla="*/ 633046 h 633046"/>
              <a:gd name="connsiteX6" fmla="*/ 0 w 896345"/>
              <a:gd name="connsiteY6" fmla="*/ 629778 h 633046"/>
              <a:gd name="connsiteX0" fmla="*/ 3467 w 894732"/>
              <a:gd name="connsiteY0" fmla="*/ 634858 h 634858"/>
              <a:gd name="connsiteX1" fmla="*/ 2 w 894732"/>
              <a:gd name="connsiteY1" fmla="*/ 0 h 634858"/>
              <a:gd name="connsiteX2" fmla="*/ 578209 w 894732"/>
              <a:gd name="connsiteY2" fmla="*/ 0 h 634858"/>
              <a:gd name="connsiteX3" fmla="*/ 894732 w 894732"/>
              <a:gd name="connsiteY3" fmla="*/ 316523 h 634858"/>
              <a:gd name="connsiteX4" fmla="*/ 894732 w 894732"/>
              <a:gd name="connsiteY4" fmla="*/ 316523 h 634858"/>
              <a:gd name="connsiteX5" fmla="*/ 578209 w 894732"/>
              <a:gd name="connsiteY5" fmla="*/ 633046 h 634858"/>
              <a:gd name="connsiteX6" fmla="*/ 3467 w 894732"/>
              <a:gd name="connsiteY6" fmla="*/ 634858 h 634858"/>
              <a:gd name="connsiteX0" fmla="*/ 927 w 894732"/>
              <a:gd name="connsiteY0" fmla="*/ 632318 h 633046"/>
              <a:gd name="connsiteX1" fmla="*/ 2 w 894732"/>
              <a:gd name="connsiteY1" fmla="*/ 0 h 633046"/>
              <a:gd name="connsiteX2" fmla="*/ 578209 w 894732"/>
              <a:gd name="connsiteY2" fmla="*/ 0 h 633046"/>
              <a:gd name="connsiteX3" fmla="*/ 894732 w 894732"/>
              <a:gd name="connsiteY3" fmla="*/ 316523 h 633046"/>
              <a:gd name="connsiteX4" fmla="*/ 894732 w 894732"/>
              <a:gd name="connsiteY4" fmla="*/ 316523 h 633046"/>
              <a:gd name="connsiteX5" fmla="*/ 578209 w 894732"/>
              <a:gd name="connsiteY5" fmla="*/ 633046 h 633046"/>
              <a:gd name="connsiteX6" fmla="*/ 927 w 894732"/>
              <a:gd name="connsiteY6" fmla="*/ 632318 h 633046"/>
              <a:gd name="connsiteX0" fmla="*/ 0 w 898885"/>
              <a:gd name="connsiteY0" fmla="*/ 632318 h 633046"/>
              <a:gd name="connsiteX1" fmla="*/ 4155 w 898885"/>
              <a:gd name="connsiteY1" fmla="*/ 0 h 633046"/>
              <a:gd name="connsiteX2" fmla="*/ 582362 w 898885"/>
              <a:gd name="connsiteY2" fmla="*/ 0 h 633046"/>
              <a:gd name="connsiteX3" fmla="*/ 898885 w 898885"/>
              <a:gd name="connsiteY3" fmla="*/ 316523 h 633046"/>
              <a:gd name="connsiteX4" fmla="*/ 898885 w 898885"/>
              <a:gd name="connsiteY4" fmla="*/ 316523 h 633046"/>
              <a:gd name="connsiteX5" fmla="*/ 582362 w 898885"/>
              <a:gd name="connsiteY5" fmla="*/ 633046 h 633046"/>
              <a:gd name="connsiteX6" fmla="*/ 0 w 898885"/>
              <a:gd name="connsiteY6" fmla="*/ 632318 h 633046"/>
              <a:gd name="connsiteX0" fmla="*/ 0 w 898885"/>
              <a:gd name="connsiteY0" fmla="*/ 632318 h 633046"/>
              <a:gd name="connsiteX1" fmla="*/ 4155 w 898885"/>
              <a:gd name="connsiteY1" fmla="*/ 0 h 633046"/>
              <a:gd name="connsiteX2" fmla="*/ 582362 w 898885"/>
              <a:gd name="connsiteY2" fmla="*/ 0 h 633046"/>
              <a:gd name="connsiteX3" fmla="*/ 898885 w 898885"/>
              <a:gd name="connsiteY3" fmla="*/ 316523 h 633046"/>
              <a:gd name="connsiteX4" fmla="*/ 898885 w 898885"/>
              <a:gd name="connsiteY4" fmla="*/ 316523 h 633046"/>
              <a:gd name="connsiteX5" fmla="*/ 582362 w 898885"/>
              <a:gd name="connsiteY5" fmla="*/ 633046 h 633046"/>
              <a:gd name="connsiteX6" fmla="*/ 0 w 898885"/>
              <a:gd name="connsiteY6" fmla="*/ 632318 h 63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85" h="633046">
                <a:moveTo>
                  <a:pt x="0" y="632318"/>
                </a:moveTo>
                <a:cubicBezTo>
                  <a:pt x="5295" y="564247"/>
                  <a:pt x="4038" y="216826"/>
                  <a:pt x="4155" y="0"/>
                </a:cubicBezTo>
                <a:lnTo>
                  <a:pt x="582362" y="0"/>
                </a:lnTo>
                <a:cubicBezTo>
                  <a:pt x="757173" y="0"/>
                  <a:pt x="898885" y="141712"/>
                  <a:pt x="898885" y="316523"/>
                </a:cubicBezTo>
                <a:lnTo>
                  <a:pt x="898885" y="316523"/>
                </a:lnTo>
                <a:cubicBezTo>
                  <a:pt x="898885" y="491334"/>
                  <a:pt x="757173" y="633046"/>
                  <a:pt x="582362" y="633046"/>
                </a:cubicBezTo>
                <a:lnTo>
                  <a:pt x="0" y="632318"/>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1" name="Oval 40">
            <a:extLst>
              <a:ext uri="{FF2B5EF4-FFF2-40B4-BE49-F238E27FC236}">
                <a16:creationId xmlns:a16="http://schemas.microsoft.com/office/drawing/2014/main" id="{ADA9F508-5AB0-414B-8FFD-B6CDD6D07239}"/>
              </a:ext>
            </a:extLst>
          </p:cNvPr>
          <p:cNvSpPr/>
          <p:nvPr userDrawn="1"/>
        </p:nvSpPr>
        <p:spPr>
          <a:xfrm>
            <a:off x="5263776" y="1477109"/>
            <a:ext cx="472272" cy="472272"/>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65" name="TextBox 64">
            <a:extLst>
              <a:ext uri="{FF2B5EF4-FFF2-40B4-BE49-F238E27FC236}">
                <a16:creationId xmlns:a16="http://schemas.microsoft.com/office/drawing/2014/main" id="{C2B7FA6E-559C-4A80-9355-1852B2C5BD26}"/>
              </a:ext>
            </a:extLst>
          </p:cNvPr>
          <p:cNvSpPr txBox="1"/>
          <p:nvPr userDrawn="1"/>
        </p:nvSpPr>
        <p:spPr>
          <a:xfrm>
            <a:off x="5163293" y="1518905"/>
            <a:ext cx="673240" cy="400110"/>
          </a:xfrm>
          <a:prstGeom prst="rect">
            <a:avLst/>
          </a:prstGeom>
          <a:noFill/>
        </p:spPr>
        <p:txBody>
          <a:bodyPr wrap="square" rtlCol="0">
            <a:spAutoFit/>
          </a:bodyPr>
          <a:lstStyle/>
          <a:p>
            <a:pPr algn="ctr"/>
            <a:r>
              <a:rPr lang="en-NZ" sz="2000" b="1" dirty="0"/>
              <a:t>2</a:t>
            </a:r>
          </a:p>
        </p:txBody>
      </p:sp>
      <p:sp>
        <p:nvSpPr>
          <p:cNvPr id="36" name="Rectangle: Rounded Corners 45">
            <a:extLst>
              <a:ext uri="{FF2B5EF4-FFF2-40B4-BE49-F238E27FC236}">
                <a16:creationId xmlns:a16="http://schemas.microsoft.com/office/drawing/2014/main" id="{164A38B8-F4EC-4B90-8B14-728A1745BECE}"/>
              </a:ext>
            </a:extLst>
          </p:cNvPr>
          <p:cNvSpPr/>
          <p:nvPr userDrawn="1"/>
        </p:nvSpPr>
        <p:spPr>
          <a:xfrm>
            <a:off x="4927600" y="2419867"/>
            <a:ext cx="898885" cy="633046"/>
          </a:xfrm>
          <a:custGeom>
            <a:avLst/>
            <a:gdLst>
              <a:gd name="connsiteX0" fmla="*/ 0 w 2160396"/>
              <a:gd name="connsiteY0" fmla="*/ 316523 h 633046"/>
              <a:gd name="connsiteX1" fmla="*/ 316523 w 2160396"/>
              <a:gd name="connsiteY1" fmla="*/ 0 h 633046"/>
              <a:gd name="connsiteX2" fmla="*/ 1843873 w 2160396"/>
              <a:gd name="connsiteY2" fmla="*/ 0 h 633046"/>
              <a:gd name="connsiteX3" fmla="*/ 2160396 w 2160396"/>
              <a:gd name="connsiteY3" fmla="*/ 316523 h 633046"/>
              <a:gd name="connsiteX4" fmla="*/ 2160396 w 2160396"/>
              <a:gd name="connsiteY4" fmla="*/ 316523 h 633046"/>
              <a:gd name="connsiteX5" fmla="*/ 1843873 w 2160396"/>
              <a:gd name="connsiteY5" fmla="*/ 633046 h 633046"/>
              <a:gd name="connsiteX6" fmla="*/ 316523 w 2160396"/>
              <a:gd name="connsiteY6" fmla="*/ 633046 h 633046"/>
              <a:gd name="connsiteX7" fmla="*/ 0 w 2160396"/>
              <a:gd name="connsiteY7" fmla="*/ 316523 h 633046"/>
              <a:gd name="connsiteX0" fmla="*/ 190919 w 2034792"/>
              <a:gd name="connsiteY0" fmla="*/ 633046 h 633046"/>
              <a:gd name="connsiteX1" fmla="*/ 190919 w 2034792"/>
              <a:gd name="connsiteY1" fmla="*/ 0 h 633046"/>
              <a:gd name="connsiteX2" fmla="*/ 1718269 w 2034792"/>
              <a:gd name="connsiteY2" fmla="*/ 0 h 633046"/>
              <a:gd name="connsiteX3" fmla="*/ 2034792 w 2034792"/>
              <a:gd name="connsiteY3" fmla="*/ 316523 h 633046"/>
              <a:gd name="connsiteX4" fmla="*/ 2034792 w 2034792"/>
              <a:gd name="connsiteY4" fmla="*/ 316523 h 633046"/>
              <a:gd name="connsiteX5" fmla="*/ 1718269 w 2034792"/>
              <a:gd name="connsiteY5" fmla="*/ 633046 h 633046"/>
              <a:gd name="connsiteX6" fmla="*/ 190919 w 2034792"/>
              <a:gd name="connsiteY6" fmla="*/ 633046 h 633046"/>
              <a:gd name="connsiteX0" fmla="*/ 113163 w 1957036"/>
              <a:gd name="connsiteY0" fmla="*/ 633046 h 633046"/>
              <a:gd name="connsiteX1" fmla="*/ 113163 w 1957036"/>
              <a:gd name="connsiteY1" fmla="*/ 0 h 633046"/>
              <a:gd name="connsiteX2" fmla="*/ 1640513 w 1957036"/>
              <a:gd name="connsiteY2" fmla="*/ 0 h 633046"/>
              <a:gd name="connsiteX3" fmla="*/ 1957036 w 1957036"/>
              <a:gd name="connsiteY3" fmla="*/ 316523 h 633046"/>
              <a:gd name="connsiteX4" fmla="*/ 1957036 w 1957036"/>
              <a:gd name="connsiteY4" fmla="*/ 316523 h 633046"/>
              <a:gd name="connsiteX5" fmla="*/ 1640513 w 1957036"/>
              <a:gd name="connsiteY5" fmla="*/ 633046 h 633046"/>
              <a:gd name="connsiteX6" fmla="*/ 113163 w 1957036"/>
              <a:gd name="connsiteY6" fmla="*/ 633046 h 633046"/>
              <a:gd name="connsiteX0" fmla="*/ 2 w 1843875"/>
              <a:gd name="connsiteY0" fmla="*/ 633046 h 633046"/>
              <a:gd name="connsiteX1" fmla="*/ 2 w 1843875"/>
              <a:gd name="connsiteY1" fmla="*/ 0 h 633046"/>
              <a:gd name="connsiteX2" fmla="*/ 1527352 w 1843875"/>
              <a:gd name="connsiteY2" fmla="*/ 0 h 633046"/>
              <a:gd name="connsiteX3" fmla="*/ 1843875 w 1843875"/>
              <a:gd name="connsiteY3" fmla="*/ 316523 h 633046"/>
              <a:gd name="connsiteX4" fmla="*/ 1843875 w 1843875"/>
              <a:gd name="connsiteY4" fmla="*/ 316523 h 633046"/>
              <a:gd name="connsiteX5" fmla="*/ 1527352 w 1843875"/>
              <a:gd name="connsiteY5" fmla="*/ 633046 h 633046"/>
              <a:gd name="connsiteX6" fmla="*/ 2 w 1843875"/>
              <a:gd name="connsiteY6" fmla="*/ 633046 h 633046"/>
              <a:gd name="connsiteX0" fmla="*/ 0 w 1843873"/>
              <a:gd name="connsiteY0" fmla="*/ 633046 h 633046"/>
              <a:gd name="connsiteX1" fmla="*/ 930303 w 1843873"/>
              <a:gd name="connsiteY1" fmla="*/ 0 h 633046"/>
              <a:gd name="connsiteX2" fmla="*/ 1527350 w 1843873"/>
              <a:gd name="connsiteY2" fmla="*/ 0 h 633046"/>
              <a:gd name="connsiteX3" fmla="*/ 1843873 w 1843873"/>
              <a:gd name="connsiteY3" fmla="*/ 316523 h 633046"/>
              <a:gd name="connsiteX4" fmla="*/ 1843873 w 1843873"/>
              <a:gd name="connsiteY4" fmla="*/ 316523 h 633046"/>
              <a:gd name="connsiteX5" fmla="*/ 1527350 w 1843873"/>
              <a:gd name="connsiteY5" fmla="*/ 633046 h 633046"/>
              <a:gd name="connsiteX6" fmla="*/ 0 w 1843873"/>
              <a:gd name="connsiteY6" fmla="*/ 633046 h 633046"/>
              <a:gd name="connsiteX0" fmla="*/ 0 w 929473"/>
              <a:gd name="connsiteY0" fmla="*/ 640998 h 640998"/>
              <a:gd name="connsiteX1" fmla="*/ 15903 w 929473"/>
              <a:gd name="connsiteY1" fmla="*/ 0 h 640998"/>
              <a:gd name="connsiteX2" fmla="*/ 612950 w 929473"/>
              <a:gd name="connsiteY2" fmla="*/ 0 h 640998"/>
              <a:gd name="connsiteX3" fmla="*/ 929473 w 929473"/>
              <a:gd name="connsiteY3" fmla="*/ 316523 h 640998"/>
              <a:gd name="connsiteX4" fmla="*/ 929473 w 929473"/>
              <a:gd name="connsiteY4" fmla="*/ 316523 h 640998"/>
              <a:gd name="connsiteX5" fmla="*/ 612950 w 929473"/>
              <a:gd name="connsiteY5" fmla="*/ 633046 h 640998"/>
              <a:gd name="connsiteX6" fmla="*/ 0 w 929473"/>
              <a:gd name="connsiteY6" fmla="*/ 640998 h 640998"/>
              <a:gd name="connsiteX0" fmla="*/ 928 w 913572"/>
              <a:gd name="connsiteY0" fmla="*/ 629778 h 633046"/>
              <a:gd name="connsiteX1" fmla="*/ 2 w 913572"/>
              <a:gd name="connsiteY1" fmla="*/ 0 h 633046"/>
              <a:gd name="connsiteX2" fmla="*/ 597049 w 913572"/>
              <a:gd name="connsiteY2" fmla="*/ 0 h 633046"/>
              <a:gd name="connsiteX3" fmla="*/ 913572 w 913572"/>
              <a:gd name="connsiteY3" fmla="*/ 316523 h 633046"/>
              <a:gd name="connsiteX4" fmla="*/ 913572 w 913572"/>
              <a:gd name="connsiteY4" fmla="*/ 316523 h 633046"/>
              <a:gd name="connsiteX5" fmla="*/ 597049 w 913572"/>
              <a:gd name="connsiteY5" fmla="*/ 633046 h 633046"/>
              <a:gd name="connsiteX6" fmla="*/ 928 w 913572"/>
              <a:gd name="connsiteY6" fmla="*/ 629778 h 633046"/>
              <a:gd name="connsiteX0" fmla="*/ 0 w 912644"/>
              <a:gd name="connsiteY0" fmla="*/ 629778 h 633046"/>
              <a:gd name="connsiteX1" fmla="*/ 10294 w 912644"/>
              <a:gd name="connsiteY1" fmla="*/ 0 h 633046"/>
              <a:gd name="connsiteX2" fmla="*/ 596121 w 912644"/>
              <a:gd name="connsiteY2" fmla="*/ 0 h 633046"/>
              <a:gd name="connsiteX3" fmla="*/ 912644 w 912644"/>
              <a:gd name="connsiteY3" fmla="*/ 316523 h 633046"/>
              <a:gd name="connsiteX4" fmla="*/ 912644 w 912644"/>
              <a:gd name="connsiteY4" fmla="*/ 316523 h 633046"/>
              <a:gd name="connsiteX5" fmla="*/ 596121 w 912644"/>
              <a:gd name="connsiteY5" fmla="*/ 633046 h 633046"/>
              <a:gd name="connsiteX6" fmla="*/ 0 w 912644"/>
              <a:gd name="connsiteY6" fmla="*/ 629778 h 633046"/>
              <a:gd name="connsiteX0" fmla="*/ 927 w 902352"/>
              <a:gd name="connsiteY0" fmla="*/ 629778 h 633046"/>
              <a:gd name="connsiteX1" fmla="*/ 2 w 902352"/>
              <a:gd name="connsiteY1" fmla="*/ 0 h 633046"/>
              <a:gd name="connsiteX2" fmla="*/ 585829 w 902352"/>
              <a:gd name="connsiteY2" fmla="*/ 0 h 633046"/>
              <a:gd name="connsiteX3" fmla="*/ 902352 w 902352"/>
              <a:gd name="connsiteY3" fmla="*/ 316523 h 633046"/>
              <a:gd name="connsiteX4" fmla="*/ 902352 w 902352"/>
              <a:gd name="connsiteY4" fmla="*/ 316523 h 633046"/>
              <a:gd name="connsiteX5" fmla="*/ 585829 w 902352"/>
              <a:gd name="connsiteY5" fmla="*/ 633046 h 633046"/>
              <a:gd name="connsiteX6" fmla="*/ 927 w 902352"/>
              <a:gd name="connsiteY6" fmla="*/ 629778 h 633046"/>
              <a:gd name="connsiteX0" fmla="*/ 927 w 902352"/>
              <a:gd name="connsiteY0" fmla="*/ 629778 h 633046"/>
              <a:gd name="connsiteX1" fmla="*/ 2 w 902352"/>
              <a:gd name="connsiteY1" fmla="*/ 0 h 633046"/>
              <a:gd name="connsiteX2" fmla="*/ 585829 w 902352"/>
              <a:gd name="connsiteY2" fmla="*/ 0 h 633046"/>
              <a:gd name="connsiteX3" fmla="*/ 902352 w 902352"/>
              <a:gd name="connsiteY3" fmla="*/ 316523 h 633046"/>
              <a:gd name="connsiteX4" fmla="*/ 902352 w 902352"/>
              <a:gd name="connsiteY4" fmla="*/ 316523 h 633046"/>
              <a:gd name="connsiteX5" fmla="*/ 585829 w 902352"/>
              <a:gd name="connsiteY5" fmla="*/ 633046 h 633046"/>
              <a:gd name="connsiteX6" fmla="*/ 927 w 902352"/>
              <a:gd name="connsiteY6" fmla="*/ 629778 h 633046"/>
              <a:gd name="connsiteX0" fmla="*/ 6006 w 902351"/>
              <a:gd name="connsiteY0" fmla="*/ 629778 h 633046"/>
              <a:gd name="connsiteX1" fmla="*/ 1 w 902351"/>
              <a:gd name="connsiteY1" fmla="*/ 0 h 633046"/>
              <a:gd name="connsiteX2" fmla="*/ 585828 w 902351"/>
              <a:gd name="connsiteY2" fmla="*/ 0 h 633046"/>
              <a:gd name="connsiteX3" fmla="*/ 902351 w 902351"/>
              <a:gd name="connsiteY3" fmla="*/ 316523 h 633046"/>
              <a:gd name="connsiteX4" fmla="*/ 902351 w 902351"/>
              <a:gd name="connsiteY4" fmla="*/ 316523 h 633046"/>
              <a:gd name="connsiteX5" fmla="*/ 585828 w 902351"/>
              <a:gd name="connsiteY5" fmla="*/ 633046 h 633046"/>
              <a:gd name="connsiteX6" fmla="*/ 6006 w 902351"/>
              <a:gd name="connsiteY6" fmla="*/ 629778 h 633046"/>
              <a:gd name="connsiteX0" fmla="*/ 6006 w 902351"/>
              <a:gd name="connsiteY0" fmla="*/ 629778 h 633046"/>
              <a:gd name="connsiteX1" fmla="*/ 1 w 902351"/>
              <a:gd name="connsiteY1" fmla="*/ 0 h 633046"/>
              <a:gd name="connsiteX2" fmla="*/ 585828 w 902351"/>
              <a:gd name="connsiteY2" fmla="*/ 0 h 633046"/>
              <a:gd name="connsiteX3" fmla="*/ 902351 w 902351"/>
              <a:gd name="connsiteY3" fmla="*/ 316523 h 633046"/>
              <a:gd name="connsiteX4" fmla="*/ 902351 w 902351"/>
              <a:gd name="connsiteY4" fmla="*/ 316523 h 633046"/>
              <a:gd name="connsiteX5" fmla="*/ 585828 w 902351"/>
              <a:gd name="connsiteY5" fmla="*/ 633046 h 633046"/>
              <a:gd name="connsiteX6" fmla="*/ 6006 w 902351"/>
              <a:gd name="connsiteY6" fmla="*/ 629778 h 633046"/>
              <a:gd name="connsiteX0" fmla="*/ 0 w 896345"/>
              <a:gd name="connsiteY0" fmla="*/ 629778 h 633046"/>
              <a:gd name="connsiteX1" fmla="*/ 1615 w 896345"/>
              <a:gd name="connsiteY1" fmla="*/ 0 h 633046"/>
              <a:gd name="connsiteX2" fmla="*/ 579822 w 896345"/>
              <a:gd name="connsiteY2" fmla="*/ 0 h 633046"/>
              <a:gd name="connsiteX3" fmla="*/ 896345 w 896345"/>
              <a:gd name="connsiteY3" fmla="*/ 316523 h 633046"/>
              <a:gd name="connsiteX4" fmla="*/ 896345 w 896345"/>
              <a:gd name="connsiteY4" fmla="*/ 316523 h 633046"/>
              <a:gd name="connsiteX5" fmla="*/ 579822 w 896345"/>
              <a:gd name="connsiteY5" fmla="*/ 633046 h 633046"/>
              <a:gd name="connsiteX6" fmla="*/ 0 w 896345"/>
              <a:gd name="connsiteY6" fmla="*/ 629778 h 633046"/>
              <a:gd name="connsiteX0" fmla="*/ 3467 w 894732"/>
              <a:gd name="connsiteY0" fmla="*/ 634858 h 634858"/>
              <a:gd name="connsiteX1" fmla="*/ 2 w 894732"/>
              <a:gd name="connsiteY1" fmla="*/ 0 h 634858"/>
              <a:gd name="connsiteX2" fmla="*/ 578209 w 894732"/>
              <a:gd name="connsiteY2" fmla="*/ 0 h 634858"/>
              <a:gd name="connsiteX3" fmla="*/ 894732 w 894732"/>
              <a:gd name="connsiteY3" fmla="*/ 316523 h 634858"/>
              <a:gd name="connsiteX4" fmla="*/ 894732 w 894732"/>
              <a:gd name="connsiteY4" fmla="*/ 316523 h 634858"/>
              <a:gd name="connsiteX5" fmla="*/ 578209 w 894732"/>
              <a:gd name="connsiteY5" fmla="*/ 633046 h 634858"/>
              <a:gd name="connsiteX6" fmla="*/ 3467 w 894732"/>
              <a:gd name="connsiteY6" fmla="*/ 634858 h 634858"/>
              <a:gd name="connsiteX0" fmla="*/ 927 w 894732"/>
              <a:gd name="connsiteY0" fmla="*/ 632318 h 633046"/>
              <a:gd name="connsiteX1" fmla="*/ 2 w 894732"/>
              <a:gd name="connsiteY1" fmla="*/ 0 h 633046"/>
              <a:gd name="connsiteX2" fmla="*/ 578209 w 894732"/>
              <a:gd name="connsiteY2" fmla="*/ 0 h 633046"/>
              <a:gd name="connsiteX3" fmla="*/ 894732 w 894732"/>
              <a:gd name="connsiteY3" fmla="*/ 316523 h 633046"/>
              <a:gd name="connsiteX4" fmla="*/ 894732 w 894732"/>
              <a:gd name="connsiteY4" fmla="*/ 316523 h 633046"/>
              <a:gd name="connsiteX5" fmla="*/ 578209 w 894732"/>
              <a:gd name="connsiteY5" fmla="*/ 633046 h 633046"/>
              <a:gd name="connsiteX6" fmla="*/ 927 w 894732"/>
              <a:gd name="connsiteY6" fmla="*/ 632318 h 633046"/>
              <a:gd name="connsiteX0" fmla="*/ 0 w 898885"/>
              <a:gd name="connsiteY0" fmla="*/ 632318 h 633046"/>
              <a:gd name="connsiteX1" fmla="*/ 4155 w 898885"/>
              <a:gd name="connsiteY1" fmla="*/ 0 h 633046"/>
              <a:gd name="connsiteX2" fmla="*/ 582362 w 898885"/>
              <a:gd name="connsiteY2" fmla="*/ 0 h 633046"/>
              <a:gd name="connsiteX3" fmla="*/ 898885 w 898885"/>
              <a:gd name="connsiteY3" fmla="*/ 316523 h 633046"/>
              <a:gd name="connsiteX4" fmla="*/ 898885 w 898885"/>
              <a:gd name="connsiteY4" fmla="*/ 316523 h 633046"/>
              <a:gd name="connsiteX5" fmla="*/ 582362 w 898885"/>
              <a:gd name="connsiteY5" fmla="*/ 633046 h 633046"/>
              <a:gd name="connsiteX6" fmla="*/ 0 w 898885"/>
              <a:gd name="connsiteY6" fmla="*/ 632318 h 633046"/>
              <a:gd name="connsiteX0" fmla="*/ 0 w 898885"/>
              <a:gd name="connsiteY0" fmla="*/ 632318 h 633046"/>
              <a:gd name="connsiteX1" fmla="*/ 4155 w 898885"/>
              <a:gd name="connsiteY1" fmla="*/ 0 h 633046"/>
              <a:gd name="connsiteX2" fmla="*/ 582362 w 898885"/>
              <a:gd name="connsiteY2" fmla="*/ 0 h 633046"/>
              <a:gd name="connsiteX3" fmla="*/ 898885 w 898885"/>
              <a:gd name="connsiteY3" fmla="*/ 316523 h 633046"/>
              <a:gd name="connsiteX4" fmla="*/ 898885 w 898885"/>
              <a:gd name="connsiteY4" fmla="*/ 316523 h 633046"/>
              <a:gd name="connsiteX5" fmla="*/ 582362 w 898885"/>
              <a:gd name="connsiteY5" fmla="*/ 633046 h 633046"/>
              <a:gd name="connsiteX6" fmla="*/ 0 w 898885"/>
              <a:gd name="connsiteY6" fmla="*/ 632318 h 63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85" h="633046">
                <a:moveTo>
                  <a:pt x="0" y="632318"/>
                </a:moveTo>
                <a:cubicBezTo>
                  <a:pt x="5295" y="564247"/>
                  <a:pt x="4038" y="216826"/>
                  <a:pt x="4155" y="0"/>
                </a:cubicBezTo>
                <a:lnTo>
                  <a:pt x="582362" y="0"/>
                </a:lnTo>
                <a:cubicBezTo>
                  <a:pt x="757173" y="0"/>
                  <a:pt x="898885" y="141712"/>
                  <a:pt x="898885" y="316523"/>
                </a:cubicBezTo>
                <a:lnTo>
                  <a:pt x="898885" y="316523"/>
                </a:lnTo>
                <a:cubicBezTo>
                  <a:pt x="898885" y="491334"/>
                  <a:pt x="757173" y="633046"/>
                  <a:pt x="582362" y="633046"/>
                </a:cubicBezTo>
                <a:lnTo>
                  <a:pt x="0" y="632318"/>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2" name="Oval 41">
            <a:extLst>
              <a:ext uri="{FF2B5EF4-FFF2-40B4-BE49-F238E27FC236}">
                <a16:creationId xmlns:a16="http://schemas.microsoft.com/office/drawing/2014/main" id="{C3EE1322-26D5-42B5-9DCC-4C995DB467CB}"/>
              </a:ext>
            </a:extLst>
          </p:cNvPr>
          <p:cNvSpPr/>
          <p:nvPr userDrawn="1"/>
        </p:nvSpPr>
        <p:spPr>
          <a:xfrm>
            <a:off x="5263776" y="2502041"/>
            <a:ext cx="472272" cy="472272"/>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66" name="TextBox 65">
            <a:extLst>
              <a:ext uri="{FF2B5EF4-FFF2-40B4-BE49-F238E27FC236}">
                <a16:creationId xmlns:a16="http://schemas.microsoft.com/office/drawing/2014/main" id="{F5FF45E6-BA6D-4C03-B79E-602146F05083}"/>
              </a:ext>
            </a:extLst>
          </p:cNvPr>
          <p:cNvSpPr txBox="1"/>
          <p:nvPr userDrawn="1"/>
        </p:nvSpPr>
        <p:spPr>
          <a:xfrm>
            <a:off x="5163293" y="2533789"/>
            <a:ext cx="673240" cy="400110"/>
          </a:xfrm>
          <a:prstGeom prst="rect">
            <a:avLst/>
          </a:prstGeom>
          <a:noFill/>
        </p:spPr>
        <p:txBody>
          <a:bodyPr wrap="square" rtlCol="0">
            <a:spAutoFit/>
          </a:bodyPr>
          <a:lstStyle/>
          <a:p>
            <a:pPr algn="ctr"/>
            <a:r>
              <a:rPr lang="en-NZ" sz="2000" b="1" dirty="0"/>
              <a:t>3</a:t>
            </a:r>
          </a:p>
        </p:txBody>
      </p:sp>
      <p:sp>
        <p:nvSpPr>
          <p:cNvPr id="35" name="Rectangle: Rounded Corners 45">
            <a:extLst>
              <a:ext uri="{FF2B5EF4-FFF2-40B4-BE49-F238E27FC236}">
                <a16:creationId xmlns:a16="http://schemas.microsoft.com/office/drawing/2014/main" id="{CEEC427B-68E6-4826-893B-46BB864BC95C}"/>
              </a:ext>
            </a:extLst>
          </p:cNvPr>
          <p:cNvSpPr/>
          <p:nvPr userDrawn="1"/>
        </p:nvSpPr>
        <p:spPr>
          <a:xfrm>
            <a:off x="4927600" y="3448045"/>
            <a:ext cx="898885" cy="633046"/>
          </a:xfrm>
          <a:custGeom>
            <a:avLst/>
            <a:gdLst>
              <a:gd name="connsiteX0" fmla="*/ 0 w 2160396"/>
              <a:gd name="connsiteY0" fmla="*/ 316523 h 633046"/>
              <a:gd name="connsiteX1" fmla="*/ 316523 w 2160396"/>
              <a:gd name="connsiteY1" fmla="*/ 0 h 633046"/>
              <a:gd name="connsiteX2" fmla="*/ 1843873 w 2160396"/>
              <a:gd name="connsiteY2" fmla="*/ 0 h 633046"/>
              <a:gd name="connsiteX3" fmla="*/ 2160396 w 2160396"/>
              <a:gd name="connsiteY3" fmla="*/ 316523 h 633046"/>
              <a:gd name="connsiteX4" fmla="*/ 2160396 w 2160396"/>
              <a:gd name="connsiteY4" fmla="*/ 316523 h 633046"/>
              <a:gd name="connsiteX5" fmla="*/ 1843873 w 2160396"/>
              <a:gd name="connsiteY5" fmla="*/ 633046 h 633046"/>
              <a:gd name="connsiteX6" fmla="*/ 316523 w 2160396"/>
              <a:gd name="connsiteY6" fmla="*/ 633046 h 633046"/>
              <a:gd name="connsiteX7" fmla="*/ 0 w 2160396"/>
              <a:gd name="connsiteY7" fmla="*/ 316523 h 633046"/>
              <a:gd name="connsiteX0" fmla="*/ 190919 w 2034792"/>
              <a:gd name="connsiteY0" fmla="*/ 633046 h 633046"/>
              <a:gd name="connsiteX1" fmla="*/ 190919 w 2034792"/>
              <a:gd name="connsiteY1" fmla="*/ 0 h 633046"/>
              <a:gd name="connsiteX2" fmla="*/ 1718269 w 2034792"/>
              <a:gd name="connsiteY2" fmla="*/ 0 h 633046"/>
              <a:gd name="connsiteX3" fmla="*/ 2034792 w 2034792"/>
              <a:gd name="connsiteY3" fmla="*/ 316523 h 633046"/>
              <a:gd name="connsiteX4" fmla="*/ 2034792 w 2034792"/>
              <a:gd name="connsiteY4" fmla="*/ 316523 h 633046"/>
              <a:gd name="connsiteX5" fmla="*/ 1718269 w 2034792"/>
              <a:gd name="connsiteY5" fmla="*/ 633046 h 633046"/>
              <a:gd name="connsiteX6" fmla="*/ 190919 w 2034792"/>
              <a:gd name="connsiteY6" fmla="*/ 633046 h 633046"/>
              <a:gd name="connsiteX0" fmla="*/ 113163 w 1957036"/>
              <a:gd name="connsiteY0" fmla="*/ 633046 h 633046"/>
              <a:gd name="connsiteX1" fmla="*/ 113163 w 1957036"/>
              <a:gd name="connsiteY1" fmla="*/ 0 h 633046"/>
              <a:gd name="connsiteX2" fmla="*/ 1640513 w 1957036"/>
              <a:gd name="connsiteY2" fmla="*/ 0 h 633046"/>
              <a:gd name="connsiteX3" fmla="*/ 1957036 w 1957036"/>
              <a:gd name="connsiteY3" fmla="*/ 316523 h 633046"/>
              <a:gd name="connsiteX4" fmla="*/ 1957036 w 1957036"/>
              <a:gd name="connsiteY4" fmla="*/ 316523 h 633046"/>
              <a:gd name="connsiteX5" fmla="*/ 1640513 w 1957036"/>
              <a:gd name="connsiteY5" fmla="*/ 633046 h 633046"/>
              <a:gd name="connsiteX6" fmla="*/ 113163 w 1957036"/>
              <a:gd name="connsiteY6" fmla="*/ 633046 h 633046"/>
              <a:gd name="connsiteX0" fmla="*/ 2 w 1843875"/>
              <a:gd name="connsiteY0" fmla="*/ 633046 h 633046"/>
              <a:gd name="connsiteX1" fmla="*/ 2 w 1843875"/>
              <a:gd name="connsiteY1" fmla="*/ 0 h 633046"/>
              <a:gd name="connsiteX2" fmla="*/ 1527352 w 1843875"/>
              <a:gd name="connsiteY2" fmla="*/ 0 h 633046"/>
              <a:gd name="connsiteX3" fmla="*/ 1843875 w 1843875"/>
              <a:gd name="connsiteY3" fmla="*/ 316523 h 633046"/>
              <a:gd name="connsiteX4" fmla="*/ 1843875 w 1843875"/>
              <a:gd name="connsiteY4" fmla="*/ 316523 h 633046"/>
              <a:gd name="connsiteX5" fmla="*/ 1527352 w 1843875"/>
              <a:gd name="connsiteY5" fmla="*/ 633046 h 633046"/>
              <a:gd name="connsiteX6" fmla="*/ 2 w 1843875"/>
              <a:gd name="connsiteY6" fmla="*/ 633046 h 633046"/>
              <a:gd name="connsiteX0" fmla="*/ 0 w 1843873"/>
              <a:gd name="connsiteY0" fmla="*/ 633046 h 633046"/>
              <a:gd name="connsiteX1" fmla="*/ 930303 w 1843873"/>
              <a:gd name="connsiteY1" fmla="*/ 0 h 633046"/>
              <a:gd name="connsiteX2" fmla="*/ 1527350 w 1843873"/>
              <a:gd name="connsiteY2" fmla="*/ 0 h 633046"/>
              <a:gd name="connsiteX3" fmla="*/ 1843873 w 1843873"/>
              <a:gd name="connsiteY3" fmla="*/ 316523 h 633046"/>
              <a:gd name="connsiteX4" fmla="*/ 1843873 w 1843873"/>
              <a:gd name="connsiteY4" fmla="*/ 316523 h 633046"/>
              <a:gd name="connsiteX5" fmla="*/ 1527350 w 1843873"/>
              <a:gd name="connsiteY5" fmla="*/ 633046 h 633046"/>
              <a:gd name="connsiteX6" fmla="*/ 0 w 1843873"/>
              <a:gd name="connsiteY6" fmla="*/ 633046 h 633046"/>
              <a:gd name="connsiteX0" fmla="*/ 0 w 929473"/>
              <a:gd name="connsiteY0" fmla="*/ 640998 h 640998"/>
              <a:gd name="connsiteX1" fmla="*/ 15903 w 929473"/>
              <a:gd name="connsiteY1" fmla="*/ 0 h 640998"/>
              <a:gd name="connsiteX2" fmla="*/ 612950 w 929473"/>
              <a:gd name="connsiteY2" fmla="*/ 0 h 640998"/>
              <a:gd name="connsiteX3" fmla="*/ 929473 w 929473"/>
              <a:gd name="connsiteY3" fmla="*/ 316523 h 640998"/>
              <a:gd name="connsiteX4" fmla="*/ 929473 w 929473"/>
              <a:gd name="connsiteY4" fmla="*/ 316523 h 640998"/>
              <a:gd name="connsiteX5" fmla="*/ 612950 w 929473"/>
              <a:gd name="connsiteY5" fmla="*/ 633046 h 640998"/>
              <a:gd name="connsiteX6" fmla="*/ 0 w 929473"/>
              <a:gd name="connsiteY6" fmla="*/ 640998 h 640998"/>
              <a:gd name="connsiteX0" fmla="*/ 928 w 913572"/>
              <a:gd name="connsiteY0" fmla="*/ 629778 h 633046"/>
              <a:gd name="connsiteX1" fmla="*/ 2 w 913572"/>
              <a:gd name="connsiteY1" fmla="*/ 0 h 633046"/>
              <a:gd name="connsiteX2" fmla="*/ 597049 w 913572"/>
              <a:gd name="connsiteY2" fmla="*/ 0 h 633046"/>
              <a:gd name="connsiteX3" fmla="*/ 913572 w 913572"/>
              <a:gd name="connsiteY3" fmla="*/ 316523 h 633046"/>
              <a:gd name="connsiteX4" fmla="*/ 913572 w 913572"/>
              <a:gd name="connsiteY4" fmla="*/ 316523 h 633046"/>
              <a:gd name="connsiteX5" fmla="*/ 597049 w 913572"/>
              <a:gd name="connsiteY5" fmla="*/ 633046 h 633046"/>
              <a:gd name="connsiteX6" fmla="*/ 928 w 913572"/>
              <a:gd name="connsiteY6" fmla="*/ 629778 h 633046"/>
              <a:gd name="connsiteX0" fmla="*/ 0 w 912644"/>
              <a:gd name="connsiteY0" fmla="*/ 629778 h 633046"/>
              <a:gd name="connsiteX1" fmla="*/ 10294 w 912644"/>
              <a:gd name="connsiteY1" fmla="*/ 0 h 633046"/>
              <a:gd name="connsiteX2" fmla="*/ 596121 w 912644"/>
              <a:gd name="connsiteY2" fmla="*/ 0 h 633046"/>
              <a:gd name="connsiteX3" fmla="*/ 912644 w 912644"/>
              <a:gd name="connsiteY3" fmla="*/ 316523 h 633046"/>
              <a:gd name="connsiteX4" fmla="*/ 912644 w 912644"/>
              <a:gd name="connsiteY4" fmla="*/ 316523 h 633046"/>
              <a:gd name="connsiteX5" fmla="*/ 596121 w 912644"/>
              <a:gd name="connsiteY5" fmla="*/ 633046 h 633046"/>
              <a:gd name="connsiteX6" fmla="*/ 0 w 912644"/>
              <a:gd name="connsiteY6" fmla="*/ 629778 h 633046"/>
              <a:gd name="connsiteX0" fmla="*/ 927 w 902352"/>
              <a:gd name="connsiteY0" fmla="*/ 629778 h 633046"/>
              <a:gd name="connsiteX1" fmla="*/ 2 w 902352"/>
              <a:gd name="connsiteY1" fmla="*/ 0 h 633046"/>
              <a:gd name="connsiteX2" fmla="*/ 585829 w 902352"/>
              <a:gd name="connsiteY2" fmla="*/ 0 h 633046"/>
              <a:gd name="connsiteX3" fmla="*/ 902352 w 902352"/>
              <a:gd name="connsiteY3" fmla="*/ 316523 h 633046"/>
              <a:gd name="connsiteX4" fmla="*/ 902352 w 902352"/>
              <a:gd name="connsiteY4" fmla="*/ 316523 h 633046"/>
              <a:gd name="connsiteX5" fmla="*/ 585829 w 902352"/>
              <a:gd name="connsiteY5" fmla="*/ 633046 h 633046"/>
              <a:gd name="connsiteX6" fmla="*/ 927 w 902352"/>
              <a:gd name="connsiteY6" fmla="*/ 629778 h 633046"/>
              <a:gd name="connsiteX0" fmla="*/ 927 w 902352"/>
              <a:gd name="connsiteY0" fmla="*/ 629778 h 633046"/>
              <a:gd name="connsiteX1" fmla="*/ 2 w 902352"/>
              <a:gd name="connsiteY1" fmla="*/ 0 h 633046"/>
              <a:gd name="connsiteX2" fmla="*/ 585829 w 902352"/>
              <a:gd name="connsiteY2" fmla="*/ 0 h 633046"/>
              <a:gd name="connsiteX3" fmla="*/ 902352 w 902352"/>
              <a:gd name="connsiteY3" fmla="*/ 316523 h 633046"/>
              <a:gd name="connsiteX4" fmla="*/ 902352 w 902352"/>
              <a:gd name="connsiteY4" fmla="*/ 316523 h 633046"/>
              <a:gd name="connsiteX5" fmla="*/ 585829 w 902352"/>
              <a:gd name="connsiteY5" fmla="*/ 633046 h 633046"/>
              <a:gd name="connsiteX6" fmla="*/ 927 w 902352"/>
              <a:gd name="connsiteY6" fmla="*/ 629778 h 633046"/>
              <a:gd name="connsiteX0" fmla="*/ 6006 w 902351"/>
              <a:gd name="connsiteY0" fmla="*/ 629778 h 633046"/>
              <a:gd name="connsiteX1" fmla="*/ 1 w 902351"/>
              <a:gd name="connsiteY1" fmla="*/ 0 h 633046"/>
              <a:gd name="connsiteX2" fmla="*/ 585828 w 902351"/>
              <a:gd name="connsiteY2" fmla="*/ 0 h 633046"/>
              <a:gd name="connsiteX3" fmla="*/ 902351 w 902351"/>
              <a:gd name="connsiteY3" fmla="*/ 316523 h 633046"/>
              <a:gd name="connsiteX4" fmla="*/ 902351 w 902351"/>
              <a:gd name="connsiteY4" fmla="*/ 316523 h 633046"/>
              <a:gd name="connsiteX5" fmla="*/ 585828 w 902351"/>
              <a:gd name="connsiteY5" fmla="*/ 633046 h 633046"/>
              <a:gd name="connsiteX6" fmla="*/ 6006 w 902351"/>
              <a:gd name="connsiteY6" fmla="*/ 629778 h 633046"/>
              <a:gd name="connsiteX0" fmla="*/ 6006 w 902351"/>
              <a:gd name="connsiteY0" fmla="*/ 629778 h 633046"/>
              <a:gd name="connsiteX1" fmla="*/ 1 w 902351"/>
              <a:gd name="connsiteY1" fmla="*/ 0 h 633046"/>
              <a:gd name="connsiteX2" fmla="*/ 585828 w 902351"/>
              <a:gd name="connsiteY2" fmla="*/ 0 h 633046"/>
              <a:gd name="connsiteX3" fmla="*/ 902351 w 902351"/>
              <a:gd name="connsiteY3" fmla="*/ 316523 h 633046"/>
              <a:gd name="connsiteX4" fmla="*/ 902351 w 902351"/>
              <a:gd name="connsiteY4" fmla="*/ 316523 h 633046"/>
              <a:gd name="connsiteX5" fmla="*/ 585828 w 902351"/>
              <a:gd name="connsiteY5" fmla="*/ 633046 h 633046"/>
              <a:gd name="connsiteX6" fmla="*/ 6006 w 902351"/>
              <a:gd name="connsiteY6" fmla="*/ 629778 h 633046"/>
              <a:gd name="connsiteX0" fmla="*/ 0 w 896345"/>
              <a:gd name="connsiteY0" fmla="*/ 629778 h 633046"/>
              <a:gd name="connsiteX1" fmla="*/ 1615 w 896345"/>
              <a:gd name="connsiteY1" fmla="*/ 0 h 633046"/>
              <a:gd name="connsiteX2" fmla="*/ 579822 w 896345"/>
              <a:gd name="connsiteY2" fmla="*/ 0 h 633046"/>
              <a:gd name="connsiteX3" fmla="*/ 896345 w 896345"/>
              <a:gd name="connsiteY3" fmla="*/ 316523 h 633046"/>
              <a:gd name="connsiteX4" fmla="*/ 896345 w 896345"/>
              <a:gd name="connsiteY4" fmla="*/ 316523 h 633046"/>
              <a:gd name="connsiteX5" fmla="*/ 579822 w 896345"/>
              <a:gd name="connsiteY5" fmla="*/ 633046 h 633046"/>
              <a:gd name="connsiteX6" fmla="*/ 0 w 896345"/>
              <a:gd name="connsiteY6" fmla="*/ 629778 h 633046"/>
              <a:gd name="connsiteX0" fmla="*/ 3467 w 894732"/>
              <a:gd name="connsiteY0" fmla="*/ 634858 h 634858"/>
              <a:gd name="connsiteX1" fmla="*/ 2 w 894732"/>
              <a:gd name="connsiteY1" fmla="*/ 0 h 634858"/>
              <a:gd name="connsiteX2" fmla="*/ 578209 w 894732"/>
              <a:gd name="connsiteY2" fmla="*/ 0 h 634858"/>
              <a:gd name="connsiteX3" fmla="*/ 894732 w 894732"/>
              <a:gd name="connsiteY3" fmla="*/ 316523 h 634858"/>
              <a:gd name="connsiteX4" fmla="*/ 894732 w 894732"/>
              <a:gd name="connsiteY4" fmla="*/ 316523 h 634858"/>
              <a:gd name="connsiteX5" fmla="*/ 578209 w 894732"/>
              <a:gd name="connsiteY5" fmla="*/ 633046 h 634858"/>
              <a:gd name="connsiteX6" fmla="*/ 3467 w 894732"/>
              <a:gd name="connsiteY6" fmla="*/ 634858 h 634858"/>
              <a:gd name="connsiteX0" fmla="*/ 927 w 894732"/>
              <a:gd name="connsiteY0" fmla="*/ 632318 h 633046"/>
              <a:gd name="connsiteX1" fmla="*/ 2 w 894732"/>
              <a:gd name="connsiteY1" fmla="*/ 0 h 633046"/>
              <a:gd name="connsiteX2" fmla="*/ 578209 w 894732"/>
              <a:gd name="connsiteY2" fmla="*/ 0 h 633046"/>
              <a:gd name="connsiteX3" fmla="*/ 894732 w 894732"/>
              <a:gd name="connsiteY3" fmla="*/ 316523 h 633046"/>
              <a:gd name="connsiteX4" fmla="*/ 894732 w 894732"/>
              <a:gd name="connsiteY4" fmla="*/ 316523 h 633046"/>
              <a:gd name="connsiteX5" fmla="*/ 578209 w 894732"/>
              <a:gd name="connsiteY5" fmla="*/ 633046 h 633046"/>
              <a:gd name="connsiteX6" fmla="*/ 927 w 894732"/>
              <a:gd name="connsiteY6" fmla="*/ 632318 h 633046"/>
              <a:gd name="connsiteX0" fmla="*/ 0 w 898885"/>
              <a:gd name="connsiteY0" fmla="*/ 632318 h 633046"/>
              <a:gd name="connsiteX1" fmla="*/ 4155 w 898885"/>
              <a:gd name="connsiteY1" fmla="*/ 0 h 633046"/>
              <a:gd name="connsiteX2" fmla="*/ 582362 w 898885"/>
              <a:gd name="connsiteY2" fmla="*/ 0 h 633046"/>
              <a:gd name="connsiteX3" fmla="*/ 898885 w 898885"/>
              <a:gd name="connsiteY3" fmla="*/ 316523 h 633046"/>
              <a:gd name="connsiteX4" fmla="*/ 898885 w 898885"/>
              <a:gd name="connsiteY4" fmla="*/ 316523 h 633046"/>
              <a:gd name="connsiteX5" fmla="*/ 582362 w 898885"/>
              <a:gd name="connsiteY5" fmla="*/ 633046 h 633046"/>
              <a:gd name="connsiteX6" fmla="*/ 0 w 898885"/>
              <a:gd name="connsiteY6" fmla="*/ 632318 h 633046"/>
              <a:gd name="connsiteX0" fmla="*/ 0 w 898885"/>
              <a:gd name="connsiteY0" fmla="*/ 632318 h 633046"/>
              <a:gd name="connsiteX1" fmla="*/ 4155 w 898885"/>
              <a:gd name="connsiteY1" fmla="*/ 0 h 633046"/>
              <a:gd name="connsiteX2" fmla="*/ 582362 w 898885"/>
              <a:gd name="connsiteY2" fmla="*/ 0 h 633046"/>
              <a:gd name="connsiteX3" fmla="*/ 898885 w 898885"/>
              <a:gd name="connsiteY3" fmla="*/ 316523 h 633046"/>
              <a:gd name="connsiteX4" fmla="*/ 898885 w 898885"/>
              <a:gd name="connsiteY4" fmla="*/ 316523 h 633046"/>
              <a:gd name="connsiteX5" fmla="*/ 582362 w 898885"/>
              <a:gd name="connsiteY5" fmla="*/ 633046 h 633046"/>
              <a:gd name="connsiteX6" fmla="*/ 0 w 898885"/>
              <a:gd name="connsiteY6" fmla="*/ 632318 h 63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85" h="633046">
                <a:moveTo>
                  <a:pt x="0" y="632318"/>
                </a:moveTo>
                <a:cubicBezTo>
                  <a:pt x="5295" y="564247"/>
                  <a:pt x="4038" y="216826"/>
                  <a:pt x="4155" y="0"/>
                </a:cubicBezTo>
                <a:lnTo>
                  <a:pt x="582362" y="0"/>
                </a:lnTo>
                <a:cubicBezTo>
                  <a:pt x="757173" y="0"/>
                  <a:pt x="898885" y="141712"/>
                  <a:pt x="898885" y="316523"/>
                </a:cubicBezTo>
                <a:lnTo>
                  <a:pt x="898885" y="316523"/>
                </a:lnTo>
                <a:cubicBezTo>
                  <a:pt x="898885" y="491334"/>
                  <a:pt x="757173" y="633046"/>
                  <a:pt x="582362" y="633046"/>
                </a:cubicBezTo>
                <a:lnTo>
                  <a:pt x="0" y="632318"/>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3" name="Oval 42">
            <a:extLst>
              <a:ext uri="{FF2B5EF4-FFF2-40B4-BE49-F238E27FC236}">
                <a16:creationId xmlns:a16="http://schemas.microsoft.com/office/drawing/2014/main" id="{2FC459B6-F964-4875-A953-3843B03A6188}"/>
              </a:ext>
            </a:extLst>
          </p:cNvPr>
          <p:cNvSpPr/>
          <p:nvPr userDrawn="1"/>
        </p:nvSpPr>
        <p:spPr>
          <a:xfrm>
            <a:off x="5263776" y="3526972"/>
            <a:ext cx="472272" cy="472272"/>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67" name="TextBox 66">
            <a:extLst>
              <a:ext uri="{FF2B5EF4-FFF2-40B4-BE49-F238E27FC236}">
                <a16:creationId xmlns:a16="http://schemas.microsoft.com/office/drawing/2014/main" id="{262DD3DC-0E3F-48BA-994C-90BF7A939686}"/>
              </a:ext>
            </a:extLst>
          </p:cNvPr>
          <p:cNvSpPr txBox="1"/>
          <p:nvPr userDrawn="1"/>
        </p:nvSpPr>
        <p:spPr>
          <a:xfrm>
            <a:off x="5163293" y="3568769"/>
            <a:ext cx="673240" cy="400110"/>
          </a:xfrm>
          <a:prstGeom prst="rect">
            <a:avLst/>
          </a:prstGeom>
          <a:noFill/>
        </p:spPr>
        <p:txBody>
          <a:bodyPr wrap="square" rtlCol="0">
            <a:spAutoFit/>
          </a:bodyPr>
          <a:lstStyle/>
          <a:p>
            <a:pPr algn="ctr"/>
            <a:r>
              <a:rPr lang="en-NZ" sz="2000" b="1" dirty="0"/>
              <a:t>4</a:t>
            </a:r>
          </a:p>
        </p:txBody>
      </p:sp>
      <p:sp>
        <p:nvSpPr>
          <p:cNvPr id="34" name="Rectangle: Rounded Corners 45">
            <a:extLst>
              <a:ext uri="{FF2B5EF4-FFF2-40B4-BE49-F238E27FC236}">
                <a16:creationId xmlns:a16="http://schemas.microsoft.com/office/drawing/2014/main" id="{823943F5-D694-4835-AA3E-D4D4D91B9CC9}"/>
              </a:ext>
            </a:extLst>
          </p:cNvPr>
          <p:cNvSpPr/>
          <p:nvPr userDrawn="1"/>
        </p:nvSpPr>
        <p:spPr>
          <a:xfrm>
            <a:off x="4927600" y="4476223"/>
            <a:ext cx="898885" cy="633046"/>
          </a:xfrm>
          <a:custGeom>
            <a:avLst/>
            <a:gdLst>
              <a:gd name="connsiteX0" fmla="*/ 0 w 2160396"/>
              <a:gd name="connsiteY0" fmla="*/ 316523 h 633046"/>
              <a:gd name="connsiteX1" fmla="*/ 316523 w 2160396"/>
              <a:gd name="connsiteY1" fmla="*/ 0 h 633046"/>
              <a:gd name="connsiteX2" fmla="*/ 1843873 w 2160396"/>
              <a:gd name="connsiteY2" fmla="*/ 0 h 633046"/>
              <a:gd name="connsiteX3" fmla="*/ 2160396 w 2160396"/>
              <a:gd name="connsiteY3" fmla="*/ 316523 h 633046"/>
              <a:gd name="connsiteX4" fmla="*/ 2160396 w 2160396"/>
              <a:gd name="connsiteY4" fmla="*/ 316523 h 633046"/>
              <a:gd name="connsiteX5" fmla="*/ 1843873 w 2160396"/>
              <a:gd name="connsiteY5" fmla="*/ 633046 h 633046"/>
              <a:gd name="connsiteX6" fmla="*/ 316523 w 2160396"/>
              <a:gd name="connsiteY6" fmla="*/ 633046 h 633046"/>
              <a:gd name="connsiteX7" fmla="*/ 0 w 2160396"/>
              <a:gd name="connsiteY7" fmla="*/ 316523 h 633046"/>
              <a:gd name="connsiteX0" fmla="*/ 190919 w 2034792"/>
              <a:gd name="connsiteY0" fmla="*/ 633046 h 633046"/>
              <a:gd name="connsiteX1" fmla="*/ 190919 w 2034792"/>
              <a:gd name="connsiteY1" fmla="*/ 0 h 633046"/>
              <a:gd name="connsiteX2" fmla="*/ 1718269 w 2034792"/>
              <a:gd name="connsiteY2" fmla="*/ 0 h 633046"/>
              <a:gd name="connsiteX3" fmla="*/ 2034792 w 2034792"/>
              <a:gd name="connsiteY3" fmla="*/ 316523 h 633046"/>
              <a:gd name="connsiteX4" fmla="*/ 2034792 w 2034792"/>
              <a:gd name="connsiteY4" fmla="*/ 316523 h 633046"/>
              <a:gd name="connsiteX5" fmla="*/ 1718269 w 2034792"/>
              <a:gd name="connsiteY5" fmla="*/ 633046 h 633046"/>
              <a:gd name="connsiteX6" fmla="*/ 190919 w 2034792"/>
              <a:gd name="connsiteY6" fmla="*/ 633046 h 633046"/>
              <a:gd name="connsiteX0" fmla="*/ 113163 w 1957036"/>
              <a:gd name="connsiteY0" fmla="*/ 633046 h 633046"/>
              <a:gd name="connsiteX1" fmla="*/ 113163 w 1957036"/>
              <a:gd name="connsiteY1" fmla="*/ 0 h 633046"/>
              <a:gd name="connsiteX2" fmla="*/ 1640513 w 1957036"/>
              <a:gd name="connsiteY2" fmla="*/ 0 h 633046"/>
              <a:gd name="connsiteX3" fmla="*/ 1957036 w 1957036"/>
              <a:gd name="connsiteY3" fmla="*/ 316523 h 633046"/>
              <a:gd name="connsiteX4" fmla="*/ 1957036 w 1957036"/>
              <a:gd name="connsiteY4" fmla="*/ 316523 h 633046"/>
              <a:gd name="connsiteX5" fmla="*/ 1640513 w 1957036"/>
              <a:gd name="connsiteY5" fmla="*/ 633046 h 633046"/>
              <a:gd name="connsiteX6" fmla="*/ 113163 w 1957036"/>
              <a:gd name="connsiteY6" fmla="*/ 633046 h 633046"/>
              <a:gd name="connsiteX0" fmla="*/ 2 w 1843875"/>
              <a:gd name="connsiteY0" fmla="*/ 633046 h 633046"/>
              <a:gd name="connsiteX1" fmla="*/ 2 w 1843875"/>
              <a:gd name="connsiteY1" fmla="*/ 0 h 633046"/>
              <a:gd name="connsiteX2" fmla="*/ 1527352 w 1843875"/>
              <a:gd name="connsiteY2" fmla="*/ 0 h 633046"/>
              <a:gd name="connsiteX3" fmla="*/ 1843875 w 1843875"/>
              <a:gd name="connsiteY3" fmla="*/ 316523 h 633046"/>
              <a:gd name="connsiteX4" fmla="*/ 1843875 w 1843875"/>
              <a:gd name="connsiteY4" fmla="*/ 316523 h 633046"/>
              <a:gd name="connsiteX5" fmla="*/ 1527352 w 1843875"/>
              <a:gd name="connsiteY5" fmla="*/ 633046 h 633046"/>
              <a:gd name="connsiteX6" fmla="*/ 2 w 1843875"/>
              <a:gd name="connsiteY6" fmla="*/ 633046 h 633046"/>
              <a:gd name="connsiteX0" fmla="*/ 0 w 1843873"/>
              <a:gd name="connsiteY0" fmla="*/ 633046 h 633046"/>
              <a:gd name="connsiteX1" fmla="*/ 930303 w 1843873"/>
              <a:gd name="connsiteY1" fmla="*/ 0 h 633046"/>
              <a:gd name="connsiteX2" fmla="*/ 1527350 w 1843873"/>
              <a:gd name="connsiteY2" fmla="*/ 0 h 633046"/>
              <a:gd name="connsiteX3" fmla="*/ 1843873 w 1843873"/>
              <a:gd name="connsiteY3" fmla="*/ 316523 h 633046"/>
              <a:gd name="connsiteX4" fmla="*/ 1843873 w 1843873"/>
              <a:gd name="connsiteY4" fmla="*/ 316523 h 633046"/>
              <a:gd name="connsiteX5" fmla="*/ 1527350 w 1843873"/>
              <a:gd name="connsiteY5" fmla="*/ 633046 h 633046"/>
              <a:gd name="connsiteX6" fmla="*/ 0 w 1843873"/>
              <a:gd name="connsiteY6" fmla="*/ 633046 h 633046"/>
              <a:gd name="connsiteX0" fmla="*/ 0 w 929473"/>
              <a:gd name="connsiteY0" fmla="*/ 640998 h 640998"/>
              <a:gd name="connsiteX1" fmla="*/ 15903 w 929473"/>
              <a:gd name="connsiteY1" fmla="*/ 0 h 640998"/>
              <a:gd name="connsiteX2" fmla="*/ 612950 w 929473"/>
              <a:gd name="connsiteY2" fmla="*/ 0 h 640998"/>
              <a:gd name="connsiteX3" fmla="*/ 929473 w 929473"/>
              <a:gd name="connsiteY3" fmla="*/ 316523 h 640998"/>
              <a:gd name="connsiteX4" fmla="*/ 929473 w 929473"/>
              <a:gd name="connsiteY4" fmla="*/ 316523 h 640998"/>
              <a:gd name="connsiteX5" fmla="*/ 612950 w 929473"/>
              <a:gd name="connsiteY5" fmla="*/ 633046 h 640998"/>
              <a:gd name="connsiteX6" fmla="*/ 0 w 929473"/>
              <a:gd name="connsiteY6" fmla="*/ 640998 h 640998"/>
              <a:gd name="connsiteX0" fmla="*/ 928 w 913572"/>
              <a:gd name="connsiteY0" fmla="*/ 629778 h 633046"/>
              <a:gd name="connsiteX1" fmla="*/ 2 w 913572"/>
              <a:gd name="connsiteY1" fmla="*/ 0 h 633046"/>
              <a:gd name="connsiteX2" fmla="*/ 597049 w 913572"/>
              <a:gd name="connsiteY2" fmla="*/ 0 h 633046"/>
              <a:gd name="connsiteX3" fmla="*/ 913572 w 913572"/>
              <a:gd name="connsiteY3" fmla="*/ 316523 h 633046"/>
              <a:gd name="connsiteX4" fmla="*/ 913572 w 913572"/>
              <a:gd name="connsiteY4" fmla="*/ 316523 h 633046"/>
              <a:gd name="connsiteX5" fmla="*/ 597049 w 913572"/>
              <a:gd name="connsiteY5" fmla="*/ 633046 h 633046"/>
              <a:gd name="connsiteX6" fmla="*/ 928 w 913572"/>
              <a:gd name="connsiteY6" fmla="*/ 629778 h 633046"/>
              <a:gd name="connsiteX0" fmla="*/ 0 w 912644"/>
              <a:gd name="connsiteY0" fmla="*/ 629778 h 633046"/>
              <a:gd name="connsiteX1" fmla="*/ 10294 w 912644"/>
              <a:gd name="connsiteY1" fmla="*/ 0 h 633046"/>
              <a:gd name="connsiteX2" fmla="*/ 596121 w 912644"/>
              <a:gd name="connsiteY2" fmla="*/ 0 h 633046"/>
              <a:gd name="connsiteX3" fmla="*/ 912644 w 912644"/>
              <a:gd name="connsiteY3" fmla="*/ 316523 h 633046"/>
              <a:gd name="connsiteX4" fmla="*/ 912644 w 912644"/>
              <a:gd name="connsiteY4" fmla="*/ 316523 h 633046"/>
              <a:gd name="connsiteX5" fmla="*/ 596121 w 912644"/>
              <a:gd name="connsiteY5" fmla="*/ 633046 h 633046"/>
              <a:gd name="connsiteX6" fmla="*/ 0 w 912644"/>
              <a:gd name="connsiteY6" fmla="*/ 629778 h 633046"/>
              <a:gd name="connsiteX0" fmla="*/ 927 w 902352"/>
              <a:gd name="connsiteY0" fmla="*/ 629778 h 633046"/>
              <a:gd name="connsiteX1" fmla="*/ 2 w 902352"/>
              <a:gd name="connsiteY1" fmla="*/ 0 h 633046"/>
              <a:gd name="connsiteX2" fmla="*/ 585829 w 902352"/>
              <a:gd name="connsiteY2" fmla="*/ 0 h 633046"/>
              <a:gd name="connsiteX3" fmla="*/ 902352 w 902352"/>
              <a:gd name="connsiteY3" fmla="*/ 316523 h 633046"/>
              <a:gd name="connsiteX4" fmla="*/ 902352 w 902352"/>
              <a:gd name="connsiteY4" fmla="*/ 316523 h 633046"/>
              <a:gd name="connsiteX5" fmla="*/ 585829 w 902352"/>
              <a:gd name="connsiteY5" fmla="*/ 633046 h 633046"/>
              <a:gd name="connsiteX6" fmla="*/ 927 w 902352"/>
              <a:gd name="connsiteY6" fmla="*/ 629778 h 633046"/>
              <a:gd name="connsiteX0" fmla="*/ 927 w 902352"/>
              <a:gd name="connsiteY0" fmla="*/ 629778 h 633046"/>
              <a:gd name="connsiteX1" fmla="*/ 2 w 902352"/>
              <a:gd name="connsiteY1" fmla="*/ 0 h 633046"/>
              <a:gd name="connsiteX2" fmla="*/ 585829 w 902352"/>
              <a:gd name="connsiteY2" fmla="*/ 0 h 633046"/>
              <a:gd name="connsiteX3" fmla="*/ 902352 w 902352"/>
              <a:gd name="connsiteY3" fmla="*/ 316523 h 633046"/>
              <a:gd name="connsiteX4" fmla="*/ 902352 w 902352"/>
              <a:gd name="connsiteY4" fmla="*/ 316523 h 633046"/>
              <a:gd name="connsiteX5" fmla="*/ 585829 w 902352"/>
              <a:gd name="connsiteY5" fmla="*/ 633046 h 633046"/>
              <a:gd name="connsiteX6" fmla="*/ 927 w 902352"/>
              <a:gd name="connsiteY6" fmla="*/ 629778 h 633046"/>
              <a:gd name="connsiteX0" fmla="*/ 6006 w 902351"/>
              <a:gd name="connsiteY0" fmla="*/ 629778 h 633046"/>
              <a:gd name="connsiteX1" fmla="*/ 1 w 902351"/>
              <a:gd name="connsiteY1" fmla="*/ 0 h 633046"/>
              <a:gd name="connsiteX2" fmla="*/ 585828 w 902351"/>
              <a:gd name="connsiteY2" fmla="*/ 0 h 633046"/>
              <a:gd name="connsiteX3" fmla="*/ 902351 w 902351"/>
              <a:gd name="connsiteY3" fmla="*/ 316523 h 633046"/>
              <a:gd name="connsiteX4" fmla="*/ 902351 w 902351"/>
              <a:gd name="connsiteY4" fmla="*/ 316523 h 633046"/>
              <a:gd name="connsiteX5" fmla="*/ 585828 w 902351"/>
              <a:gd name="connsiteY5" fmla="*/ 633046 h 633046"/>
              <a:gd name="connsiteX6" fmla="*/ 6006 w 902351"/>
              <a:gd name="connsiteY6" fmla="*/ 629778 h 633046"/>
              <a:gd name="connsiteX0" fmla="*/ 6006 w 902351"/>
              <a:gd name="connsiteY0" fmla="*/ 629778 h 633046"/>
              <a:gd name="connsiteX1" fmla="*/ 1 w 902351"/>
              <a:gd name="connsiteY1" fmla="*/ 0 h 633046"/>
              <a:gd name="connsiteX2" fmla="*/ 585828 w 902351"/>
              <a:gd name="connsiteY2" fmla="*/ 0 h 633046"/>
              <a:gd name="connsiteX3" fmla="*/ 902351 w 902351"/>
              <a:gd name="connsiteY3" fmla="*/ 316523 h 633046"/>
              <a:gd name="connsiteX4" fmla="*/ 902351 w 902351"/>
              <a:gd name="connsiteY4" fmla="*/ 316523 h 633046"/>
              <a:gd name="connsiteX5" fmla="*/ 585828 w 902351"/>
              <a:gd name="connsiteY5" fmla="*/ 633046 h 633046"/>
              <a:gd name="connsiteX6" fmla="*/ 6006 w 902351"/>
              <a:gd name="connsiteY6" fmla="*/ 629778 h 633046"/>
              <a:gd name="connsiteX0" fmla="*/ 0 w 896345"/>
              <a:gd name="connsiteY0" fmla="*/ 629778 h 633046"/>
              <a:gd name="connsiteX1" fmla="*/ 1615 w 896345"/>
              <a:gd name="connsiteY1" fmla="*/ 0 h 633046"/>
              <a:gd name="connsiteX2" fmla="*/ 579822 w 896345"/>
              <a:gd name="connsiteY2" fmla="*/ 0 h 633046"/>
              <a:gd name="connsiteX3" fmla="*/ 896345 w 896345"/>
              <a:gd name="connsiteY3" fmla="*/ 316523 h 633046"/>
              <a:gd name="connsiteX4" fmla="*/ 896345 w 896345"/>
              <a:gd name="connsiteY4" fmla="*/ 316523 h 633046"/>
              <a:gd name="connsiteX5" fmla="*/ 579822 w 896345"/>
              <a:gd name="connsiteY5" fmla="*/ 633046 h 633046"/>
              <a:gd name="connsiteX6" fmla="*/ 0 w 896345"/>
              <a:gd name="connsiteY6" fmla="*/ 629778 h 633046"/>
              <a:gd name="connsiteX0" fmla="*/ 3467 w 894732"/>
              <a:gd name="connsiteY0" fmla="*/ 634858 h 634858"/>
              <a:gd name="connsiteX1" fmla="*/ 2 w 894732"/>
              <a:gd name="connsiteY1" fmla="*/ 0 h 634858"/>
              <a:gd name="connsiteX2" fmla="*/ 578209 w 894732"/>
              <a:gd name="connsiteY2" fmla="*/ 0 h 634858"/>
              <a:gd name="connsiteX3" fmla="*/ 894732 w 894732"/>
              <a:gd name="connsiteY3" fmla="*/ 316523 h 634858"/>
              <a:gd name="connsiteX4" fmla="*/ 894732 w 894732"/>
              <a:gd name="connsiteY4" fmla="*/ 316523 h 634858"/>
              <a:gd name="connsiteX5" fmla="*/ 578209 w 894732"/>
              <a:gd name="connsiteY5" fmla="*/ 633046 h 634858"/>
              <a:gd name="connsiteX6" fmla="*/ 3467 w 894732"/>
              <a:gd name="connsiteY6" fmla="*/ 634858 h 634858"/>
              <a:gd name="connsiteX0" fmla="*/ 927 w 894732"/>
              <a:gd name="connsiteY0" fmla="*/ 632318 h 633046"/>
              <a:gd name="connsiteX1" fmla="*/ 2 w 894732"/>
              <a:gd name="connsiteY1" fmla="*/ 0 h 633046"/>
              <a:gd name="connsiteX2" fmla="*/ 578209 w 894732"/>
              <a:gd name="connsiteY2" fmla="*/ 0 h 633046"/>
              <a:gd name="connsiteX3" fmla="*/ 894732 w 894732"/>
              <a:gd name="connsiteY3" fmla="*/ 316523 h 633046"/>
              <a:gd name="connsiteX4" fmla="*/ 894732 w 894732"/>
              <a:gd name="connsiteY4" fmla="*/ 316523 h 633046"/>
              <a:gd name="connsiteX5" fmla="*/ 578209 w 894732"/>
              <a:gd name="connsiteY5" fmla="*/ 633046 h 633046"/>
              <a:gd name="connsiteX6" fmla="*/ 927 w 894732"/>
              <a:gd name="connsiteY6" fmla="*/ 632318 h 633046"/>
              <a:gd name="connsiteX0" fmla="*/ 0 w 898885"/>
              <a:gd name="connsiteY0" fmla="*/ 632318 h 633046"/>
              <a:gd name="connsiteX1" fmla="*/ 4155 w 898885"/>
              <a:gd name="connsiteY1" fmla="*/ 0 h 633046"/>
              <a:gd name="connsiteX2" fmla="*/ 582362 w 898885"/>
              <a:gd name="connsiteY2" fmla="*/ 0 h 633046"/>
              <a:gd name="connsiteX3" fmla="*/ 898885 w 898885"/>
              <a:gd name="connsiteY3" fmla="*/ 316523 h 633046"/>
              <a:gd name="connsiteX4" fmla="*/ 898885 w 898885"/>
              <a:gd name="connsiteY4" fmla="*/ 316523 h 633046"/>
              <a:gd name="connsiteX5" fmla="*/ 582362 w 898885"/>
              <a:gd name="connsiteY5" fmla="*/ 633046 h 633046"/>
              <a:gd name="connsiteX6" fmla="*/ 0 w 898885"/>
              <a:gd name="connsiteY6" fmla="*/ 632318 h 633046"/>
              <a:gd name="connsiteX0" fmla="*/ 0 w 898885"/>
              <a:gd name="connsiteY0" fmla="*/ 632318 h 633046"/>
              <a:gd name="connsiteX1" fmla="*/ 4155 w 898885"/>
              <a:gd name="connsiteY1" fmla="*/ 0 h 633046"/>
              <a:gd name="connsiteX2" fmla="*/ 582362 w 898885"/>
              <a:gd name="connsiteY2" fmla="*/ 0 h 633046"/>
              <a:gd name="connsiteX3" fmla="*/ 898885 w 898885"/>
              <a:gd name="connsiteY3" fmla="*/ 316523 h 633046"/>
              <a:gd name="connsiteX4" fmla="*/ 898885 w 898885"/>
              <a:gd name="connsiteY4" fmla="*/ 316523 h 633046"/>
              <a:gd name="connsiteX5" fmla="*/ 582362 w 898885"/>
              <a:gd name="connsiteY5" fmla="*/ 633046 h 633046"/>
              <a:gd name="connsiteX6" fmla="*/ 0 w 898885"/>
              <a:gd name="connsiteY6" fmla="*/ 632318 h 63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85" h="633046">
                <a:moveTo>
                  <a:pt x="0" y="632318"/>
                </a:moveTo>
                <a:cubicBezTo>
                  <a:pt x="5295" y="564247"/>
                  <a:pt x="4038" y="216826"/>
                  <a:pt x="4155" y="0"/>
                </a:cubicBezTo>
                <a:lnTo>
                  <a:pt x="582362" y="0"/>
                </a:lnTo>
                <a:cubicBezTo>
                  <a:pt x="757173" y="0"/>
                  <a:pt x="898885" y="141712"/>
                  <a:pt x="898885" y="316523"/>
                </a:cubicBezTo>
                <a:lnTo>
                  <a:pt x="898885" y="316523"/>
                </a:lnTo>
                <a:cubicBezTo>
                  <a:pt x="898885" y="491334"/>
                  <a:pt x="757173" y="633046"/>
                  <a:pt x="582362" y="633046"/>
                </a:cubicBezTo>
                <a:lnTo>
                  <a:pt x="0" y="632318"/>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4" name="Oval 43">
            <a:extLst>
              <a:ext uri="{FF2B5EF4-FFF2-40B4-BE49-F238E27FC236}">
                <a16:creationId xmlns:a16="http://schemas.microsoft.com/office/drawing/2014/main" id="{A7D57B36-2821-4F73-91FF-7985680C045C}"/>
              </a:ext>
            </a:extLst>
          </p:cNvPr>
          <p:cNvSpPr/>
          <p:nvPr userDrawn="1"/>
        </p:nvSpPr>
        <p:spPr>
          <a:xfrm>
            <a:off x="5263776" y="4561953"/>
            <a:ext cx="472272" cy="472272"/>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68" name="TextBox 67">
            <a:extLst>
              <a:ext uri="{FF2B5EF4-FFF2-40B4-BE49-F238E27FC236}">
                <a16:creationId xmlns:a16="http://schemas.microsoft.com/office/drawing/2014/main" id="{AF8BA68A-B6DB-4370-9840-3099D9598A0F}"/>
              </a:ext>
            </a:extLst>
          </p:cNvPr>
          <p:cNvSpPr txBox="1"/>
          <p:nvPr userDrawn="1"/>
        </p:nvSpPr>
        <p:spPr>
          <a:xfrm>
            <a:off x="5163293" y="4593700"/>
            <a:ext cx="673240" cy="400110"/>
          </a:xfrm>
          <a:prstGeom prst="rect">
            <a:avLst/>
          </a:prstGeom>
          <a:noFill/>
        </p:spPr>
        <p:txBody>
          <a:bodyPr wrap="square" rtlCol="0">
            <a:spAutoFit/>
          </a:bodyPr>
          <a:lstStyle/>
          <a:p>
            <a:pPr algn="ctr"/>
            <a:r>
              <a:rPr lang="en-NZ" sz="2000" b="1" dirty="0"/>
              <a:t>5</a:t>
            </a:r>
          </a:p>
        </p:txBody>
      </p:sp>
      <p:sp>
        <p:nvSpPr>
          <p:cNvPr id="33" name="Rectangle: Rounded Corners 45">
            <a:extLst>
              <a:ext uri="{FF2B5EF4-FFF2-40B4-BE49-F238E27FC236}">
                <a16:creationId xmlns:a16="http://schemas.microsoft.com/office/drawing/2014/main" id="{92AD59B6-F5BE-4E6A-94EF-3A09B511D4B2}"/>
              </a:ext>
            </a:extLst>
          </p:cNvPr>
          <p:cNvSpPr/>
          <p:nvPr userDrawn="1"/>
        </p:nvSpPr>
        <p:spPr>
          <a:xfrm>
            <a:off x="4927600" y="5504401"/>
            <a:ext cx="898885" cy="633046"/>
          </a:xfrm>
          <a:custGeom>
            <a:avLst/>
            <a:gdLst>
              <a:gd name="connsiteX0" fmla="*/ 0 w 2160396"/>
              <a:gd name="connsiteY0" fmla="*/ 316523 h 633046"/>
              <a:gd name="connsiteX1" fmla="*/ 316523 w 2160396"/>
              <a:gd name="connsiteY1" fmla="*/ 0 h 633046"/>
              <a:gd name="connsiteX2" fmla="*/ 1843873 w 2160396"/>
              <a:gd name="connsiteY2" fmla="*/ 0 h 633046"/>
              <a:gd name="connsiteX3" fmla="*/ 2160396 w 2160396"/>
              <a:gd name="connsiteY3" fmla="*/ 316523 h 633046"/>
              <a:gd name="connsiteX4" fmla="*/ 2160396 w 2160396"/>
              <a:gd name="connsiteY4" fmla="*/ 316523 h 633046"/>
              <a:gd name="connsiteX5" fmla="*/ 1843873 w 2160396"/>
              <a:gd name="connsiteY5" fmla="*/ 633046 h 633046"/>
              <a:gd name="connsiteX6" fmla="*/ 316523 w 2160396"/>
              <a:gd name="connsiteY6" fmla="*/ 633046 h 633046"/>
              <a:gd name="connsiteX7" fmla="*/ 0 w 2160396"/>
              <a:gd name="connsiteY7" fmla="*/ 316523 h 633046"/>
              <a:gd name="connsiteX0" fmla="*/ 190919 w 2034792"/>
              <a:gd name="connsiteY0" fmla="*/ 633046 h 633046"/>
              <a:gd name="connsiteX1" fmla="*/ 190919 w 2034792"/>
              <a:gd name="connsiteY1" fmla="*/ 0 h 633046"/>
              <a:gd name="connsiteX2" fmla="*/ 1718269 w 2034792"/>
              <a:gd name="connsiteY2" fmla="*/ 0 h 633046"/>
              <a:gd name="connsiteX3" fmla="*/ 2034792 w 2034792"/>
              <a:gd name="connsiteY3" fmla="*/ 316523 h 633046"/>
              <a:gd name="connsiteX4" fmla="*/ 2034792 w 2034792"/>
              <a:gd name="connsiteY4" fmla="*/ 316523 h 633046"/>
              <a:gd name="connsiteX5" fmla="*/ 1718269 w 2034792"/>
              <a:gd name="connsiteY5" fmla="*/ 633046 h 633046"/>
              <a:gd name="connsiteX6" fmla="*/ 190919 w 2034792"/>
              <a:gd name="connsiteY6" fmla="*/ 633046 h 633046"/>
              <a:gd name="connsiteX0" fmla="*/ 113163 w 1957036"/>
              <a:gd name="connsiteY0" fmla="*/ 633046 h 633046"/>
              <a:gd name="connsiteX1" fmla="*/ 113163 w 1957036"/>
              <a:gd name="connsiteY1" fmla="*/ 0 h 633046"/>
              <a:gd name="connsiteX2" fmla="*/ 1640513 w 1957036"/>
              <a:gd name="connsiteY2" fmla="*/ 0 h 633046"/>
              <a:gd name="connsiteX3" fmla="*/ 1957036 w 1957036"/>
              <a:gd name="connsiteY3" fmla="*/ 316523 h 633046"/>
              <a:gd name="connsiteX4" fmla="*/ 1957036 w 1957036"/>
              <a:gd name="connsiteY4" fmla="*/ 316523 h 633046"/>
              <a:gd name="connsiteX5" fmla="*/ 1640513 w 1957036"/>
              <a:gd name="connsiteY5" fmla="*/ 633046 h 633046"/>
              <a:gd name="connsiteX6" fmla="*/ 113163 w 1957036"/>
              <a:gd name="connsiteY6" fmla="*/ 633046 h 633046"/>
              <a:gd name="connsiteX0" fmla="*/ 2 w 1843875"/>
              <a:gd name="connsiteY0" fmla="*/ 633046 h 633046"/>
              <a:gd name="connsiteX1" fmla="*/ 2 w 1843875"/>
              <a:gd name="connsiteY1" fmla="*/ 0 h 633046"/>
              <a:gd name="connsiteX2" fmla="*/ 1527352 w 1843875"/>
              <a:gd name="connsiteY2" fmla="*/ 0 h 633046"/>
              <a:gd name="connsiteX3" fmla="*/ 1843875 w 1843875"/>
              <a:gd name="connsiteY3" fmla="*/ 316523 h 633046"/>
              <a:gd name="connsiteX4" fmla="*/ 1843875 w 1843875"/>
              <a:gd name="connsiteY4" fmla="*/ 316523 h 633046"/>
              <a:gd name="connsiteX5" fmla="*/ 1527352 w 1843875"/>
              <a:gd name="connsiteY5" fmla="*/ 633046 h 633046"/>
              <a:gd name="connsiteX6" fmla="*/ 2 w 1843875"/>
              <a:gd name="connsiteY6" fmla="*/ 633046 h 633046"/>
              <a:gd name="connsiteX0" fmla="*/ 0 w 1843873"/>
              <a:gd name="connsiteY0" fmla="*/ 633046 h 633046"/>
              <a:gd name="connsiteX1" fmla="*/ 930303 w 1843873"/>
              <a:gd name="connsiteY1" fmla="*/ 0 h 633046"/>
              <a:gd name="connsiteX2" fmla="*/ 1527350 w 1843873"/>
              <a:gd name="connsiteY2" fmla="*/ 0 h 633046"/>
              <a:gd name="connsiteX3" fmla="*/ 1843873 w 1843873"/>
              <a:gd name="connsiteY3" fmla="*/ 316523 h 633046"/>
              <a:gd name="connsiteX4" fmla="*/ 1843873 w 1843873"/>
              <a:gd name="connsiteY4" fmla="*/ 316523 h 633046"/>
              <a:gd name="connsiteX5" fmla="*/ 1527350 w 1843873"/>
              <a:gd name="connsiteY5" fmla="*/ 633046 h 633046"/>
              <a:gd name="connsiteX6" fmla="*/ 0 w 1843873"/>
              <a:gd name="connsiteY6" fmla="*/ 633046 h 633046"/>
              <a:gd name="connsiteX0" fmla="*/ 0 w 929473"/>
              <a:gd name="connsiteY0" fmla="*/ 640998 h 640998"/>
              <a:gd name="connsiteX1" fmla="*/ 15903 w 929473"/>
              <a:gd name="connsiteY1" fmla="*/ 0 h 640998"/>
              <a:gd name="connsiteX2" fmla="*/ 612950 w 929473"/>
              <a:gd name="connsiteY2" fmla="*/ 0 h 640998"/>
              <a:gd name="connsiteX3" fmla="*/ 929473 w 929473"/>
              <a:gd name="connsiteY3" fmla="*/ 316523 h 640998"/>
              <a:gd name="connsiteX4" fmla="*/ 929473 w 929473"/>
              <a:gd name="connsiteY4" fmla="*/ 316523 h 640998"/>
              <a:gd name="connsiteX5" fmla="*/ 612950 w 929473"/>
              <a:gd name="connsiteY5" fmla="*/ 633046 h 640998"/>
              <a:gd name="connsiteX6" fmla="*/ 0 w 929473"/>
              <a:gd name="connsiteY6" fmla="*/ 640998 h 640998"/>
              <a:gd name="connsiteX0" fmla="*/ 928 w 913572"/>
              <a:gd name="connsiteY0" fmla="*/ 629778 h 633046"/>
              <a:gd name="connsiteX1" fmla="*/ 2 w 913572"/>
              <a:gd name="connsiteY1" fmla="*/ 0 h 633046"/>
              <a:gd name="connsiteX2" fmla="*/ 597049 w 913572"/>
              <a:gd name="connsiteY2" fmla="*/ 0 h 633046"/>
              <a:gd name="connsiteX3" fmla="*/ 913572 w 913572"/>
              <a:gd name="connsiteY3" fmla="*/ 316523 h 633046"/>
              <a:gd name="connsiteX4" fmla="*/ 913572 w 913572"/>
              <a:gd name="connsiteY4" fmla="*/ 316523 h 633046"/>
              <a:gd name="connsiteX5" fmla="*/ 597049 w 913572"/>
              <a:gd name="connsiteY5" fmla="*/ 633046 h 633046"/>
              <a:gd name="connsiteX6" fmla="*/ 928 w 913572"/>
              <a:gd name="connsiteY6" fmla="*/ 629778 h 633046"/>
              <a:gd name="connsiteX0" fmla="*/ 0 w 912644"/>
              <a:gd name="connsiteY0" fmla="*/ 629778 h 633046"/>
              <a:gd name="connsiteX1" fmla="*/ 10294 w 912644"/>
              <a:gd name="connsiteY1" fmla="*/ 0 h 633046"/>
              <a:gd name="connsiteX2" fmla="*/ 596121 w 912644"/>
              <a:gd name="connsiteY2" fmla="*/ 0 h 633046"/>
              <a:gd name="connsiteX3" fmla="*/ 912644 w 912644"/>
              <a:gd name="connsiteY3" fmla="*/ 316523 h 633046"/>
              <a:gd name="connsiteX4" fmla="*/ 912644 w 912644"/>
              <a:gd name="connsiteY4" fmla="*/ 316523 h 633046"/>
              <a:gd name="connsiteX5" fmla="*/ 596121 w 912644"/>
              <a:gd name="connsiteY5" fmla="*/ 633046 h 633046"/>
              <a:gd name="connsiteX6" fmla="*/ 0 w 912644"/>
              <a:gd name="connsiteY6" fmla="*/ 629778 h 633046"/>
              <a:gd name="connsiteX0" fmla="*/ 927 w 902352"/>
              <a:gd name="connsiteY0" fmla="*/ 629778 h 633046"/>
              <a:gd name="connsiteX1" fmla="*/ 2 w 902352"/>
              <a:gd name="connsiteY1" fmla="*/ 0 h 633046"/>
              <a:gd name="connsiteX2" fmla="*/ 585829 w 902352"/>
              <a:gd name="connsiteY2" fmla="*/ 0 h 633046"/>
              <a:gd name="connsiteX3" fmla="*/ 902352 w 902352"/>
              <a:gd name="connsiteY3" fmla="*/ 316523 h 633046"/>
              <a:gd name="connsiteX4" fmla="*/ 902352 w 902352"/>
              <a:gd name="connsiteY4" fmla="*/ 316523 h 633046"/>
              <a:gd name="connsiteX5" fmla="*/ 585829 w 902352"/>
              <a:gd name="connsiteY5" fmla="*/ 633046 h 633046"/>
              <a:gd name="connsiteX6" fmla="*/ 927 w 902352"/>
              <a:gd name="connsiteY6" fmla="*/ 629778 h 633046"/>
              <a:gd name="connsiteX0" fmla="*/ 927 w 902352"/>
              <a:gd name="connsiteY0" fmla="*/ 629778 h 633046"/>
              <a:gd name="connsiteX1" fmla="*/ 2 w 902352"/>
              <a:gd name="connsiteY1" fmla="*/ 0 h 633046"/>
              <a:gd name="connsiteX2" fmla="*/ 585829 w 902352"/>
              <a:gd name="connsiteY2" fmla="*/ 0 h 633046"/>
              <a:gd name="connsiteX3" fmla="*/ 902352 w 902352"/>
              <a:gd name="connsiteY3" fmla="*/ 316523 h 633046"/>
              <a:gd name="connsiteX4" fmla="*/ 902352 w 902352"/>
              <a:gd name="connsiteY4" fmla="*/ 316523 h 633046"/>
              <a:gd name="connsiteX5" fmla="*/ 585829 w 902352"/>
              <a:gd name="connsiteY5" fmla="*/ 633046 h 633046"/>
              <a:gd name="connsiteX6" fmla="*/ 927 w 902352"/>
              <a:gd name="connsiteY6" fmla="*/ 629778 h 633046"/>
              <a:gd name="connsiteX0" fmla="*/ 6006 w 902351"/>
              <a:gd name="connsiteY0" fmla="*/ 629778 h 633046"/>
              <a:gd name="connsiteX1" fmla="*/ 1 w 902351"/>
              <a:gd name="connsiteY1" fmla="*/ 0 h 633046"/>
              <a:gd name="connsiteX2" fmla="*/ 585828 w 902351"/>
              <a:gd name="connsiteY2" fmla="*/ 0 h 633046"/>
              <a:gd name="connsiteX3" fmla="*/ 902351 w 902351"/>
              <a:gd name="connsiteY3" fmla="*/ 316523 h 633046"/>
              <a:gd name="connsiteX4" fmla="*/ 902351 w 902351"/>
              <a:gd name="connsiteY4" fmla="*/ 316523 h 633046"/>
              <a:gd name="connsiteX5" fmla="*/ 585828 w 902351"/>
              <a:gd name="connsiteY5" fmla="*/ 633046 h 633046"/>
              <a:gd name="connsiteX6" fmla="*/ 6006 w 902351"/>
              <a:gd name="connsiteY6" fmla="*/ 629778 h 633046"/>
              <a:gd name="connsiteX0" fmla="*/ 6006 w 902351"/>
              <a:gd name="connsiteY0" fmla="*/ 629778 h 633046"/>
              <a:gd name="connsiteX1" fmla="*/ 1 w 902351"/>
              <a:gd name="connsiteY1" fmla="*/ 0 h 633046"/>
              <a:gd name="connsiteX2" fmla="*/ 585828 w 902351"/>
              <a:gd name="connsiteY2" fmla="*/ 0 h 633046"/>
              <a:gd name="connsiteX3" fmla="*/ 902351 w 902351"/>
              <a:gd name="connsiteY3" fmla="*/ 316523 h 633046"/>
              <a:gd name="connsiteX4" fmla="*/ 902351 w 902351"/>
              <a:gd name="connsiteY4" fmla="*/ 316523 h 633046"/>
              <a:gd name="connsiteX5" fmla="*/ 585828 w 902351"/>
              <a:gd name="connsiteY5" fmla="*/ 633046 h 633046"/>
              <a:gd name="connsiteX6" fmla="*/ 6006 w 902351"/>
              <a:gd name="connsiteY6" fmla="*/ 629778 h 633046"/>
              <a:gd name="connsiteX0" fmla="*/ 0 w 896345"/>
              <a:gd name="connsiteY0" fmla="*/ 629778 h 633046"/>
              <a:gd name="connsiteX1" fmla="*/ 1615 w 896345"/>
              <a:gd name="connsiteY1" fmla="*/ 0 h 633046"/>
              <a:gd name="connsiteX2" fmla="*/ 579822 w 896345"/>
              <a:gd name="connsiteY2" fmla="*/ 0 h 633046"/>
              <a:gd name="connsiteX3" fmla="*/ 896345 w 896345"/>
              <a:gd name="connsiteY3" fmla="*/ 316523 h 633046"/>
              <a:gd name="connsiteX4" fmla="*/ 896345 w 896345"/>
              <a:gd name="connsiteY4" fmla="*/ 316523 h 633046"/>
              <a:gd name="connsiteX5" fmla="*/ 579822 w 896345"/>
              <a:gd name="connsiteY5" fmla="*/ 633046 h 633046"/>
              <a:gd name="connsiteX6" fmla="*/ 0 w 896345"/>
              <a:gd name="connsiteY6" fmla="*/ 629778 h 633046"/>
              <a:gd name="connsiteX0" fmla="*/ 3467 w 894732"/>
              <a:gd name="connsiteY0" fmla="*/ 634858 h 634858"/>
              <a:gd name="connsiteX1" fmla="*/ 2 w 894732"/>
              <a:gd name="connsiteY1" fmla="*/ 0 h 634858"/>
              <a:gd name="connsiteX2" fmla="*/ 578209 w 894732"/>
              <a:gd name="connsiteY2" fmla="*/ 0 h 634858"/>
              <a:gd name="connsiteX3" fmla="*/ 894732 w 894732"/>
              <a:gd name="connsiteY3" fmla="*/ 316523 h 634858"/>
              <a:gd name="connsiteX4" fmla="*/ 894732 w 894732"/>
              <a:gd name="connsiteY4" fmla="*/ 316523 h 634858"/>
              <a:gd name="connsiteX5" fmla="*/ 578209 w 894732"/>
              <a:gd name="connsiteY5" fmla="*/ 633046 h 634858"/>
              <a:gd name="connsiteX6" fmla="*/ 3467 w 894732"/>
              <a:gd name="connsiteY6" fmla="*/ 634858 h 634858"/>
              <a:gd name="connsiteX0" fmla="*/ 927 w 894732"/>
              <a:gd name="connsiteY0" fmla="*/ 632318 h 633046"/>
              <a:gd name="connsiteX1" fmla="*/ 2 w 894732"/>
              <a:gd name="connsiteY1" fmla="*/ 0 h 633046"/>
              <a:gd name="connsiteX2" fmla="*/ 578209 w 894732"/>
              <a:gd name="connsiteY2" fmla="*/ 0 h 633046"/>
              <a:gd name="connsiteX3" fmla="*/ 894732 w 894732"/>
              <a:gd name="connsiteY3" fmla="*/ 316523 h 633046"/>
              <a:gd name="connsiteX4" fmla="*/ 894732 w 894732"/>
              <a:gd name="connsiteY4" fmla="*/ 316523 h 633046"/>
              <a:gd name="connsiteX5" fmla="*/ 578209 w 894732"/>
              <a:gd name="connsiteY5" fmla="*/ 633046 h 633046"/>
              <a:gd name="connsiteX6" fmla="*/ 927 w 894732"/>
              <a:gd name="connsiteY6" fmla="*/ 632318 h 633046"/>
              <a:gd name="connsiteX0" fmla="*/ 0 w 898885"/>
              <a:gd name="connsiteY0" fmla="*/ 632318 h 633046"/>
              <a:gd name="connsiteX1" fmla="*/ 4155 w 898885"/>
              <a:gd name="connsiteY1" fmla="*/ 0 h 633046"/>
              <a:gd name="connsiteX2" fmla="*/ 582362 w 898885"/>
              <a:gd name="connsiteY2" fmla="*/ 0 h 633046"/>
              <a:gd name="connsiteX3" fmla="*/ 898885 w 898885"/>
              <a:gd name="connsiteY3" fmla="*/ 316523 h 633046"/>
              <a:gd name="connsiteX4" fmla="*/ 898885 w 898885"/>
              <a:gd name="connsiteY4" fmla="*/ 316523 h 633046"/>
              <a:gd name="connsiteX5" fmla="*/ 582362 w 898885"/>
              <a:gd name="connsiteY5" fmla="*/ 633046 h 633046"/>
              <a:gd name="connsiteX6" fmla="*/ 0 w 898885"/>
              <a:gd name="connsiteY6" fmla="*/ 632318 h 633046"/>
              <a:gd name="connsiteX0" fmla="*/ 0 w 898885"/>
              <a:gd name="connsiteY0" fmla="*/ 632318 h 633046"/>
              <a:gd name="connsiteX1" fmla="*/ 4155 w 898885"/>
              <a:gd name="connsiteY1" fmla="*/ 0 h 633046"/>
              <a:gd name="connsiteX2" fmla="*/ 582362 w 898885"/>
              <a:gd name="connsiteY2" fmla="*/ 0 h 633046"/>
              <a:gd name="connsiteX3" fmla="*/ 898885 w 898885"/>
              <a:gd name="connsiteY3" fmla="*/ 316523 h 633046"/>
              <a:gd name="connsiteX4" fmla="*/ 898885 w 898885"/>
              <a:gd name="connsiteY4" fmla="*/ 316523 h 633046"/>
              <a:gd name="connsiteX5" fmla="*/ 582362 w 898885"/>
              <a:gd name="connsiteY5" fmla="*/ 633046 h 633046"/>
              <a:gd name="connsiteX6" fmla="*/ 0 w 898885"/>
              <a:gd name="connsiteY6" fmla="*/ 632318 h 63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85" h="633046">
                <a:moveTo>
                  <a:pt x="0" y="632318"/>
                </a:moveTo>
                <a:cubicBezTo>
                  <a:pt x="5295" y="564247"/>
                  <a:pt x="4038" y="216826"/>
                  <a:pt x="4155" y="0"/>
                </a:cubicBezTo>
                <a:lnTo>
                  <a:pt x="582362" y="0"/>
                </a:lnTo>
                <a:cubicBezTo>
                  <a:pt x="757173" y="0"/>
                  <a:pt x="898885" y="141712"/>
                  <a:pt x="898885" y="316523"/>
                </a:cubicBezTo>
                <a:lnTo>
                  <a:pt x="898885" y="316523"/>
                </a:lnTo>
                <a:cubicBezTo>
                  <a:pt x="898885" y="491334"/>
                  <a:pt x="757173" y="633046"/>
                  <a:pt x="582362" y="633046"/>
                </a:cubicBezTo>
                <a:lnTo>
                  <a:pt x="0" y="632318"/>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5" name="Oval 44">
            <a:extLst>
              <a:ext uri="{FF2B5EF4-FFF2-40B4-BE49-F238E27FC236}">
                <a16:creationId xmlns:a16="http://schemas.microsoft.com/office/drawing/2014/main" id="{A942CDAE-16BA-44DD-95E0-767D980B3983}"/>
              </a:ext>
            </a:extLst>
          </p:cNvPr>
          <p:cNvSpPr/>
          <p:nvPr userDrawn="1"/>
        </p:nvSpPr>
        <p:spPr>
          <a:xfrm>
            <a:off x="5263776" y="5576836"/>
            <a:ext cx="472272" cy="472272"/>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69" name="TextBox 68">
            <a:extLst>
              <a:ext uri="{FF2B5EF4-FFF2-40B4-BE49-F238E27FC236}">
                <a16:creationId xmlns:a16="http://schemas.microsoft.com/office/drawing/2014/main" id="{A7A81D0E-6438-4D7E-B015-A1585249B41E}"/>
              </a:ext>
            </a:extLst>
          </p:cNvPr>
          <p:cNvSpPr txBox="1"/>
          <p:nvPr userDrawn="1"/>
        </p:nvSpPr>
        <p:spPr>
          <a:xfrm>
            <a:off x="5163293" y="5608583"/>
            <a:ext cx="673240" cy="400110"/>
          </a:xfrm>
          <a:prstGeom prst="rect">
            <a:avLst/>
          </a:prstGeom>
          <a:noFill/>
        </p:spPr>
        <p:txBody>
          <a:bodyPr wrap="square" rtlCol="0">
            <a:spAutoFit/>
          </a:bodyPr>
          <a:lstStyle/>
          <a:p>
            <a:pPr algn="ctr"/>
            <a:r>
              <a:rPr lang="en-NZ" sz="2000" b="1" dirty="0"/>
              <a:t>6</a:t>
            </a:r>
          </a:p>
        </p:txBody>
      </p:sp>
      <p:pic>
        <p:nvPicPr>
          <p:cNvPr id="46" name="Picture 45">
            <a:extLst>
              <a:ext uri="{FF2B5EF4-FFF2-40B4-BE49-F238E27FC236}">
                <a16:creationId xmlns:a16="http://schemas.microsoft.com/office/drawing/2014/main" id="{654A2F39-D997-4934-BBC0-C4870A50C01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4735" b="10292"/>
          <a:stretch/>
        </p:blipFill>
        <p:spPr>
          <a:xfrm>
            <a:off x="-41001" y="0"/>
            <a:ext cx="5349409" cy="6381445"/>
          </a:xfrm>
          <a:prstGeom prst="rect">
            <a:avLst/>
          </a:prstGeom>
        </p:spPr>
      </p:pic>
      <p:sp>
        <p:nvSpPr>
          <p:cNvPr id="8" name="Rectangle 7">
            <a:extLst>
              <a:ext uri="{FF2B5EF4-FFF2-40B4-BE49-F238E27FC236}">
                <a16:creationId xmlns:a16="http://schemas.microsoft.com/office/drawing/2014/main" id="{CF3FA5B1-F3B9-4C1F-9DEF-76E291D991B3}"/>
              </a:ext>
            </a:extLst>
          </p:cNvPr>
          <p:cNvSpPr/>
          <p:nvPr userDrawn="1"/>
        </p:nvSpPr>
        <p:spPr>
          <a:xfrm>
            <a:off x="24832" y="0"/>
            <a:ext cx="4812777" cy="638783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94" name="Title 19">
            <a:extLst>
              <a:ext uri="{FF2B5EF4-FFF2-40B4-BE49-F238E27FC236}">
                <a16:creationId xmlns:a16="http://schemas.microsoft.com/office/drawing/2014/main" id="{C98D5EAC-04DF-45AD-9A7C-F74CCF66566C}"/>
              </a:ext>
            </a:extLst>
          </p:cNvPr>
          <p:cNvSpPr>
            <a:spLocks noGrp="1"/>
          </p:cNvSpPr>
          <p:nvPr>
            <p:ph type="title" hasCustomPrompt="1"/>
          </p:nvPr>
        </p:nvSpPr>
        <p:spPr>
          <a:xfrm>
            <a:off x="282798" y="350398"/>
            <a:ext cx="4049011" cy="1667918"/>
          </a:xfrm>
        </p:spPr>
        <p:txBody>
          <a:bodyPr>
            <a:normAutofit/>
          </a:bodyPr>
          <a:lstStyle>
            <a:lvl1pPr>
              <a:defRPr sz="3200" b="0">
                <a:latin typeface="Arial" panose="020B0604020202020204" pitchFamily="34" charset="0"/>
                <a:cs typeface="Arial" panose="020B0604020202020204" pitchFamily="34" charset="0"/>
              </a:defRPr>
            </a:lvl1pPr>
          </a:lstStyle>
          <a:p>
            <a:r>
              <a:rPr lang="en-US" dirty="0"/>
              <a:t>CLICK TO EDIT MASTER TITLE STYLE</a:t>
            </a:r>
            <a:endParaRPr lang="en-NZ" dirty="0"/>
          </a:p>
        </p:txBody>
      </p:sp>
      <p:pic>
        <p:nvPicPr>
          <p:cNvPr id="86" name="Picture 85">
            <a:extLst>
              <a:ext uri="{FF2B5EF4-FFF2-40B4-BE49-F238E27FC236}">
                <a16:creationId xmlns:a16="http://schemas.microsoft.com/office/drawing/2014/main" id="{9C24B9B8-A642-45D8-8413-A5472AFD8FC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013649" y="5504401"/>
            <a:ext cx="1600702" cy="732390"/>
          </a:xfrm>
          <a:prstGeom prst="rect">
            <a:avLst/>
          </a:prstGeom>
        </p:spPr>
      </p:pic>
      <p:pic>
        <p:nvPicPr>
          <p:cNvPr id="5" name="Picture 4">
            <a:extLst>
              <a:ext uri="{FF2B5EF4-FFF2-40B4-BE49-F238E27FC236}">
                <a16:creationId xmlns:a16="http://schemas.microsoft.com/office/drawing/2014/main" id="{F14791D9-5FA5-41F6-AF58-32A48AD6F81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82798" y="5404734"/>
            <a:ext cx="1673408" cy="876711"/>
          </a:xfrm>
          <a:prstGeom prst="rect">
            <a:avLst/>
          </a:prstGeom>
        </p:spPr>
      </p:pic>
    </p:spTree>
    <p:extLst>
      <p:ext uri="{BB962C8B-B14F-4D97-AF65-F5344CB8AC3E}">
        <p14:creationId xmlns:p14="http://schemas.microsoft.com/office/powerpoint/2010/main" val="2228909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0F64D5C-A03C-4735-A954-A95895697C7E}"/>
              </a:ext>
            </a:extLst>
          </p:cNvPr>
          <p:cNvSpPr/>
          <p:nvPr userDrawn="1"/>
        </p:nvSpPr>
        <p:spPr>
          <a:xfrm>
            <a:off x="0" y="866772"/>
            <a:ext cx="12191999" cy="599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NZ" dirty="0"/>
          </a:p>
        </p:txBody>
      </p:sp>
      <p:sp>
        <p:nvSpPr>
          <p:cNvPr id="7" name="Rectangle 6">
            <a:extLst>
              <a:ext uri="{FF2B5EF4-FFF2-40B4-BE49-F238E27FC236}">
                <a16:creationId xmlns:a16="http://schemas.microsoft.com/office/drawing/2014/main" id="{FDFB3949-4386-4F8C-A2AC-7E28781EF619}"/>
              </a:ext>
            </a:extLst>
          </p:cNvPr>
          <p:cNvSpPr/>
          <p:nvPr userDrawn="1"/>
        </p:nvSpPr>
        <p:spPr>
          <a:xfrm flipV="1">
            <a:off x="0" y="-1"/>
            <a:ext cx="12191999" cy="866774"/>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NZ" dirty="0"/>
          </a:p>
        </p:txBody>
      </p:sp>
      <p:sp>
        <p:nvSpPr>
          <p:cNvPr id="8" name="Title 1">
            <a:extLst>
              <a:ext uri="{FF2B5EF4-FFF2-40B4-BE49-F238E27FC236}">
                <a16:creationId xmlns:a16="http://schemas.microsoft.com/office/drawing/2014/main" id="{6C5C87F1-CFC8-4B0E-90D0-B089EA8945BB}"/>
              </a:ext>
            </a:extLst>
          </p:cNvPr>
          <p:cNvSpPr>
            <a:spLocks noGrp="1"/>
          </p:cNvSpPr>
          <p:nvPr>
            <p:ph type="title"/>
          </p:nvPr>
        </p:nvSpPr>
        <p:spPr>
          <a:xfrm>
            <a:off x="203200" y="138224"/>
            <a:ext cx="9933408" cy="547576"/>
          </a:xfrm>
        </p:spPr>
        <p:txBody>
          <a:bodyPr>
            <a:normAutofit/>
          </a:bodyPr>
          <a:lstStyle>
            <a:lvl1pPr>
              <a:defRPr sz="24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NZ" dirty="0"/>
          </a:p>
        </p:txBody>
      </p:sp>
      <p:sp>
        <p:nvSpPr>
          <p:cNvPr id="20" name="Footer Placeholder 4">
            <a:extLst>
              <a:ext uri="{FF2B5EF4-FFF2-40B4-BE49-F238E27FC236}">
                <a16:creationId xmlns:a16="http://schemas.microsoft.com/office/drawing/2014/main" id="{B9CA9E0E-E1EA-4567-8761-9D60768E2299}"/>
              </a:ext>
            </a:extLst>
          </p:cNvPr>
          <p:cNvSpPr>
            <a:spLocks noGrp="1"/>
          </p:cNvSpPr>
          <p:nvPr>
            <p:ph type="ftr" sz="quarter" idx="11"/>
          </p:nvPr>
        </p:nvSpPr>
        <p:spPr>
          <a:xfrm>
            <a:off x="201613" y="6421799"/>
            <a:ext cx="7579353" cy="436201"/>
          </a:xfrm>
          <a:prstGeom prst="rect">
            <a:avLst/>
          </a:prstGeom>
        </p:spPr>
        <p:txBody>
          <a:bodyPr anchor="ctr"/>
          <a:lstStyle>
            <a:lvl1pPr algn="l">
              <a:lnSpc>
                <a:spcPct val="80000"/>
              </a:lnSpc>
              <a:defRPr sz="800">
                <a:solidFill>
                  <a:srgbClr val="5B5C60"/>
                </a:solidFill>
                <a:latin typeface="Arial" panose="020B0604020202020204" pitchFamily="34" charset="0"/>
                <a:cs typeface="Arial" panose="020B0604020202020204" pitchFamily="34" charset="0"/>
              </a:defRPr>
            </a:lvl1pPr>
          </a:lstStyle>
          <a:p>
            <a:r>
              <a:rPr lang="en-NZ" dirty="0"/>
              <a:t>Write your footer here Write your footer here</a:t>
            </a:r>
          </a:p>
        </p:txBody>
      </p:sp>
      <p:sp>
        <p:nvSpPr>
          <p:cNvPr id="22" name="Slide Number Placeholder 5">
            <a:extLst>
              <a:ext uri="{FF2B5EF4-FFF2-40B4-BE49-F238E27FC236}">
                <a16:creationId xmlns:a16="http://schemas.microsoft.com/office/drawing/2014/main" id="{A64EA6A7-D172-4B96-AE12-5BF1FF02C626}"/>
              </a:ext>
            </a:extLst>
          </p:cNvPr>
          <p:cNvSpPr txBox="1">
            <a:spLocks/>
          </p:cNvSpPr>
          <p:nvPr userDrawn="1"/>
        </p:nvSpPr>
        <p:spPr>
          <a:xfrm>
            <a:off x="9784794" y="6448191"/>
            <a:ext cx="2044140" cy="354875"/>
          </a:xfrm>
          <a:prstGeom prst="rect">
            <a:avLst/>
          </a:prstGeom>
        </p:spPr>
        <p:txBody>
          <a:bodyPr vert="horz" lIns="91440" tIns="45720" rIns="91440" bIns="45720" rtlCol="0" anchor="ctr"/>
          <a:lstStyle>
            <a:defPPr>
              <a:defRPr lang="en-US"/>
            </a:defPPr>
            <a:lvl1pPr marL="0" algn="r" defTabSz="914400" rtl="0" eaLnBrk="1" latinLnBrk="0" hangingPunct="1">
              <a:defRPr sz="800" b="1"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Z" sz="800" b="0" spc="200" baseline="0" dirty="0">
                <a:solidFill>
                  <a:srgbClr val="5B5C60"/>
                </a:solidFill>
              </a:rPr>
              <a:t>COLMAR BRUNTON 2020</a:t>
            </a:r>
          </a:p>
        </p:txBody>
      </p:sp>
      <p:sp>
        <p:nvSpPr>
          <p:cNvPr id="24" name="TextBox 23">
            <a:extLst>
              <a:ext uri="{FF2B5EF4-FFF2-40B4-BE49-F238E27FC236}">
                <a16:creationId xmlns:a16="http://schemas.microsoft.com/office/drawing/2014/main" id="{52AAA173-291E-46B7-9044-7110FD609437}"/>
              </a:ext>
            </a:extLst>
          </p:cNvPr>
          <p:cNvSpPr txBox="1"/>
          <p:nvPr userDrawn="1"/>
        </p:nvSpPr>
        <p:spPr>
          <a:xfrm>
            <a:off x="11653284" y="6496494"/>
            <a:ext cx="421758" cy="246221"/>
          </a:xfrm>
          <a:prstGeom prst="rect">
            <a:avLst/>
          </a:prstGeom>
          <a:noFill/>
        </p:spPr>
        <p:txBody>
          <a:bodyPr wrap="square" rtlCol="0">
            <a:spAutoFit/>
          </a:bodyPr>
          <a:lstStyle/>
          <a:p>
            <a:pPr algn="r"/>
            <a:fld id="{D2AC53BE-FC99-4313-9A7F-37F64202BC93}" type="slidenum">
              <a:rPr lang="en-NZ" sz="1000" smtClean="0">
                <a:solidFill>
                  <a:srgbClr val="5B5C60"/>
                </a:solidFill>
              </a:rPr>
              <a:pPr algn="r"/>
              <a:t>‹#›</a:t>
            </a:fld>
            <a:endParaRPr lang="en-NZ" sz="1000" dirty="0">
              <a:solidFill>
                <a:srgbClr val="5B5C60"/>
              </a:solidFill>
            </a:endParaRPr>
          </a:p>
        </p:txBody>
      </p:sp>
      <p:pic>
        <p:nvPicPr>
          <p:cNvPr id="15" name="Picture 14">
            <a:extLst>
              <a:ext uri="{FF2B5EF4-FFF2-40B4-BE49-F238E27FC236}">
                <a16:creationId xmlns:a16="http://schemas.microsoft.com/office/drawing/2014/main" id="{99B4BF67-27D4-42BD-9FA4-BDEC182563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35471" y="288444"/>
            <a:ext cx="702182" cy="309468"/>
          </a:xfrm>
          <a:prstGeom prst="rect">
            <a:avLst/>
          </a:prstGeom>
        </p:spPr>
      </p:pic>
      <p:pic>
        <p:nvPicPr>
          <p:cNvPr id="3" name="Picture 2">
            <a:extLst>
              <a:ext uri="{FF2B5EF4-FFF2-40B4-BE49-F238E27FC236}">
                <a16:creationId xmlns:a16="http://schemas.microsoft.com/office/drawing/2014/main" id="{C11E47D3-9229-4934-9765-2DB0E93711F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284929" y="250326"/>
            <a:ext cx="736709" cy="385704"/>
          </a:xfrm>
          <a:prstGeom prst="rect">
            <a:avLst/>
          </a:prstGeom>
        </p:spPr>
      </p:pic>
    </p:spTree>
    <p:extLst>
      <p:ext uri="{BB962C8B-B14F-4D97-AF65-F5344CB8AC3E}">
        <p14:creationId xmlns:p14="http://schemas.microsoft.com/office/powerpoint/2010/main" val="3376185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2FFC249-A13A-4182-8D44-0FDDA340529A}"/>
              </a:ext>
            </a:extLst>
          </p:cNvPr>
          <p:cNvSpPr/>
          <p:nvPr userDrawn="1"/>
        </p:nvSpPr>
        <p:spPr>
          <a:xfrm>
            <a:off x="0" y="866772"/>
            <a:ext cx="12191999" cy="599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NZ" dirty="0"/>
          </a:p>
        </p:txBody>
      </p:sp>
      <p:sp>
        <p:nvSpPr>
          <p:cNvPr id="18" name="Title 1">
            <a:extLst>
              <a:ext uri="{FF2B5EF4-FFF2-40B4-BE49-F238E27FC236}">
                <a16:creationId xmlns:a16="http://schemas.microsoft.com/office/drawing/2014/main" id="{F9E191E4-EAD7-4378-A880-BF8F92746AD2}"/>
              </a:ext>
            </a:extLst>
          </p:cNvPr>
          <p:cNvSpPr>
            <a:spLocks noGrp="1"/>
          </p:cNvSpPr>
          <p:nvPr>
            <p:ph type="title"/>
          </p:nvPr>
        </p:nvSpPr>
        <p:spPr>
          <a:xfrm>
            <a:off x="203200" y="138224"/>
            <a:ext cx="9933408" cy="547576"/>
          </a:xfrm>
        </p:spPr>
        <p:txBody>
          <a:bodyPr>
            <a:normAutofit/>
          </a:bodyPr>
          <a:lstStyle>
            <a:lvl1pPr>
              <a:defRPr sz="2400" b="1">
                <a:solidFill>
                  <a:srgbClr val="404040"/>
                </a:solidFill>
                <a:latin typeface="Arial" panose="020B0604020202020204" pitchFamily="34" charset="0"/>
                <a:cs typeface="Arial" panose="020B0604020202020204" pitchFamily="34" charset="0"/>
              </a:defRPr>
            </a:lvl1pPr>
          </a:lstStyle>
          <a:p>
            <a:r>
              <a:rPr lang="en-US" dirty="0"/>
              <a:t>Click to edit Master title style</a:t>
            </a:r>
            <a:endParaRPr lang="en-NZ" dirty="0"/>
          </a:p>
        </p:txBody>
      </p:sp>
      <p:sp>
        <p:nvSpPr>
          <p:cNvPr id="19" name="Footer Placeholder 4">
            <a:extLst>
              <a:ext uri="{FF2B5EF4-FFF2-40B4-BE49-F238E27FC236}">
                <a16:creationId xmlns:a16="http://schemas.microsoft.com/office/drawing/2014/main" id="{D196B36A-7B53-4EDA-A531-95EC55C44E4C}"/>
              </a:ext>
            </a:extLst>
          </p:cNvPr>
          <p:cNvSpPr>
            <a:spLocks noGrp="1"/>
          </p:cNvSpPr>
          <p:nvPr>
            <p:ph type="ftr" sz="quarter" idx="11"/>
          </p:nvPr>
        </p:nvSpPr>
        <p:spPr>
          <a:xfrm>
            <a:off x="201613" y="6421799"/>
            <a:ext cx="7579353" cy="436201"/>
          </a:xfrm>
          <a:prstGeom prst="rect">
            <a:avLst/>
          </a:prstGeom>
        </p:spPr>
        <p:txBody>
          <a:bodyPr anchor="ctr"/>
          <a:lstStyle>
            <a:lvl1pPr algn="l">
              <a:lnSpc>
                <a:spcPct val="80000"/>
              </a:lnSpc>
              <a:defRPr sz="800">
                <a:solidFill>
                  <a:srgbClr val="5B5C60"/>
                </a:solidFill>
                <a:latin typeface="Arial" panose="020B0604020202020204" pitchFamily="34" charset="0"/>
                <a:cs typeface="Arial" panose="020B0604020202020204" pitchFamily="34" charset="0"/>
              </a:defRPr>
            </a:lvl1pPr>
          </a:lstStyle>
          <a:p>
            <a:r>
              <a:rPr lang="en-NZ" dirty="0"/>
              <a:t>Write your footer here Write your footer here</a:t>
            </a:r>
          </a:p>
        </p:txBody>
      </p:sp>
      <p:sp>
        <p:nvSpPr>
          <p:cNvPr id="21" name="Slide Number Placeholder 5">
            <a:extLst>
              <a:ext uri="{FF2B5EF4-FFF2-40B4-BE49-F238E27FC236}">
                <a16:creationId xmlns:a16="http://schemas.microsoft.com/office/drawing/2014/main" id="{B28FE9B2-6D82-48CC-B3F5-B60278CAE629}"/>
              </a:ext>
            </a:extLst>
          </p:cNvPr>
          <p:cNvSpPr txBox="1">
            <a:spLocks/>
          </p:cNvSpPr>
          <p:nvPr userDrawn="1"/>
        </p:nvSpPr>
        <p:spPr>
          <a:xfrm>
            <a:off x="9784794" y="6448191"/>
            <a:ext cx="2044140" cy="354875"/>
          </a:xfrm>
          <a:prstGeom prst="rect">
            <a:avLst/>
          </a:prstGeom>
        </p:spPr>
        <p:txBody>
          <a:bodyPr vert="horz" lIns="91440" tIns="45720" rIns="91440" bIns="45720" rtlCol="0" anchor="ctr"/>
          <a:lstStyle>
            <a:defPPr>
              <a:defRPr lang="en-US"/>
            </a:defPPr>
            <a:lvl1pPr marL="0" algn="r" defTabSz="914400" rtl="0" eaLnBrk="1" latinLnBrk="0" hangingPunct="1">
              <a:defRPr sz="800" b="1"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Z" sz="800" b="0" spc="200" baseline="0" dirty="0">
                <a:solidFill>
                  <a:srgbClr val="5B5C60"/>
                </a:solidFill>
              </a:rPr>
              <a:t>COLMAR BRUNTON 2020</a:t>
            </a:r>
          </a:p>
        </p:txBody>
      </p:sp>
      <p:sp>
        <p:nvSpPr>
          <p:cNvPr id="23" name="TextBox 22">
            <a:extLst>
              <a:ext uri="{FF2B5EF4-FFF2-40B4-BE49-F238E27FC236}">
                <a16:creationId xmlns:a16="http://schemas.microsoft.com/office/drawing/2014/main" id="{FBD58EA1-4EFB-4A30-A969-704B9B2AECFF}"/>
              </a:ext>
            </a:extLst>
          </p:cNvPr>
          <p:cNvSpPr txBox="1"/>
          <p:nvPr userDrawn="1"/>
        </p:nvSpPr>
        <p:spPr>
          <a:xfrm>
            <a:off x="11653284" y="6496494"/>
            <a:ext cx="421758" cy="246221"/>
          </a:xfrm>
          <a:prstGeom prst="rect">
            <a:avLst/>
          </a:prstGeom>
          <a:noFill/>
        </p:spPr>
        <p:txBody>
          <a:bodyPr wrap="square" rtlCol="0">
            <a:spAutoFit/>
          </a:bodyPr>
          <a:lstStyle/>
          <a:p>
            <a:pPr algn="r"/>
            <a:fld id="{D2AC53BE-FC99-4313-9A7F-37F64202BC93}" type="slidenum">
              <a:rPr lang="en-NZ" sz="1000" smtClean="0">
                <a:solidFill>
                  <a:srgbClr val="5B5C60"/>
                </a:solidFill>
              </a:rPr>
              <a:pPr algn="r"/>
              <a:t>‹#›</a:t>
            </a:fld>
            <a:endParaRPr lang="en-NZ" sz="1000" dirty="0">
              <a:solidFill>
                <a:srgbClr val="5B5C60"/>
              </a:solidFill>
            </a:endParaRPr>
          </a:p>
        </p:txBody>
      </p:sp>
      <p:pic>
        <p:nvPicPr>
          <p:cNvPr id="11" name="Picture 10">
            <a:extLst>
              <a:ext uri="{FF2B5EF4-FFF2-40B4-BE49-F238E27FC236}">
                <a16:creationId xmlns:a16="http://schemas.microsoft.com/office/drawing/2014/main" id="{F41A59B1-2C22-4F01-9FD9-F703526CEAA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217890" y="277743"/>
            <a:ext cx="843276" cy="371652"/>
          </a:xfrm>
          <a:prstGeom prst="rect">
            <a:avLst/>
          </a:prstGeom>
        </p:spPr>
      </p:pic>
      <p:pic>
        <p:nvPicPr>
          <p:cNvPr id="9" name="Picture 8">
            <a:extLst>
              <a:ext uri="{FF2B5EF4-FFF2-40B4-BE49-F238E27FC236}">
                <a16:creationId xmlns:a16="http://schemas.microsoft.com/office/drawing/2014/main" id="{D9290B8B-472C-42C0-A39C-16E9AA97EBB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275404" y="252316"/>
            <a:ext cx="755759" cy="395948"/>
          </a:xfrm>
          <a:prstGeom prst="rect">
            <a:avLst/>
          </a:prstGeom>
        </p:spPr>
      </p:pic>
    </p:spTree>
    <p:extLst>
      <p:ext uri="{BB962C8B-B14F-4D97-AF65-F5344CB8AC3E}">
        <p14:creationId xmlns:p14="http://schemas.microsoft.com/office/powerpoint/2010/main" val="2524667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2FFC249-A13A-4182-8D44-0FDDA340529A}"/>
              </a:ext>
            </a:extLst>
          </p:cNvPr>
          <p:cNvSpPr/>
          <p:nvPr userDrawn="1"/>
        </p:nvSpPr>
        <p:spPr>
          <a:xfrm>
            <a:off x="0" y="866772"/>
            <a:ext cx="12191999" cy="599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NZ" dirty="0"/>
          </a:p>
        </p:txBody>
      </p:sp>
      <p:pic>
        <p:nvPicPr>
          <p:cNvPr id="9" name="Picture 8">
            <a:extLst>
              <a:ext uri="{FF2B5EF4-FFF2-40B4-BE49-F238E27FC236}">
                <a16:creationId xmlns:a16="http://schemas.microsoft.com/office/drawing/2014/main" id="{C53AA28D-E8A3-46EA-8A68-3D404851FB9E}"/>
              </a:ext>
            </a:extLst>
          </p:cNvPr>
          <p:cNvPicPr>
            <a:picLocks noChangeAspect="1"/>
          </p:cNvPicPr>
          <p:nvPr userDrawn="1"/>
        </p:nvPicPr>
        <p:blipFill rotWithShape="1">
          <a:blip r:embed="rId2"/>
          <a:srcRect l="1809" r="1730" b="40661"/>
          <a:stretch/>
        </p:blipFill>
        <p:spPr>
          <a:xfrm rot="10800000">
            <a:off x="0" y="0"/>
            <a:ext cx="12192000" cy="1858426"/>
          </a:xfrm>
          <a:prstGeom prst="rect">
            <a:avLst/>
          </a:prstGeom>
        </p:spPr>
      </p:pic>
      <p:sp>
        <p:nvSpPr>
          <p:cNvPr id="18" name="Title 1">
            <a:extLst>
              <a:ext uri="{FF2B5EF4-FFF2-40B4-BE49-F238E27FC236}">
                <a16:creationId xmlns:a16="http://schemas.microsoft.com/office/drawing/2014/main" id="{F9E191E4-EAD7-4378-A880-BF8F92746AD2}"/>
              </a:ext>
            </a:extLst>
          </p:cNvPr>
          <p:cNvSpPr>
            <a:spLocks noGrp="1"/>
          </p:cNvSpPr>
          <p:nvPr>
            <p:ph type="title"/>
          </p:nvPr>
        </p:nvSpPr>
        <p:spPr>
          <a:xfrm>
            <a:off x="203200" y="138224"/>
            <a:ext cx="9933408" cy="547576"/>
          </a:xfrm>
        </p:spPr>
        <p:txBody>
          <a:bodyPr>
            <a:normAutofit/>
          </a:bodyPr>
          <a:lstStyle>
            <a:lvl1pPr>
              <a:defRPr sz="2400" b="1">
                <a:solidFill>
                  <a:srgbClr val="404040"/>
                </a:solidFill>
                <a:latin typeface="Arial" panose="020B0604020202020204" pitchFamily="34" charset="0"/>
                <a:cs typeface="Arial" panose="020B0604020202020204" pitchFamily="34" charset="0"/>
              </a:defRPr>
            </a:lvl1pPr>
          </a:lstStyle>
          <a:p>
            <a:r>
              <a:rPr lang="en-US" dirty="0"/>
              <a:t>Click to edit Master title style</a:t>
            </a:r>
            <a:endParaRPr lang="en-NZ" dirty="0"/>
          </a:p>
        </p:txBody>
      </p:sp>
      <p:sp>
        <p:nvSpPr>
          <p:cNvPr id="19" name="Footer Placeholder 4">
            <a:extLst>
              <a:ext uri="{FF2B5EF4-FFF2-40B4-BE49-F238E27FC236}">
                <a16:creationId xmlns:a16="http://schemas.microsoft.com/office/drawing/2014/main" id="{D196B36A-7B53-4EDA-A531-95EC55C44E4C}"/>
              </a:ext>
            </a:extLst>
          </p:cNvPr>
          <p:cNvSpPr>
            <a:spLocks noGrp="1"/>
          </p:cNvSpPr>
          <p:nvPr>
            <p:ph type="ftr" sz="quarter" idx="11"/>
          </p:nvPr>
        </p:nvSpPr>
        <p:spPr>
          <a:xfrm>
            <a:off x="201613" y="6421799"/>
            <a:ext cx="7579353" cy="436201"/>
          </a:xfrm>
          <a:prstGeom prst="rect">
            <a:avLst/>
          </a:prstGeom>
        </p:spPr>
        <p:txBody>
          <a:bodyPr anchor="ctr"/>
          <a:lstStyle>
            <a:lvl1pPr algn="l">
              <a:lnSpc>
                <a:spcPct val="80000"/>
              </a:lnSpc>
              <a:defRPr sz="800">
                <a:solidFill>
                  <a:srgbClr val="5B5C60"/>
                </a:solidFill>
                <a:latin typeface="Arial" panose="020B0604020202020204" pitchFamily="34" charset="0"/>
                <a:cs typeface="Arial" panose="020B0604020202020204" pitchFamily="34" charset="0"/>
              </a:defRPr>
            </a:lvl1pPr>
          </a:lstStyle>
          <a:p>
            <a:r>
              <a:rPr lang="en-NZ" dirty="0"/>
              <a:t>Write your footer here Write your footer here</a:t>
            </a:r>
          </a:p>
        </p:txBody>
      </p:sp>
      <p:pic>
        <p:nvPicPr>
          <p:cNvPr id="11" name="Picture 10">
            <a:extLst>
              <a:ext uri="{FF2B5EF4-FFF2-40B4-BE49-F238E27FC236}">
                <a16:creationId xmlns:a16="http://schemas.microsoft.com/office/drawing/2014/main" id="{F41A59B1-2C22-4F01-9FD9-F703526CEAA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217890" y="277743"/>
            <a:ext cx="843276" cy="371652"/>
          </a:xfrm>
          <a:prstGeom prst="rect">
            <a:avLst/>
          </a:prstGeom>
        </p:spPr>
      </p:pic>
      <p:pic>
        <p:nvPicPr>
          <p:cNvPr id="8" name="Picture 7">
            <a:extLst>
              <a:ext uri="{FF2B5EF4-FFF2-40B4-BE49-F238E27FC236}">
                <a16:creationId xmlns:a16="http://schemas.microsoft.com/office/drawing/2014/main" id="{EAFF3380-B763-4A76-9241-2736749D0AB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1275404" y="252316"/>
            <a:ext cx="755759" cy="395948"/>
          </a:xfrm>
          <a:prstGeom prst="rect">
            <a:avLst/>
          </a:prstGeom>
        </p:spPr>
      </p:pic>
    </p:spTree>
    <p:extLst>
      <p:ext uri="{BB962C8B-B14F-4D97-AF65-F5344CB8AC3E}">
        <p14:creationId xmlns:p14="http://schemas.microsoft.com/office/powerpoint/2010/main" val="2262235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9E6DCE-9A4B-45F5-ABE0-A462B89DD8E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22ED69B2-8A26-4854-B007-7CB02E1256C8}"/>
              </a:ext>
            </a:extLst>
          </p:cNvPr>
          <p:cNvSpPr/>
          <p:nvPr userDrawn="1"/>
        </p:nvSpPr>
        <p:spPr>
          <a:xfrm>
            <a:off x="0" y="0"/>
            <a:ext cx="12192000" cy="6858000"/>
          </a:xfrm>
          <a:prstGeom prst="rect">
            <a:avLst/>
          </a:prstGeom>
          <a:solidFill>
            <a:srgbClr val="1363A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11" name="Picture 10">
            <a:extLst>
              <a:ext uri="{FF2B5EF4-FFF2-40B4-BE49-F238E27FC236}">
                <a16:creationId xmlns:a16="http://schemas.microsoft.com/office/drawing/2014/main" id="{A8409566-07CB-45BD-BA75-F05A75F9CE59}"/>
              </a:ext>
            </a:extLst>
          </p:cNvPr>
          <p:cNvPicPr>
            <a:picLocks noChangeAspect="1"/>
          </p:cNvPicPr>
          <p:nvPr userDrawn="1"/>
        </p:nvPicPr>
        <p:blipFill rotWithShape="1">
          <a:blip r:embed="rId3"/>
          <a:srcRect b="6221"/>
          <a:stretch/>
        </p:blipFill>
        <p:spPr>
          <a:xfrm>
            <a:off x="-218548" y="3931130"/>
            <a:ext cx="12639148" cy="2937030"/>
          </a:xfrm>
          <a:prstGeom prst="rect">
            <a:avLst/>
          </a:prstGeom>
        </p:spPr>
      </p:pic>
      <p:pic>
        <p:nvPicPr>
          <p:cNvPr id="26" name="Picture 25">
            <a:extLst>
              <a:ext uri="{FF2B5EF4-FFF2-40B4-BE49-F238E27FC236}">
                <a16:creationId xmlns:a16="http://schemas.microsoft.com/office/drawing/2014/main" id="{622B9C3C-C2FB-4D1D-8659-6937B225E2D1}"/>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9227022" y="270195"/>
            <a:ext cx="2733203" cy="816119"/>
          </a:xfrm>
          <a:prstGeom prst="rect">
            <a:avLst/>
          </a:prstGeom>
        </p:spPr>
      </p:pic>
      <p:pic>
        <p:nvPicPr>
          <p:cNvPr id="7" name="Picture 6">
            <a:extLst>
              <a:ext uri="{FF2B5EF4-FFF2-40B4-BE49-F238E27FC236}">
                <a16:creationId xmlns:a16="http://schemas.microsoft.com/office/drawing/2014/main" id="{5316FD93-61C8-40B4-A7DC-EAEA4828039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8548" y="3918360"/>
            <a:ext cx="12639148" cy="3130629"/>
          </a:xfrm>
          <a:prstGeom prst="rect">
            <a:avLst/>
          </a:prstGeom>
        </p:spPr>
      </p:pic>
      <p:sp>
        <p:nvSpPr>
          <p:cNvPr id="14" name="Title 19">
            <a:extLst>
              <a:ext uri="{FF2B5EF4-FFF2-40B4-BE49-F238E27FC236}">
                <a16:creationId xmlns:a16="http://schemas.microsoft.com/office/drawing/2014/main" id="{1717CB04-2454-49BB-B390-9E092F094A05}"/>
              </a:ext>
            </a:extLst>
          </p:cNvPr>
          <p:cNvSpPr>
            <a:spLocks noGrp="1"/>
          </p:cNvSpPr>
          <p:nvPr>
            <p:ph type="title" hasCustomPrompt="1"/>
          </p:nvPr>
        </p:nvSpPr>
        <p:spPr>
          <a:xfrm>
            <a:off x="354176" y="5004674"/>
            <a:ext cx="5651500" cy="1527175"/>
          </a:xfrm>
        </p:spPr>
        <p:txBody>
          <a:bodyPr>
            <a:normAutofit/>
          </a:bodyPr>
          <a:lstStyle>
            <a:lvl1pPr>
              <a:defRPr sz="32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NZ" dirty="0"/>
          </a:p>
        </p:txBody>
      </p:sp>
      <p:pic>
        <p:nvPicPr>
          <p:cNvPr id="19" name="Picture 18">
            <a:extLst>
              <a:ext uri="{FF2B5EF4-FFF2-40B4-BE49-F238E27FC236}">
                <a16:creationId xmlns:a16="http://schemas.microsoft.com/office/drawing/2014/main" id="{8F5DFB04-2190-4F4B-AC66-D180EC8D41C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509359" y="5836730"/>
            <a:ext cx="1411308" cy="621997"/>
          </a:xfrm>
          <a:prstGeom prst="rect">
            <a:avLst/>
          </a:prstGeom>
        </p:spPr>
      </p:pic>
      <p:pic>
        <p:nvPicPr>
          <p:cNvPr id="12" name="Picture 11">
            <a:extLst>
              <a:ext uri="{FF2B5EF4-FFF2-40B4-BE49-F238E27FC236}">
                <a16:creationId xmlns:a16="http://schemas.microsoft.com/office/drawing/2014/main" id="{CE04FCFA-88A8-4FFD-AE7B-E51561E86DBD}"/>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8926814" y="5762062"/>
            <a:ext cx="1473271" cy="771331"/>
          </a:xfrm>
          <a:prstGeom prst="rect">
            <a:avLst/>
          </a:prstGeom>
        </p:spPr>
      </p:pic>
    </p:spTree>
    <p:extLst>
      <p:ext uri="{BB962C8B-B14F-4D97-AF65-F5344CB8AC3E}">
        <p14:creationId xmlns:p14="http://schemas.microsoft.com/office/powerpoint/2010/main" val="381832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0D0505-16A1-47B9-81FA-ED1DA697468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49A7A02A-CAFA-47EC-A274-330B849CEC45}"/>
              </a:ext>
            </a:extLst>
          </p:cNvPr>
          <p:cNvSpPr/>
          <p:nvPr userDrawn="1"/>
        </p:nvSpPr>
        <p:spPr>
          <a:xfrm>
            <a:off x="0" y="0"/>
            <a:ext cx="12192000" cy="6858000"/>
          </a:xfrm>
          <a:prstGeom prst="rect">
            <a:avLst/>
          </a:prstGeom>
          <a:solidFill>
            <a:srgbClr val="1363A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21" name="Picture 20">
            <a:extLst>
              <a:ext uri="{FF2B5EF4-FFF2-40B4-BE49-F238E27FC236}">
                <a16:creationId xmlns:a16="http://schemas.microsoft.com/office/drawing/2014/main" id="{5B31B989-5D31-49FA-BEBE-7243CD80E4BF}"/>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9227022" y="270195"/>
            <a:ext cx="2733203" cy="816119"/>
          </a:xfrm>
          <a:prstGeom prst="rect">
            <a:avLst/>
          </a:prstGeom>
        </p:spPr>
      </p:pic>
      <p:pic>
        <p:nvPicPr>
          <p:cNvPr id="15" name="Picture 14">
            <a:extLst>
              <a:ext uri="{FF2B5EF4-FFF2-40B4-BE49-F238E27FC236}">
                <a16:creationId xmlns:a16="http://schemas.microsoft.com/office/drawing/2014/main" id="{F2CFDBE3-15C4-4F76-BF2B-EC0C7E345CB0}"/>
              </a:ext>
            </a:extLst>
          </p:cNvPr>
          <p:cNvPicPr>
            <a:picLocks noChangeAspect="1"/>
          </p:cNvPicPr>
          <p:nvPr userDrawn="1"/>
        </p:nvPicPr>
        <p:blipFill rotWithShape="1">
          <a:blip r:embed="rId5"/>
          <a:srcRect b="6221"/>
          <a:stretch/>
        </p:blipFill>
        <p:spPr>
          <a:xfrm>
            <a:off x="-218548" y="3931130"/>
            <a:ext cx="12639148" cy="2937030"/>
          </a:xfrm>
          <a:prstGeom prst="rect">
            <a:avLst/>
          </a:prstGeom>
        </p:spPr>
      </p:pic>
      <p:pic>
        <p:nvPicPr>
          <p:cNvPr id="16" name="Picture 15">
            <a:extLst>
              <a:ext uri="{FF2B5EF4-FFF2-40B4-BE49-F238E27FC236}">
                <a16:creationId xmlns:a16="http://schemas.microsoft.com/office/drawing/2014/main" id="{99E1B0BA-5F45-43D4-A3C0-345ADD0D486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8548" y="3918360"/>
            <a:ext cx="12639148" cy="3130629"/>
          </a:xfrm>
          <a:prstGeom prst="rect">
            <a:avLst/>
          </a:prstGeom>
        </p:spPr>
      </p:pic>
      <p:sp>
        <p:nvSpPr>
          <p:cNvPr id="17" name="Title 19">
            <a:extLst>
              <a:ext uri="{FF2B5EF4-FFF2-40B4-BE49-F238E27FC236}">
                <a16:creationId xmlns:a16="http://schemas.microsoft.com/office/drawing/2014/main" id="{86DB6CEE-B1A8-455B-869D-4A71A837230D}"/>
              </a:ext>
            </a:extLst>
          </p:cNvPr>
          <p:cNvSpPr>
            <a:spLocks noGrp="1"/>
          </p:cNvSpPr>
          <p:nvPr>
            <p:ph type="title" hasCustomPrompt="1"/>
          </p:nvPr>
        </p:nvSpPr>
        <p:spPr>
          <a:xfrm>
            <a:off x="354176" y="5004674"/>
            <a:ext cx="5651500" cy="1527175"/>
          </a:xfrm>
        </p:spPr>
        <p:txBody>
          <a:bodyPr>
            <a:normAutofit/>
          </a:bodyPr>
          <a:lstStyle>
            <a:lvl1pPr>
              <a:defRPr sz="32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NZ" dirty="0"/>
          </a:p>
        </p:txBody>
      </p:sp>
      <p:pic>
        <p:nvPicPr>
          <p:cNvPr id="24" name="Picture 23">
            <a:extLst>
              <a:ext uri="{FF2B5EF4-FFF2-40B4-BE49-F238E27FC236}">
                <a16:creationId xmlns:a16="http://schemas.microsoft.com/office/drawing/2014/main" id="{913F6088-7ECE-4BED-8C79-EC5BA8AE9B0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509359" y="5836730"/>
            <a:ext cx="1411308" cy="621997"/>
          </a:xfrm>
          <a:prstGeom prst="rect">
            <a:avLst/>
          </a:prstGeom>
        </p:spPr>
      </p:pic>
      <p:pic>
        <p:nvPicPr>
          <p:cNvPr id="11" name="Picture 10">
            <a:extLst>
              <a:ext uri="{FF2B5EF4-FFF2-40B4-BE49-F238E27FC236}">
                <a16:creationId xmlns:a16="http://schemas.microsoft.com/office/drawing/2014/main" id="{DA467E63-B9DE-4928-872F-ED8A71FC0676}"/>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8926814" y="5762062"/>
            <a:ext cx="1473271" cy="771331"/>
          </a:xfrm>
          <a:prstGeom prst="rect">
            <a:avLst/>
          </a:prstGeom>
        </p:spPr>
      </p:pic>
    </p:spTree>
    <p:extLst>
      <p:ext uri="{BB962C8B-B14F-4D97-AF65-F5344CB8AC3E}">
        <p14:creationId xmlns:p14="http://schemas.microsoft.com/office/powerpoint/2010/main" val="3458650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20614B-694A-406C-9969-EE7A74203D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45" y="1534"/>
            <a:ext cx="12187909" cy="6854932"/>
          </a:xfrm>
          <a:prstGeom prst="rect">
            <a:avLst/>
          </a:prstGeom>
        </p:spPr>
      </p:pic>
      <p:sp>
        <p:nvSpPr>
          <p:cNvPr id="9" name="Rectangle 8">
            <a:extLst>
              <a:ext uri="{FF2B5EF4-FFF2-40B4-BE49-F238E27FC236}">
                <a16:creationId xmlns:a16="http://schemas.microsoft.com/office/drawing/2014/main" id="{AD15DC75-2962-4427-8C65-B377FC97C8C4}"/>
              </a:ext>
            </a:extLst>
          </p:cNvPr>
          <p:cNvSpPr/>
          <p:nvPr userDrawn="1"/>
        </p:nvSpPr>
        <p:spPr>
          <a:xfrm>
            <a:off x="0" y="0"/>
            <a:ext cx="12192000" cy="6858000"/>
          </a:xfrm>
          <a:prstGeom prst="rect">
            <a:avLst/>
          </a:prstGeom>
          <a:solidFill>
            <a:srgbClr val="1363A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20" name="Picture 19">
            <a:extLst>
              <a:ext uri="{FF2B5EF4-FFF2-40B4-BE49-F238E27FC236}">
                <a16:creationId xmlns:a16="http://schemas.microsoft.com/office/drawing/2014/main" id="{F0291451-C0C1-427A-B9B9-C430D4EA914D}"/>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9227022" y="270195"/>
            <a:ext cx="2733203" cy="816119"/>
          </a:xfrm>
          <a:prstGeom prst="rect">
            <a:avLst/>
          </a:prstGeom>
        </p:spPr>
      </p:pic>
      <p:pic>
        <p:nvPicPr>
          <p:cNvPr id="10" name="Picture 9">
            <a:extLst>
              <a:ext uri="{FF2B5EF4-FFF2-40B4-BE49-F238E27FC236}">
                <a16:creationId xmlns:a16="http://schemas.microsoft.com/office/drawing/2014/main" id="{BBA19117-DF38-469D-A491-3F9D1549F176}"/>
              </a:ext>
            </a:extLst>
          </p:cNvPr>
          <p:cNvPicPr>
            <a:picLocks noChangeAspect="1"/>
          </p:cNvPicPr>
          <p:nvPr userDrawn="1"/>
        </p:nvPicPr>
        <p:blipFill rotWithShape="1">
          <a:blip r:embed="rId5"/>
          <a:srcRect b="6221"/>
          <a:stretch/>
        </p:blipFill>
        <p:spPr>
          <a:xfrm>
            <a:off x="-218548" y="3931130"/>
            <a:ext cx="12639148" cy="2937030"/>
          </a:xfrm>
          <a:prstGeom prst="rect">
            <a:avLst/>
          </a:prstGeom>
        </p:spPr>
      </p:pic>
      <p:pic>
        <p:nvPicPr>
          <p:cNvPr id="12" name="Picture 11">
            <a:extLst>
              <a:ext uri="{FF2B5EF4-FFF2-40B4-BE49-F238E27FC236}">
                <a16:creationId xmlns:a16="http://schemas.microsoft.com/office/drawing/2014/main" id="{E1CF410E-7261-46C2-BEF6-0D06D6AAC10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8548" y="3918360"/>
            <a:ext cx="12639148" cy="3130629"/>
          </a:xfrm>
          <a:prstGeom prst="rect">
            <a:avLst/>
          </a:prstGeom>
        </p:spPr>
      </p:pic>
      <p:sp>
        <p:nvSpPr>
          <p:cNvPr id="13" name="Title 19">
            <a:extLst>
              <a:ext uri="{FF2B5EF4-FFF2-40B4-BE49-F238E27FC236}">
                <a16:creationId xmlns:a16="http://schemas.microsoft.com/office/drawing/2014/main" id="{660AFD5B-399F-41B8-9521-BD23D8BFEC18}"/>
              </a:ext>
            </a:extLst>
          </p:cNvPr>
          <p:cNvSpPr>
            <a:spLocks noGrp="1"/>
          </p:cNvSpPr>
          <p:nvPr>
            <p:ph type="title" hasCustomPrompt="1"/>
          </p:nvPr>
        </p:nvSpPr>
        <p:spPr>
          <a:xfrm>
            <a:off x="354176" y="5004674"/>
            <a:ext cx="5651500" cy="1527175"/>
          </a:xfrm>
        </p:spPr>
        <p:txBody>
          <a:bodyPr>
            <a:normAutofit/>
          </a:bodyPr>
          <a:lstStyle>
            <a:lvl1pPr>
              <a:defRPr sz="32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NZ" dirty="0"/>
          </a:p>
        </p:txBody>
      </p:sp>
      <p:pic>
        <p:nvPicPr>
          <p:cNvPr id="16" name="Picture 15">
            <a:extLst>
              <a:ext uri="{FF2B5EF4-FFF2-40B4-BE49-F238E27FC236}">
                <a16:creationId xmlns:a16="http://schemas.microsoft.com/office/drawing/2014/main" id="{18CC7B8D-5DFA-4118-848B-8722E6CA2C0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509359" y="5836730"/>
            <a:ext cx="1411308" cy="621997"/>
          </a:xfrm>
          <a:prstGeom prst="rect">
            <a:avLst/>
          </a:prstGeom>
        </p:spPr>
      </p:pic>
      <p:pic>
        <p:nvPicPr>
          <p:cNvPr id="11" name="Picture 10">
            <a:extLst>
              <a:ext uri="{FF2B5EF4-FFF2-40B4-BE49-F238E27FC236}">
                <a16:creationId xmlns:a16="http://schemas.microsoft.com/office/drawing/2014/main" id="{8F0BDAF3-6DBF-4167-B3B0-59317B5B7FAA}"/>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8926814" y="5762062"/>
            <a:ext cx="1473271" cy="771331"/>
          </a:xfrm>
          <a:prstGeom prst="rect">
            <a:avLst/>
          </a:prstGeom>
        </p:spPr>
      </p:pic>
    </p:spTree>
    <p:extLst>
      <p:ext uri="{BB962C8B-B14F-4D97-AF65-F5344CB8AC3E}">
        <p14:creationId xmlns:p14="http://schemas.microsoft.com/office/powerpoint/2010/main" val="462760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80AE3B-E581-451E-9C5D-1E558F634C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45" y="0"/>
            <a:ext cx="12187909" cy="5768698"/>
          </a:xfrm>
          <a:prstGeom prst="rect">
            <a:avLst/>
          </a:prstGeom>
        </p:spPr>
      </p:pic>
      <p:sp>
        <p:nvSpPr>
          <p:cNvPr id="9" name="Rectangle 8">
            <a:extLst>
              <a:ext uri="{FF2B5EF4-FFF2-40B4-BE49-F238E27FC236}">
                <a16:creationId xmlns:a16="http://schemas.microsoft.com/office/drawing/2014/main" id="{8185284C-C9F7-41B2-B283-5A6D85852C8A}"/>
              </a:ext>
            </a:extLst>
          </p:cNvPr>
          <p:cNvSpPr/>
          <p:nvPr userDrawn="1"/>
        </p:nvSpPr>
        <p:spPr>
          <a:xfrm>
            <a:off x="0" y="0"/>
            <a:ext cx="12192000" cy="6858000"/>
          </a:xfrm>
          <a:prstGeom prst="rect">
            <a:avLst/>
          </a:prstGeom>
          <a:solidFill>
            <a:srgbClr val="1363A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19" name="Picture 18">
            <a:extLst>
              <a:ext uri="{FF2B5EF4-FFF2-40B4-BE49-F238E27FC236}">
                <a16:creationId xmlns:a16="http://schemas.microsoft.com/office/drawing/2014/main" id="{85CFD05D-1254-4D5F-8668-16BDAC1B7C6F}"/>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9227022" y="270195"/>
            <a:ext cx="2733203" cy="816119"/>
          </a:xfrm>
          <a:prstGeom prst="rect">
            <a:avLst/>
          </a:prstGeom>
        </p:spPr>
      </p:pic>
      <p:pic>
        <p:nvPicPr>
          <p:cNvPr id="10" name="Picture 9">
            <a:extLst>
              <a:ext uri="{FF2B5EF4-FFF2-40B4-BE49-F238E27FC236}">
                <a16:creationId xmlns:a16="http://schemas.microsoft.com/office/drawing/2014/main" id="{13C6A9AD-3E8D-4753-A5D0-5618E018C02F}"/>
              </a:ext>
            </a:extLst>
          </p:cNvPr>
          <p:cNvPicPr>
            <a:picLocks noChangeAspect="1"/>
          </p:cNvPicPr>
          <p:nvPr userDrawn="1"/>
        </p:nvPicPr>
        <p:blipFill rotWithShape="1">
          <a:blip r:embed="rId5"/>
          <a:srcRect b="6221"/>
          <a:stretch/>
        </p:blipFill>
        <p:spPr>
          <a:xfrm>
            <a:off x="-218548" y="3931130"/>
            <a:ext cx="12639148" cy="2937030"/>
          </a:xfrm>
          <a:prstGeom prst="rect">
            <a:avLst/>
          </a:prstGeom>
        </p:spPr>
      </p:pic>
      <p:pic>
        <p:nvPicPr>
          <p:cNvPr id="12" name="Picture 11">
            <a:extLst>
              <a:ext uri="{FF2B5EF4-FFF2-40B4-BE49-F238E27FC236}">
                <a16:creationId xmlns:a16="http://schemas.microsoft.com/office/drawing/2014/main" id="{99F5EEA3-9FCF-4663-8D5E-924327136FE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8548" y="3918360"/>
            <a:ext cx="12639148" cy="3130629"/>
          </a:xfrm>
          <a:prstGeom prst="rect">
            <a:avLst/>
          </a:prstGeom>
        </p:spPr>
      </p:pic>
      <p:sp>
        <p:nvSpPr>
          <p:cNvPr id="13" name="Title 19">
            <a:extLst>
              <a:ext uri="{FF2B5EF4-FFF2-40B4-BE49-F238E27FC236}">
                <a16:creationId xmlns:a16="http://schemas.microsoft.com/office/drawing/2014/main" id="{7E985712-444E-4D7D-AB89-C54FFDB7E545}"/>
              </a:ext>
            </a:extLst>
          </p:cNvPr>
          <p:cNvSpPr>
            <a:spLocks noGrp="1"/>
          </p:cNvSpPr>
          <p:nvPr>
            <p:ph type="title" hasCustomPrompt="1"/>
          </p:nvPr>
        </p:nvSpPr>
        <p:spPr>
          <a:xfrm>
            <a:off x="354176" y="5004674"/>
            <a:ext cx="5651500" cy="1527175"/>
          </a:xfrm>
        </p:spPr>
        <p:txBody>
          <a:bodyPr>
            <a:normAutofit/>
          </a:bodyPr>
          <a:lstStyle>
            <a:lvl1pPr>
              <a:defRPr sz="32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NZ" dirty="0"/>
          </a:p>
        </p:txBody>
      </p:sp>
      <p:pic>
        <p:nvPicPr>
          <p:cNvPr id="20" name="Picture 19">
            <a:extLst>
              <a:ext uri="{FF2B5EF4-FFF2-40B4-BE49-F238E27FC236}">
                <a16:creationId xmlns:a16="http://schemas.microsoft.com/office/drawing/2014/main" id="{CA3F62E7-0091-4F27-B3F5-61795708CB2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509359" y="5836730"/>
            <a:ext cx="1411308" cy="621997"/>
          </a:xfrm>
          <a:prstGeom prst="rect">
            <a:avLst/>
          </a:prstGeom>
        </p:spPr>
      </p:pic>
      <p:pic>
        <p:nvPicPr>
          <p:cNvPr id="11" name="Picture 10">
            <a:extLst>
              <a:ext uri="{FF2B5EF4-FFF2-40B4-BE49-F238E27FC236}">
                <a16:creationId xmlns:a16="http://schemas.microsoft.com/office/drawing/2014/main" id="{2ECAA73C-1B97-4C00-AFEE-04D42C3E7F19}"/>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8926814" y="5762062"/>
            <a:ext cx="1473271" cy="771331"/>
          </a:xfrm>
          <a:prstGeom prst="rect">
            <a:avLst/>
          </a:prstGeom>
        </p:spPr>
      </p:pic>
    </p:spTree>
    <p:extLst>
      <p:ext uri="{BB962C8B-B14F-4D97-AF65-F5344CB8AC3E}">
        <p14:creationId xmlns:p14="http://schemas.microsoft.com/office/powerpoint/2010/main" val="1323580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2E91BD-5AA1-4E68-9BEE-A326B6A9A4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5F74B9EA-512E-439A-A1F9-6181AFD3AA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C4F0FD38-B627-4BE0-887C-0C38C11F85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NZ" dirty="0"/>
          </a:p>
        </p:txBody>
      </p:sp>
      <p:sp>
        <p:nvSpPr>
          <p:cNvPr id="5" name="Footer Placeholder 4">
            <a:extLst>
              <a:ext uri="{FF2B5EF4-FFF2-40B4-BE49-F238E27FC236}">
                <a16:creationId xmlns:a16="http://schemas.microsoft.com/office/drawing/2014/main" id="{D8313AB3-31D6-463F-8401-92EF9763DC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Write your footer here Write your footer here</a:t>
            </a:r>
            <a:endParaRPr lang="en-NZ" dirty="0"/>
          </a:p>
        </p:txBody>
      </p:sp>
      <p:sp>
        <p:nvSpPr>
          <p:cNvPr id="6" name="Slide Number Placeholder 5">
            <a:extLst>
              <a:ext uri="{FF2B5EF4-FFF2-40B4-BE49-F238E27FC236}">
                <a16:creationId xmlns:a16="http://schemas.microsoft.com/office/drawing/2014/main" id="{C92F4DFF-FB61-467B-A8F9-C85265FEAE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AFD7F4-D629-4427-869C-8971385523DE}" type="slidenum">
              <a:rPr lang="en-NZ" smtClean="0"/>
              <a:t>‹#›</a:t>
            </a:fld>
            <a:endParaRPr lang="en-NZ" dirty="0"/>
          </a:p>
        </p:txBody>
      </p:sp>
    </p:spTree>
    <p:extLst>
      <p:ext uri="{BB962C8B-B14F-4D97-AF65-F5344CB8AC3E}">
        <p14:creationId xmlns:p14="http://schemas.microsoft.com/office/powerpoint/2010/main" val="23631117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80" r:id="rId5"/>
    <p:sldLayoutId id="2147483665" r:id="rId6"/>
    <p:sldLayoutId id="2147483666" r:id="rId7"/>
    <p:sldLayoutId id="2147483667" r:id="rId8"/>
    <p:sldLayoutId id="2147483668" r:id="rId9"/>
    <p:sldLayoutId id="2147483669" r:id="rId10"/>
    <p:sldLayoutId id="2147483673" r:id="rId11"/>
    <p:sldLayoutId id="2147483674" r:id="rId12"/>
    <p:sldLayoutId id="2147483676" r:id="rId13"/>
    <p:sldLayoutId id="2147483677" r:id="rId14"/>
    <p:sldLayoutId id="2147483678" r:id="rId15"/>
    <p:sldLayoutId id="2147483670" r:id="rId16"/>
    <p:sldLayoutId id="2147483671" r:id="rId17"/>
    <p:sldLayoutId id="2147483675" r:id="rId18"/>
    <p:sldLayoutId id="2147483679" r:id="rId19"/>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hart" Target="../charts/chart106.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hart" Target="../charts/chart107.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hart" Target="../charts/chart108.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hart" Target="../charts/chart109.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hart" Target="../charts/chart110.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hart" Target="../charts/chart111.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chart" Target="../charts/chart112.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49.png"/><Relationship Id="rId7" Type="http://schemas.openxmlformats.org/officeDocument/2006/relationships/image" Target="../media/image55.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11.png"/><Relationship Id="rId4" Type="http://schemas.openxmlformats.org/officeDocument/2006/relationships/image" Target="../media/image50.svg"/><Relationship Id="rId9"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hart" Target="../charts/chart113.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hart" Target="../charts/chart114.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chart" Target="../charts/chart115.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chart" Target="../charts/chart118.xml"/><Relationship Id="rId4" Type="http://schemas.openxmlformats.org/officeDocument/2006/relationships/chart" Target="../charts/chart117.xml"/></Relationships>
</file>

<file path=ppt/slides/_rels/slide1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hart" Target="../charts/chart119.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hart" Target="../charts/chart120.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hart" Target="../charts/chart121.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hart" Target="../charts/chart122.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hart" Target="../charts/chart123.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hart" Target="../charts/chart12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3" Type="http://schemas.openxmlformats.org/officeDocument/2006/relationships/chart" Target="../charts/chart4.xml"/><Relationship Id="rId7" Type="http://schemas.openxmlformats.org/officeDocument/2006/relationships/image" Target="../media/image41.svg"/><Relationship Id="rId12" Type="http://schemas.openxmlformats.org/officeDocument/2006/relationships/image" Target="../media/image46.png"/><Relationship Id="rId2" Type="http://schemas.openxmlformats.org/officeDocument/2006/relationships/chart" Target="../charts/chart3.xml"/><Relationship Id="rId1" Type="http://schemas.openxmlformats.org/officeDocument/2006/relationships/slideLayout" Target="../slideLayouts/slideLayout3.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chart" Target="../charts/chart6.xml"/><Relationship Id="rId10" Type="http://schemas.openxmlformats.org/officeDocument/2006/relationships/image" Target="../media/image44.png"/><Relationship Id="rId4" Type="http://schemas.openxmlformats.org/officeDocument/2006/relationships/chart" Target="../charts/chart5.xml"/><Relationship Id="rId9" Type="http://schemas.openxmlformats.org/officeDocument/2006/relationships/image" Target="../media/image43.svg"/><Relationship Id="rId14" Type="http://schemas.openxmlformats.org/officeDocument/2006/relationships/image" Target="../media/image29.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hart" Target="../charts/chart125.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hart" Target="../charts/chart126.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chart" Target="../charts/chart127.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chart" Target="../charts/chart128.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chart" Target="../charts/chart129.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chart" Target="../charts/chart130.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chart" Target="../charts/chart131.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chart" Target="../charts/chart13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3.xml.rels><?xml version="1.0" encoding="UTF-8" standalone="yes"?>
<Relationships xmlns="http://schemas.openxmlformats.org/package/2006/relationships"><Relationship Id="rId3" Type="http://schemas.openxmlformats.org/officeDocument/2006/relationships/chart" Target="../charts/chart134.xml"/><Relationship Id="rId2" Type="http://schemas.openxmlformats.org/officeDocument/2006/relationships/chart" Target="../charts/chart133.xml"/><Relationship Id="rId1" Type="http://schemas.openxmlformats.org/officeDocument/2006/relationships/slideLayout" Target="../slideLayouts/slideLayout3.xml"/><Relationship Id="rId5" Type="http://schemas.openxmlformats.org/officeDocument/2006/relationships/chart" Target="../charts/chart136.xml"/><Relationship Id="rId4" Type="http://schemas.openxmlformats.org/officeDocument/2006/relationships/chart" Target="../charts/chart135.xml"/></Relationships>
</file>

<file path=ppt/slides/_rels/slide134.xml.rels><?xml version="1.0" encoding="UTF-8" standalone="yes"?>
<Relationships xmlns="http://schemas.openxmlformats.org/package/2006/relationships"><Relationship Id="rId3" Type="http://schemas.openxmlformats.org/officeDocument/2006/relationships/chart" Target="../charts/chart138.xml"/><Relationship Id="rId2" Type="http://schemas.openxmlformats.org/officeDocument/2006/relationships/chart" Target="../charts/chart137.xml"/><Relationship Id="rId1" Type="http://schemas.openxmlformats.org/officeDocument/2006/relationships/slideLayout" Target="../slideLayouts/slideLayout3.xml"/><Relationship Id="rId4" Type="http://schemas.openxmlformats.org/officeDocument/2006/relationships/chart" Target="../charts/chart139.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8.png"/><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11.png"/><Relationship Id="rId9"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3.xml"/><Relationship Id="rId4" Type="http://schemas.openxmlformats.org/officeDocument/2006/relationships/chart" Target="../charts/chart9.xml"/></Relationships>
</file>

<file path=ppt/slides/_rels/slide17.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chart" Target="../charts/chart12.xml"/><Relationship Id="rId7" Type="http://schemas.openxmlformats.org/officeDocument/2006/relationships/image" Target="../media/image22.png"/><Relationship Id="rId2" Type="http://schemas.openxmlformats.org/officeDocument/2006/relationships/chart" Target="../charts/chart11.xml"/><Relationship Id="rId1" Type="http://schemas.openxmlformats.org/officeDocument/2006/relationships/slideLayout" Target="../slideLayouts/slideLayout3.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chart" Target="../charts/chart17.xml"/><Relationship Id="rId7" Type="http://schemas.openxmlformats.org/officeDocument/2006/relationships/image" Target="../media/image27.png"/><Relationship Id="rId2" Type="http://schemas.openxmlformats.org/officeDocument/2006/relationships/chart" Target="../charts/chart16.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57.png"/><Relationship Id="rId4" Type="http://schemas.openxmlformats.org/officeDocument/2006/relationships/chart" Target="../charts/chart18.xml"/></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chart" Target="../charts/chart20.xml"/><Relationship Id="rId7" Type="http://schemas.openxmlformats.org/officeDocument/2006/relationships/chart" Target="../charts/chart24.xml"/><Relationship Id="rId2" Type="http://schemas.openxmlformats.org/officeDocument/2006/relationships/chart" Target="../charts/chart19.xml"/><Relationship Id="rId1" Type="http://schemas.openxmlformats.org/officeDocument/2006/relationships/slideLayout" Target="../slideLayouts/slideLayout3.xml"/><Relationship Id="rId6" Type="http://schemas.openxmlformats.org/officeDocument/2006/relationships/chart" Target="../charts/chart23.xml"/><Relationship Id="rId5" Type="http://schemas.openxmlformats.org/officeDocument/2006/relationships/chart" Target="../charts/chart22.xml"/><Relationship Id="rId4" Type="http://schemas.openxmlformats.org/officeDocument/2006/relationships/chart" Target="../charts/chart21.xml"/></Relationships>
</file>

<file path=ppt/slides/_rels/slide22.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chart" Target="../charts/chart27.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chart" Target="../charts/chart29.xml"/><Relationship Id="rId1" Type="http://schemas.openxmlformats.org/officeDocument/2006/relationships/slideLayout" Target="../slideLayouts/slideLayout3.xml"/><Relationship Id="rId5" Type="http://schemas.openxmlformats.org/officeDocument/2006/relationships/chart" Target="../charts/chart32.xml"/><Relationship Id="rId4" Type="http://schemas.openxmlformats.org/officeDocument/2006/relationships/chart" Target="../charts/chart31.xml"/></Relationships>
</file>

<file path=ppt/slides/_rels/slide26.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chart" Target="../charts/chart35.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g"/><Relationship Id="rId7" Type="http://schemas.openxmlformats.org/officeDocument/2006/relationships/image" Target="../media/image22.png"/><Relationship Id="rId2" Type="http://schemas.openxmlformats.org/officeDocument/2006/relationships/image" Target="../media/image58.jpg"/><Relationship Id="rId1" Type="http://schemas.openxmlformats.org/officeDocument/2006/relationships/slideLayout" Target="../slideLayouts/slideLayout3.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6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3.jpg"/><Relationship Id="rId7" Type="http://schemas.openxmlformats.org/officeDocument/2006/relationships/image" Target="../media/image67.jpg"/><Relationship Id="rId2" Type="http://schemas.openxmlformats.org/officeDocument/2006/relationships/chart" Target="../charts/chart36.xml"/><Relationship Id="rId1" Type="http://schemas.openxmlformats.org/officeDocument/2006/relationships/slideLayout" Target="../slideLayouts/slideLayout3.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jp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hart" Target="../charts/chart3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chart" Target="../charts/chart38.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chart" Target="../charts/chart4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9.jpg"/><Relationship Id="rId7" Type="http://schemas.openxmlformats.org/officeDocument/2006/relationships/image" Target="../media/image27.png"/><Relationship Id="rId2" Type="http://schemas.openxmlformats.org/officeDocument/2006/relationships/image" Target="../media/image68.jpg"/><Relationship Id="rId1" Type="http://schemas.openxmlformats.org/officeDocument/2006/relationships/slideLayout" Target="../slideLayouts/slideLayout3.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70.jp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chart" Target="../charts/chart4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chart" Target="../charts/chart42.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chart" Target="../charts/chart43.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chart" Target="../charts/chart4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3.xml"/><Relationship Id="rId5" Type="http://schemas.openxmlformats.org/officeDocument/2006/relationships/image" Target="../media/image38.svg"/><Relationship Id="rId4" Type="http://schemas.openxmlformats.org/officeDocument/2006/relationships/image" Target="../media/image37.png"/></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chart" Target="../charts/chart4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hart" Target="../charts/chart46.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47.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11.png"/><Relationship Id="rId4" Type="http://schemas.openxmlformats.org/officeDocument/2006/relationships/image" Target="../media/image50.svg"/><Relationship Id="rId9" Type="http://schemas.openxmlformats.org/officeDocument/2006/relationships/image" Target="../media/image4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hart" Target="../charts/chart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hart" Target="../charts/chart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chart" Target="../charts/chart50.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chart" Target="../charts/chart52.xml"/></Relationships>
</file>

<file path=ppt/slides/_rels/slide51.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chart" Target="../charts/chart55.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hart" Target="../charts/chart57.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hart" Target="../charts/chart58.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hart" Target="../charts/chart59.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chart" Target="../charts/chart60.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chart" Target="../charts/chart6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chart" Target="../charts/chart62.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61.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chart" Target="../charts/chart64.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6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chart" Target="../charts/chart66.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chart" Target="../charts/chart67.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chart" Target="../charts/chart68.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69.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chart" Target="../charts/chart71.xml"/><Relationship Id="rId7" Type="http://schemas.openxmlformats.org/officeDocument/2006/relationships/image" Target="../media/image29.png"/><Relationship Id="rId2" Type="http://schemas.openxmlformats.org/officeDocument/2006/relationships/chart" Target="../charts/chart70.xml"/><Relationship Id="rId1" Type="http://schemas.openxmlformats.org/officeDocument/2006/relationships/slideLayout" Target="../slideLayouts/slideLayout3.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20.jpeg"/><Relationship Id="rId4" Type="http://schemas.openxmlformats.org/officeDocument/2006/relationships/image" Target="../media/image11.png"/></Relationships>
</file>

<file path=ppt/slides/_rels/slide7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hart" Target="../charts/chart75.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hart" Target="../charts/chart76.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hart" Target="../charts/chart77.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hart" Target="../charts/chart78.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hart" Target="../charts/chart79.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hart" Target="../charts/chart80.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hart" Target="../charts/chart81.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82.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chart" Target="../charts/chart83.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chart" Target="../charts/chart84.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50.svg"/><Relationship Id="rId5" Type="http://schemas.openxmlformats.org/officeDocument/2006/relationships/image" Target="../media/image49.png"/><Relationship Id="rId10" Type="http://schemas.openxmlformats.org/officeDocument/2006/relationships/image" Target="../media/image56.svg"/><Relationship Id="rId4" Type="http://schemas.openxmlformats.org/officeDocument/2006/relationships/image" Target="../media/image11.png"/><Relationship Id="rId9" Type="http://schemas.openxmlformats.org/officeDocument/2006/relationships/image" Target="../media/image5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hart" Target="../charts/chart85.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chart" Target="../charts/chart87.xml"/><Relationship Id="rId7" Type="http://schemas.openxmlformats.org/officeDocument/2006/relationships/chart" Target="../charts/chart91.xml"/><Relationship Id="rId2" Type="http://schemas.openxmlformats.org/officeDocument/2006/relationships/chart" Target="../charts/chart86.xml"/><Relationship Id="rId1" Type="http://schemas.openxmlformats.org/officeDocument/2006/relationships/slideLayout" Target="../slideLayouts/slideLayout3.xml"/><Relationship Id="rId6" Type="http://schemas.openxmlformats.org/officeDocument/2006/relationships/chart" Target="../charts/chart90.xml"/><Relationship Id="rId5" Type="http://schemas.openxmlformats.org/officeDocument/2006/relationships/chart" Target="../charts/chart89.xml"/><Relationship Id="rId4" Type="http://schemas.openxmlformats.org/officeDocument/2006/relationships/chart" Target="../charts/chart88.xml"/></Relationships>
</file>

<file path=ppt/slides/_rels/slide89.xml.rels><?xml version="1.0" encoding="UTF-8" standalone="yes"?>
<Relationships xmlns="http://schemas.openxmlformats.org/package/2006/relationships"><Relationship Id="rId3" Type="http://schemas.openxmlformats.org/officeDocument/2006/relationships/chart" Target="../charts/chart93.xml"/><Relationship Id="rId7" Type="http://schemas.openxmlformats.org/officeDocument/2006/relationships/image" Target="../media/image22.png"/><Relationship Id="rId2" Type="http://schemas.openxmlformats.org/officeDocument/2006/relationships/chart" Target="../charts/chart92.xml"/><Relationship Id="rId1" Type="http://schemas.openxmlformats.org/officeDocument/2006/relationships/slideLayout" Target="../slideLayouts/slideLayout3.xml"/><Relationship Id="rId6" Type="http://schemas.openxmlformats.org/officeDocument/2006/relationships/chart" Target="../charts/chart96.xml"/><Relationship Id="rId5" Type="http://schemas.openxmlformats.org/officeDocument/2006/relationships/chart" Target="../charts/chart95.xml"/><Relationship Id="rId4" Type="http://schemas.openxmlformats.org/officeDocument/2006/relationships/chart" Target="../charts/chart94.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hart" Target="../charts/chart97.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hart" Target="../charts/chart98.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chart" Target="../charts/chart99.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9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hart" Target="../charts/chart101.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chart" Target="../charts/chart102.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chart" Target="../charts/chart103.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chart" Target="../charts/chart104.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chart" Target="../charts/chart105.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C8B306-0DC3-4CB7-82B0-15EF204CEA81}"/>
              </a:ext>
            </a:extLst>
          </p:cNvPr>
          <p:cNvSpPr>
            <a:spLocks noGrp="1"/>
          </p:cNvSpPr>
          <p:nvPr>
            <p:ph type="title"/>
          </p:nvPr>
        </p:nvSpPr>
        <p:spPr>
          <a:xfrm>
            <a:off x="628334" y="4704067"/>
            <a:ext cx="5960425" cy="1148261"/>
          </a:xfrm>
        </p:spPr>
        <p:txBody>
          <a:bodyPr>
            <a:normAutofit/>
          </a:bodyPr>
          <a:lstStyle/>
          <a:p>
            <a:pPr algn="ctr"/>
            <a:r>
              <a:rPr lang="en-NZ" sz="4400" dirty="0"/>
              <a:t>Children’s Media Use</a:t>
            </a:r>
          </a:p>
        </p:txBody>
      </p:sp>
      <p:sp>
        <p:nvSpPr>
          <p:cNvPr id="5" name="Content Placeholder 4">
            <a:extLst>
              <a:ext uri="{FF2B5EF4-FFF2-40B4-BE49-F238E27FC236}">
                <a16:creationId xmlns:a16="http://schemas.microsoft.com/office/drawing/2014/main" id="{D98A6488-069D-4526-912B-BB4468264DBD}"/>
              </a:ext>
            </a:extLst>
          </p:cNvPr>
          <p:cNvSpPr>
            <a:spLocks noGrp="1"/>
          </p:cNvSpPr>
          <p:nvPr>
            <p:ph sz="quarter" idx="10"/>
          </p:nvPr>
        </p:nvSpPr>
        <p:spPr>
          <a:xfrm>
            <a:off x="724853" y="6157128"/>
            <a:ext cx="5767387" cy="416387"/>
          </a:xfrm>
        </p:spPr>
        <p:txBody>
          <a:bodyPr/>
          <a:lstStyle/>
          <a:p>
            <a:pPr algn="ctr"/>
            <a:r>
              <a:rPr lang="en-NZ" dirty="0"/>
              <a:t>JUNE 2020</a:t>
            </a:r>
          </a:p>
        </p:txBody>
      </p:sp>
      <p:cxnSp>
        <p:nvCxnSpPr>
          <p:cNvPr id="6" name="Straight Connector 5">
            <a:extLst>
              <a:ext uri="{FF2B5EF4-FFF2-40B4-BE49-F238E27FC236}">
                <a16:creationId xmlns:a16="http://schemas.microsoft.com/office/drawing/2014/main" id="{0FD43D85-D770-438C-B17A-E1853A94C64B}"/>
              </a:ext>
            </a:extLst>
          </p:cNvPr>
          <p:cNvCxnSpPr>
            <a:cxnSpLocks/>
          </p:cNvCxnSpPr>
          <p:nvPr/>
        </p:nvCxnSpPr>
        <p:spPr>
          <a:xfrm>
            <a:off x="790893" y="5730408"/>
            <a:ext cx="5681027" cy="0"/>
          </a:xfrm>
          <a:prstGeom prst="line">
            <a:avLst/>
          </a:prstGeom>
          <a:ln w="76200">
            <a:gradFill flip="none" rotWithShape="1">
              <a:gsLst>
                <a:gs pos="0">
                  <a:schemeClr val="accent3"/>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0033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AFBC0AD-D46E-4551-A2C2-C2D54CD7569D}"/>
              </a:ext>
            </a:extLst>
          </p:cNvPr>
          <p:cNvSpPr/>
          <p:nvPr/>
        </p:nvSpPr>
        <p:spPr>
          <a:xfrm>
            <a:off x="201613" y="2178622"/>
            <a:ext cx="11787187" cy="4039298"/>
          </a:xfrm>
          <a:prstGeom prst="rect">
            <a:avLst/>
          </a:prstGeom>
          <a:solidFill>
            <a:schemeClr val="bg1"/>
          </a:solidFill>
          <a:ln w="508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sp>
        <p:nvSpPr>
          <p:cNvPr id="26" name="Rectangle 25">
            <a:extLst>
              <a:ext uri="{FF2B5EF4-FFF2-40B4-BE49-F238E27FC236}">
                <a16:creationId xmlns:a16="http://schemas.microsoft.com/office/drawing/2014/main" id="{72D7D32B-4C49-46C9-B844-7B46631E1DCA}"/>
              </a:ext>
            </a:extLst>
          </p:cNvPr>
          <p:cNvSpPr/>
          <p:nvPr/>
        </p:nvSpPr>
        <p:spPr>
          <a:xfrm>
            <a:off x="201612" y="2178622"/>
            <a:ext cx="11787187" cy="739676"/>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B30FEDCF-8940-44F5-8D3F-28F993495E1B}"/>
              </a:ext>
            </a:extLst>
          </p:cNvPr>
          <p:cNvSpPr/>
          <p:nvPr/>
        </p:nvSpPr>
        <p:spPr>
          <a:xfrm>
            <a:off x="203199" y="1154556"/>
            <a:ext cx="11726525" cy="10106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Pacific and Asian children are less likely than average to have access to a range of devices, as are children from low income households.  </a:t>
            </a:r>
          </a:p>
        </p:txBody>
      </p:sp>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p:txBody>
          <a:bodyPr/>
          <a:lstStyle/>
          <a:p>
            <a:r>
              <a:rPr lang="en-NZ" dirty="0"/>
              <a:t>Devices and platforms / services available</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a:xfrm>
            <a:off x="201613" y="6334337"/>
            <a:ext cx="6909305" cy="436201"/>
          </a:xfrm>
        </p:spPr>
        <p:txBody>
          <a:bodyPr/>
          <a:lstStyle/>
          <a:p>
            <a:r>
              <a:rPr lang="en-NZ" dirty="0"/>
              <a:t>Note: Please interpret these results with caution, an online method is likely to overestimate levels of access to devices. It’s worth noting that access to devices was broadly consistent between online and face to face samples. However, we observed relatively lower levels of access to TV, games consoles, and Sky TV for face to face participants.</a:t>
            </a:r>
          </a:p>
          <a:p>
            <a:r>
              <a:rPr lang="en-NZ" dirty="0"/>
              <a:t>Source: S1Q1. Firstly, which of these do you have in your home? </a:t>
            </a:r>
          </a:p>
          <a:p>
            <a:r>
              <a:rPr lang="en-NZ" dirty="0"/>
              <a:t>Base size: All parents and caregivers of 6 to 14 year olds 2020 (n=1,112)</a:t>
            </a:r>
          </a:p>
        </p:txBody>
      </p:sp>
      <p:graphicFrame>
        <p:nvGraphicFramePr>
          <p:cNvPr id="8" name="Table 7">
            <a:extLst>
              <a:ext uri="{FF2B5EF4-FFF2-40B4-BE49-F238E27FC236}">
                <a16:creationId xmlns:a16="http://schemas.microsoft.com/office/drawing/2014/main" id="{6EE40032-52C8-41F3-A282-B0FF02A24EDE}"/>
              </a:ext>
            </a:extLst>
          </p:cNvPr>
          <p:cNvGraphicFramePr>
            <a:graphicFrameLocks noGrp="1"/>
          </p:cNvGraphicFramePr>
          <p:nvPr>
            <p:extLst>
              <p:ext uri="{D42A27DB-BD31-4B8C-83A1-F6EECF244321}">
                <p14:modId xmlns:p14="http://schemas.microsoft.com/office/powerpoint/2010/main" val="2158702769"/>
              </p:ext>
            </p:extLst>
          </p:nvPr>
        </p:nvGraphicFramePr>
        <p:xfrm>
          <a:off x="244145" y="2927682"/>
          <a:ext cx="11685579" cy="3290241"/>
        </p:xfrm>
        <a:graphic>
          <a:graphicData uri="http://schemas.openxmlformats.org/drawingml/2006/table">
            <a:tbl>
              <a:tblPr/>
              <a:tblGrid>
                <a:gridCol w="2573483">
                  <a:extLst>
                    <a:ext uri="{9D8B030D-6E8A-4147-A177-3AD203B41FA5}">
                      <a16:colId xmlns:a16="http://schemas.microsoft.com/office/drawing/2014/main" val="3410750372"/>
                    </a:ext>
                  </a:extLst>
                </a:gridCol>
                <a:gridCol w="650864">
                  <a:extLst>
                    <a:ext uri="{9D8B030D-6E8A-4147-A177-3AD203B41FA5}">
                      <a16:colId xmlns:a16="http://schemas.microsoft.com/office/drawing/2014/main" val="290354320"/>
                    </a:ext>
                  </a:extLst>
                </a:gridCol>
                <a:gridCol w="650864">
                  <a:extLst>
                    <a:ext uri="{9D8B030D-6E8A-4147-A177-3AD203B41FA5}">
                      <a16:colId xmlns:a16="http://schemas.microsoft.com/office/drawing/2014/main" val="2788934165"/>
                    </a:ext>
                  </a:extLst>
                </a:gridCol>
                <a:gridCol w="650864">
                  <a:extLst>
                    <a:ext uri="{9D8B030D-6E8A-4147-A177-3AD203B41FA5}">
                      <a16:colId xmlns:a16="http://schemas.microsoft.com/office/drawing/2014/main" val="665949252"/>
                    </a:ext>
                  </a:extLst>
                </a:gridCol>
                <a:gridCol w="650864">
                  <a:extLst>
                    <a:ext uri="{9D8B030D-6E8A-4147-A177-3AD203B41FA5}">
                      <a16:colId xmlns:a16="http://schemas.microsoft.com/office/drawing/2014/main" val="1555206077"/>
                    </a:ext>
                  </a:extLst>
                </a:gridCol>
                <a:gridCol w="650864">
                  <a:extLst>
                    <a:ext uri="{9D8B030D-6E8A-4147-A177-3AD203B41FA5}">
                      <a16:colId xmlns:a16="http://schemas.microsoft.com/office/drawing/2014/main" val="3957907278"/>
                    </a:ext>
                  </a:extLst>
                </a:gridCol>
                <a:gridCol w="650864">
                  <a:extLst>
                    <a:ext uri="{9D8B030D-6E8A-4147-A177-3AD203B41FA5}">
                      <a16:colId xmlns:a16="http://schemas.microsoft.com/office/drawing/2014/main" val="2405437673"/>
                    </a:ext>
                  </a:extLst>
                </a:gridCol>
                <a:gridCol w="650864">
                  <a:extLst>
                    <a:ext uri="{9D8B030D-6E8A-4147-A177-3AD203B41FA5}">
                      <a16:colId xmlns:a16="http://schemas.microsoft.com/office/drawing/2014/main" val="4259065049"/>
                    </a:ext>
                  </a:extLst>
                </a:gridCol>
                <a:gridCol w="650864">
                  <a:extLst>
                    <a:ext uri="{9D8B030D-6E8A-4147-A177-3AD203B41FA5}">
                      <a16:colId xmlns:a16="http://schemas.microsoft.com/office/drawing/2014/main" val="3073052860"/>
                    </a:ext>
                  </a:extLst>
                </a:gridCol>
                <a:gridCol w="650864">
                  <a:extLst>
                    <a:ext uri="{9D8B030D-6E8A-4147-A177-3AD203B41FA5}">
                      <a16:colId xmlns:a16="http://schemas.microsoft.com/office/drawing/2014/main" val="3685993228"/>
                    </a:ext>
                  </a:extLst>
                </a:gridCol>
                <a:gridCol w="650864">
                  <a:extLst>
                    <a:ext uri="{9D8B030D-6E8A-4147-A177-3AD203B41FA5}">
                      <a16:colId xmlns:a16="http://schemas.microsoft.com/office/drawing/2014/main" val="732592083"/>
                    </a:ext>
                  </a:extLst>
                </a:gridCol>
                <a:gridCol w="650864">
                  <a:extLst>
                    <a:ext uri="{9D8B030D-6E8A-4147-A177-3AD203B41FA5}">
                      <a16:colId xmlns:a16="http://schemas.microsoft.com/office/drawing/2014/main" val="3084556972"/>
                    </a:ext>
                  </a:extLst>
                </a:gridCol>
                <a:gridCol w="650864">
                  <a:extLst>
                    <a:ext uri="{9D8B030D-6E8A-4147-A177-3AD203B41FA5}">
                      <a16:colId xmlns:a16="http://schemas.microsoft.com/office/drawing/2014/main" val="3006149481"/>
                    </a:ext>
                  </a:extLst>
                </a:gridCol>
                <a:gridCol w="650864">
                  <a:extLst>
                    <a:ext uri="{9D8B030D-6E8A-4147-A177-3AD203B41FA5}">
                      <a16:colId xmlns:a16="http://schemas.microsoft.com/office/drawing/2014/main" val="4089719138"/>
                    </a:ext>
                  </a:extLst>
                </a:gridCol>
                <a:gridCol w="650864">
                  <a:extLst>
                    <a:ext uri="{9D8B030D-6E8A-4147-A177-3AD203B41FA5}">
                      <a16:colId xmlns:a16="http://schemas.microsoft.com/office/drawing/2014/main" val="713397005"/>
                    </a:ext>
                  </a:extLst>
                </a:gridCol>
              </a:tblGrid>
              <a:tr h="259009">
                <a:tc>
                  <a:txBody>
                    <a:bodyPr/>
                    <a:lstStyle/>
                    <a:p>
                      <a:pPr marL="0" algn="r" defTabSz="914400" rtl="0" eaLnBrk="1" fontAlgn="b" latinLnBrk="0" hangingPunct="1"/>
                      <a:r>
                        <a:rPr lang="en-NZ" sz="1000" b="0" i="0" u="none" strike="noStrike" kern="1200" dirty="0">
                          <a:solidFill>
                            <a:srgbClr val="000000"/>
                          </a:solidFill>
                          <a:effectLst/>
                          <a:latin typeface="Calibri" panose="020F0502020204030204" pitchFamily="34" charset="0"/>
                          <a:ea typeface="+mn-ea"/>
                          <a:cs typeface="+mn-cs"/>
                        </a:rPr>
                        <a:t>Television</a:t>
                      </a:r>
                    </a:p>
                  </a:txBody>
                  <a:tcPr marL="6350" marR="6350" marT="6350" marB="0" anchor="ctr">
                    <a:lnL>
                      <a:noFill/>
                    </a:lnL>
                    <a:lnR w="7620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a:noFill/>
                    </a:lnB>
                  </a:tcPr>
                </a:tc>
                <a:tc>
                  <a:txBody>
                    <a:bodyPr/>
                    <a:lstStyle/>
                    <a:p>
                      <a:pPr marL="0" algn="ctr" defTabSz="914400" rtl="0" eaLnBrk="1" fontAlgn="b" latinLnBrk="0" hangingPunct="1"/>
                      <a:r>
                        <a:rPr lang="en-NZ" sz="1000" b="1" i="0" u="none" strike="noStrike" kern="1200" dirty="0">
                          <a:solidFill>
                            <a:schemeClr val="tx1"/>
                          </a:solidFill>
                          <a:effectLst/>
                          <a:latin typeface="Calibri" panose="020F0502020204030204" pitchFamily="34" charset="0"/>
                          <a:ea typeface="+mn-ea"/>
                          <a:cs typeface="+mn-cs"/>
                        </a:rPr>
                        <a:t>94%</a:t>
                      </a:r>
                    </a:p>
                  </a:txBody>
                  <a:tcPr marL="6350" marR="6350" marT="6350" marB="0" anchor="ctr">
                    <a:lnL w="76200" cap="flat" cmpd="sng" algn="ctr">
                      <a:solidFill>
                        <a:schemeClr val="bg1"/>
                      </a:solidFill>
                      <a:prstDash val="solid"/>
                      <a:round/>
                      <a:headEnd type="none" w="med" len="med"/>
                      <a:tailEnd type="none" w="med" len="med"/>
                    </a:lnL>
                    <a:lnR w="28575" cap="flat" cmpd="sng" algn="ctr">
                      <a:solidFill>
                        <a:schemeClr val="bg2"/>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14400" rtl="0" eaLnBrk="1" fontAlgn="b" latinLnBrk="0" hangingPunct="1"/>
                      <a:r>
                        <a:rPr lang="en-NZ" sz="1000" b="0" i="0" u="none" strike="noStrike" kern="1200" dirty="0">
                          <a:solidFill>
                            <a:srgbClr val="000000"/>
                          </a:solidFill>
                          <a:effectLst/>
                          <a:latin typeface="Calibri" panose="020F0502020204030204" pitchFamily="34" charset="0"/>
                          <a:ea typeface="+mn-ea"/>
                          <a:cs typeface="Calibri" panose="020F0502020204030204" pitchFamily="34" charset="0"/>
                        </a:rPr>
                        <a:t>96%</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95%</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92%</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1" i="0" u="none" strike="noStrike" dirty="0">
                          <a:solidFill>
                            <a:schemeClr val="bg1"/>
                          </a:solidFill>
                          <a:effectLst/>
                          <a:latin typeface="Calibri" panose="020F0502020204030204" pitchFamily="34" charset="0"/>
                          <a:cs typeface="Calibri" panose="020F0502020204030204" pitchFamily="34" charset="0"/>
                        </a:rPr>
                        <a:t>90%</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49595"/>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93%</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97%</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94%</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96%</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93%</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92%</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95%</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93%</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96%</a:t>
                      </a:r>
                    </a:p>
                  </a:txBody>
                  <a:tcPr marL="6350" marR="6350" marT="6350" marB="0" anchor="ctr">
                    <a:lnL w="28575" cap="flat" cmpd="sng" algn="ctr">
                      <a:solidFill>
                        <a:schemeClr val="bg2"/>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016282173"/>
                  </a:ext>
                </a:extLst>
              </a:tr>
              <a:tr h="259009">
                <a:tc>
                  <a:txBody>
                    <a:bodyPr/>
                    <a:lstStyle/>
                    <a:p>
                      <a:pPr marL="0" algn="r" defTabSz="914400" rtl="0" eaLnBrk="1" fontAlgn="b" latinLnBrk="0" hangingPunct="1"/>
                      <a:r>
                        <a:rPr lang="en-NZ" sz="1000" b="0" i="0" u="none" strike="noStrike" kern="1200" dirty="0">
                          <a:solidFill>
                            <a:srgbClr val="000000"/>
                          </a:solidFill>
                          <a:effectLst/>
                          <a:latin typeface="Calibri" panose="020F0502020204030204" pitchFamily="34" charset="0"/>
                          <a:ea typeface="+mn-ea"/>
                          <a:cs typeface="+mn-cs"/>
                        </a:rPr>
                        <a:t>Smartphone</a:t>
                      </a:r>
                    </a:p>
                  </a:txBody>
                  <a:tcPr marL="6350" marR="6350" marT="6350" marB="0" anchor="ctr">
                    <a:lnL>
                      <a:noFill/>
                    </a:lnL>
                    <a:lnR w="7620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a:noFill/>
                    </a:lnB>
                  </a:tcPr>
                </a:tc>
                <a:tc>
                  <a:txBody>
                    <a:bodyPr/>
                    <a:lstStyle/>
                    <a:p>
                      <a:pPr marL="0" algn="ctr" defTabSz="914400" rtl="0" eaLnBrk="1" fontAlgn="b" latinLnBrk="0" hangingPunct="1"/>
                      <a:r>
                        <a:rPr lang="en-NZ" sz="1000" b="1" i="0" u="none" strike="noStrike" kern="1200" dirty="0">
                          <a:solidFill>
                            <a:schemeClr val="tx1"/>
                          </a:solidFill>
                          <a:effectLst/>
                          <a:latin typeface="Calibri" panose="020F0502020204030204" pitchFamily="34" charset="0"/>
                          <a:ea typeface="+mn-ea"/>
                          <a:cs typeface="+mn-cs"/>
                        </a:rPr>
                        <a:t>93%</a:t>
                      </a:r>
                    </a:p>
                  </a:txBody>
                  <a:tcPr marL="6350" marR="6350" marT="6350" marB="0" anchor="ctr">
                    <a:lnL w="76200" cap="flat" cmpd="sng" algn="ctr">
                      <a:solidFill>
                        <a:schemeClr val="bg1"/>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14400" rtl="0" eaLnBrk="1" fontAlgn="b" latinLnBrk="0" hangingPunct="1"/>
                      <a:r>
                        <a:rPr lang="en-NZ" sz="1000" b="0" i="0" u="none" strike="noStrike" kern="1200" dirty="0">
                          <a:solidFill>
                            <a:srgbClr val="000000"/>
                          </a:solidFill>
                          <a:effectLst/>
                          <a:latin typeface="Calibri" panose="020F0502020204030204" pitchFamily="34" charset="0"/>
                          <a:ea typeface="+mn-ea"/>
                          <a:cs typeface="Calibri" panose="020F0502020204030204" pitchFamily="34" charset="0"/>
                        </a:rPr>
                        <a:t>94%</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92%</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90%</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92%</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92%</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96%</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93%</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98%</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1" i="0" u="none" strike="noStrike" dirty="0">
                          <a:solidFill>
                            <a:schemeClr val="bg1"/>
                          </a:solidFill>
                          <a:effectLst/>
                          <a:latin typeface="Calibri" panose="020F0502020204030204" pitchFamily="34" charset="0"/>
                          <a:cs typeface="Calibri" panose="020F0502020204030204" pitchFamily="34" charset="0"/>
                        </a:rPr>
                        <a:t>91%</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4">
                        <a:lumMod val="60000"/>
                        <a:lumOff val="40000"/>
                      </a:schemeClr>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92%</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92%</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93%</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95%</a:t>
                      </a:r>
                    </a:p>
                  </a:txBody>
                  <a:tcPr marL="6350" marR="6350" marT="6350" marB="0" anchor="ctr">
                    <a:lnL w="28575" cap="flat" cmpd="sng" algn="ctr">
                      <a:solidFill>
                        <a:schemeClr val="bg2"/>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805513264"/>
                  </a:ext>
                </a:extLst>
              </a:tr>
              <a:tr h="259009">
                <a:tc>
                  <a:txBody>
                    <a:bodyPr/>
                    <a:lstStyle/>
                    <a:p>
                      <a:pPr marL="0" algn="r" defTabSz="914400" rtl="0" eaLnBrk="1" fontAlgn="b" latinLnBrk="0" hangingPunct="1"/>
                      <a:r>
                        <a:rPr lang="en-NZ" sz="1000" b="0" i="0" u="none" strike="noStrike" kern="1200" dirty="0">
                          <a:solidFill>
                            <a:srgbClr val="000000"/>
                          </a:solidFill>
                          <a:effectLst/>
                          <a:latin typeface="Calibri" panose="020F0502020204030204" pitchFamily="34" charset="0"/>
                          <a:ea typeface="+mn-ea"/>
                          <a:cs typeface="+mn-cs"/>
                        </a:rPr>
                        <a:t>Computer or laptop</a:t>
                      </a:r>
                    </a:p>
                  </a:txBody>
                  <a:tcPr marL="6350" marR="6350" marT="6350" marB="0" anchor="ctr">
                    <a:lnL>
                      <a:noFill/>
                    </a:lnL>
                    <a:lnR w="76200" cap="flat" cmpd="sng" algn="ctr">
                      <a:solidFill>
                        <a:schemeClr val="bg1"/>
                      </a:solidFill>
                      <a:prstDash val="solid"/>
                      <a:round/>
                      <a:headEnd type="none" w="med" len="med"/>
                      <a:tailEnd type="none" w="med" len="med"/>
                    </a:lnR>
                    <a:lnT>
                      <a:noFill/>
                    </a:lnT>
                    <a:lnB>
                      <a:noFill/>
                    </a:lnB>
                  </a:tcPr>
                </a:tc>
                <a:tc>
                  <a:txBody>
                    <a:bodyPr/>
                    <a:lstStyle/>
                    <a:p>
                      <a:pPr marL="0" algn="ctr" defTabSz="914400" rtl="0" eaLnBrk="1" fontAlgn="b" latinLnBrk="0" hangingPunct="1"/>
                      <a:r>
                        <a:rPr lang="en-NZ" sz="1000" b="1" i="0" u="none" strike="noStrike" kern="1200" dirty="0">
                          <a:solidFill>
                            <a:schemeClr val="tx1"/>
                          </a:solidFill>
                          <a:effectLst/>
                          <a:latin typeface="Calibri" panose="020F0502020204030204" pitchFamily="34" charset="0"/>
                          <a:ea typeface="+mn-ea"/>
                          <a:cs typeface="+mn-cs"/>
                        </a:rPr>
                        <a:t>89%</a:t>
                      </a:r>
                    </a:p>
                  </a:txBody>
                  <a:tcPr marL="6350" marR="6350" marT="6350" marB="0" anchor="ctr">
                    <a:lnL w="76200" cap="flat" cmpd="sng" algn="ctr">
                      <a:solidFill>
                        <a:schemeClr val="bg1"/>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14400" rtl="0" eaLnBrk="1" fontAlgn="b" latinLnBrk="0" hangingPunct="1"/>
                      <a:r>
                        <a:rPr lang="en-NZ" sz="1000" b="0" i="0" u="none" strike="noStrike" kern="1200" dirty="0">
                          <a:solidFill>
                            <a:srgbClr val="000000"/>
                          </a:solidFill>
                          <a:effectLst/>
                          <a:latin typeface="Calibri" panose="020F0502020204030204" pitchFamily="34" charset="0"/>
                          <a:ea typeface="+mn-ea"/>
                          <a:cs typeface="Calibri" panose="020F0502020204030204" pitchFamily="34" charset="0"/>
                        </a:rPr>
                        <a:t>91%</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86%</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1" i="0" u="none" strike="noStrike" dirty="0">
                          <a:solidFill>
                            <a:schemeClr val="bg1"/>
                          </a:solidFill>
                          <a:effectLst/>
                          <a:latin typeface="Calibri" panose="020F0502020204030204" pitchFamily="34" charset="0"/>
                          <a:cs typeface="Calibri" panose="020F0502020204030204" pitchFamily="34" charset="0"/>
                        </a:rPr>
                        <a:t>80%</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49595"/>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90%</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87%</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92%</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86%</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92%</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92%</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1" i="0" u="none" strike="noStrike" dirty="0">
                          <a:solidFill>
                            <a:schemeClr val="bg1"/>
                          </a:solidFill>
                          <a:effectLst/>
                          <a:latin typeface="Calibri" panose="020F0502020204030204" pitchFamily="34" charset="0"/>
                          <a:cs typeface="Calibri" panose="020F0502020204030204" pitchFamily="34" charset="0"/>
                        </a:rPr>
                        <a:t>78%</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49595"/>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86%</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92%</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1" i="0" u="none" strike="noStrike" dirty="0">
                          <a:solidFill>
                            <a:schemeClr val="bg1"/>
                          </a:solidFill>
                          <a:effectLst/>
                          <a:latin typeface="Calibri" panose="020F0502020204030204" pitchFamily="34" charset="0"/>
                          <a:cs typeface="Calibri" panose="020F0502020204030204" pitchFamily="34" charset="0"/>
                        </a:rPr>
                        <a:t>94%</a:t>
                      </a:r>
                    </a:p>
                  </a:txBody>
                  <a:tcPr marL="6350" marR="6350" marT="6350" marB="0" anchor="ctr">
                    <a:lnL w="28575" cap="flat" cmpd="sng" algn="ctr">
                      <a:solidFill>
                        <a:schemeClr val="bg2"/>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7D8C0"/>
                    </a:solidFill>
                  </a:tcPr>
                </a:tc>
                <a:extLst>
                  <a:ext uri="{0D108BD9-81ED-4DB2-BD59-A6C34878D82A}">
                    <a16:rowId xmlns:a16="http://schemas.microsoft.com/office/drawing/2014/main" val="3884543621"/>
                  </a:ext>
                </a:extLst>
              </a:tr>
              <a:tr h="259009">
                <a:tc>
                  <a:txBody>
                    <a:bodyPr/>
                    <a:lstStyle/>
                    <a:p>
                      <a:pPr marL="0" algn="r" defTabSz="914400" rtl="0" eaLnBrk="1" fontAlgn="b" latinLnBrk="0" hangingPunct="1"/>
                      <a:r>
                        <a:rPr lang="en-NZ" sz="1000" b="0" i="0" u="none" strike="noStrike" kern="1200" dirty="0">
                          <a:solidFill>
                            <a:srgbClr val="000000"/>
                          </a:solidFill>
                          <a:effectLst/>
                          <a:latin typeface="Calibri" panose="020F0502020204030204" pitchFamily="34" charset="0"/>
                          <a:ea typeface="+mn-ea"/>
                          <a:cs typeface="+mn-cs"/>
                        </a:rPr>
                        <a:t>Streaming services</a:t>
                      </a:r>
                    </a:p>
                  </a:txBody>
                  <a:tcPr marL="6350" marR="6350" marT="6350" marB="0" anchor="ctr">
                    <a:lnL>
                      <a:noFill/>
                    </a:lnL>
                    <a:lnR w="76200" cap="flat" cmpd="sng" algn="ctr">
                      <a:solidFill>
                        <a:schemeClr val="bg1"/>
                      </a:solidFill>
                      <a:prstDash val="solid"/>
                      <a:round/>
                      <a:headEnd type="none" w="med" len="med"/>
                      <a:tailEnd type="none" w="med" len="med"/>
                    </a:lnR>
                    <a:lnT>
                      <a:noFill/>
                    </a:lnT>
                    <a:lnB>
                      <a:noFill/>
                    </a:lnB>
                  </a:tcPr>
                </a:tc>
                <a:tc>
                  <a:txBody>
                    <a:bodyPr/>
                    <a:lstStyle/>
                    <a:p>
                      <a:pPr marL="0" algn="ctr" defTabSz="914400" rtl="0" eaLnBrk="1" fontAlgn="b" latinLnBrk="0" hangingPunct="1"/>
                      <a:r>
                        <a:rPr lang="en-NZ" sz="1000" b="1" i="0" u="none" strike="noStrike" kern="1200" dirty="0">
                          <a:solidFill>
                            <a:schemeClr val="tx1"/>
                          </a:solidFill>
                          <a:effectLst/>
                          <a:latin typeface="Calibri" panose="020F0502020204030204" pitchFamily="34" charset="0"/>
                          <a:ea typeface="+mn-ea"/>
                          <a:cs typeface="+mn-cs"/>
                        </a:rPr>
                        <a:t>77%</a:t>
                      </a:r>
                    </a:p>
                  </a:txBody>
                  <a:tcPr marL="6350" marR="6350" marT="6350" marB="0" anchor="ctr">
                    <a:lnL w="76200" cap="flat" cmpd="sng" algn="ctr">
                      <a:solidFill>
                        <a:schemeClr val="bg1"/>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1" i="0" u="none" strike="noStrike" dirty="0">
                          <a:solidFill>
                            <a:schemeClr val="bg1"/>
                          </a:solidFill>
                          <a:effectLst/>
                          <a:latin typeface="Calibri" panose="020F0502020204030204" pitchFamily="34" charset="0"/>
                          <a:cs typeface="Calibri" panose="020F0502020204030204" pitchFamily="34" charset="0"/>
                        </a:rPr>
                        <a:t>81%</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7D8C0"/>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80%</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74%</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1" i="0" u="none" strike="noStrike" dirty="0">
                          <a:solidFill>
                            <a:schemeClr val="bg1"/>
                          </a:solidFill>
                          <a:effectLst/>
                          <a:latin typeface="Calibri" panose="020F0502020204030204" pitchFamily="34" charset="0"/>
                          <a:cs typeface="Calibri" panose="020F0502020204030204" pitchFamily="34" charset="0"/>
                        </a:rPr>
                        <a:t>57%</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49595"/>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76%</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76%</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78%</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76%</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77%</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1" i="0" u="none" strike="noStrike" dirty="0">
                          <a:solidFill>
                            <a:schemeClr val="bg1"/>
                          </a:solidFill>
                          <a:effectLst/>
                          <a:latin typeface="Calibri" panose="020F0502020204030204" pitchFamily="34" charset="0"/>
                          <a:cs typeface="Calibri" panose="020F0502020204030204" pitchFamily="34" charset="0"/>
                        </a:rPr>
                        <a:t>62%</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49595"/>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71%</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77%</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1" i="0" u="none" strike="noStrike" dirty="0">
                          <a:solidFill>
                            <a:schemeClr val="bg1"/>
                          </a:solidFill>
                          <a:effectLst/>
                          <a:latin typeface="Calibri" panose="020F0502020204030204" pitchFamily="34" charset="0"/>
                          <a:cs typeface="Calibri" panose="020F0502020204030204" pitchFamily="34" charset="0"/>
                        </a:rPr>
                        <a:t>87%</a:t>
                      </a:r>
                    </a:p>
                  </a:txBody>
                  <a:tcPr marL="6350" marR="6350" marT="6350" marB="0" anchor="ctr">
                    <a:lnL w="28575" cap="flat" cmpd="sng" algn="ctr">
                      <a:solidFill>
                        <a:schemeClr val="bg2"/>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7D8C0"/>
                    </a:solidFill>
                  </a:tcPr>
                </a:tc>
                <a:extLst>
                  <a:ext uri="{0D108BD9-81ED-4DB2-BD59-A6C34878D82A}">
                    <a16:rowId xmlns:a16="http://schemas.microsoft.com/office/drawing/2014/main" val="3758627910"/>
                  </a:ext>
                </a:extLst>
              </a:tr>
              <a:tr h="259009">
                <a:tc>
                  <a:txBody>
                    <a:bodyPr/>
                    <a:lstStyle/>
                    <a:p>
                      <a:pPr marL="0" algn="r" defTabSz="914400" rtl="0" eaLnBrk="1" fontAlgn="b" latinLnBrk="0" hangingPunct="1"/>
                      <a:r>
                        <a:rPr lang="en-NZ" sz="1000" b="0" i="0" u="none" strike="noStrike" kern="1200" dirty="0">
                          <a:solidFill>
                            <a:srgbClr val="000000"/>
                          </a:solidFill>
                          <a:effectLst/>
                          <a:latin typeface="Calibri" panose="020F0502020204030204" pitchFamily="34" charset="0"/>
                          <a:ea typeface="+mn-ea"/>
                          <a:cs typeface="+mn-cs"/>
                        </a:rPr>
                        <a:t>Tablet</a:t>
                      </a:r>
                    </a:p>
                  </a:txBody>
                  <a:tcPr marL="6350" marR="6350" marT="6350" marB="0" anchor="ctr">
                    <a:lnL>
                      <a:noFill/>
                    </a:lnL>
                    <a:lnR w="76200" cap="flat" cmpd="sng" algn="ctr">
                      <a:solidFill>
                        <a:schemeClr val="bg1"/>
                      </a:solidFill>
                      <a:prstDash val="solid"/>
                      <a:round/>
                      <a:headEnd type="none" w="med" len="med"/>
                      <a:tailEnd type="none" w="med" len="med"/>
                    </a:lnR>
                    <a:lnT>
                      <a:noFill/>
                    </a:lnT>
                    <a:lnB>
                      <a:noFill/>
                    </a:lnB>
                  </a:tcPr>
                </a:tc>
                <a:tc>
                  <a:txBody>
                    <a:bodyPr/>
                    <a:lstStyle/>
                    <a:p>
                      <a:pPr marL="0" algn="ctr" defTabSz="914400" rtl="0" eaLnBrk="1" fontAlgn="b" latinLnBrk="0" hangingPunct="1"/>
                      <a:r>
                        <a:rPr lang="en-NZ" sz="1000" b="1" i="0" u="none" strike="noStrike" kern="1200" dirty="0">
                          <a:solidFill>
                            <a:schemeClr val="tx1"/>
                          </a:solidFill>
                          <a:effectLst/>
                          <a:latin typeface="Calibri" panose="020F0502020204030204" pitchFamily="34" charset="0"/>
                          <a:ea typeface="+mn-ea"/>
                          <a:cs typeface="+mn-cs"/>
                        </a:rPr>
                        <a:t>70%</a:t>
                      </a:r>
                    </a:p>
                  </a:txBody>
                  <a:tcPr marL="6350" marR="6350" marT="6350" marB="0" anchor="ctr">
                    <a:lnL w="76200" cap="flat" cmpd="sng" algn="ctr">
                      <a:solidFill>
                        <a:schemeClr val="bg1"/>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1" i="0" u="none" strike="noStrike" dirty="0">
                          <a:solidFill>
                            <a:schemeClr val="bg1"/>
                          </a:solidFill>
                          <a:effectLst/>
                          <a:latin typeface="Calibri" panose="020F0502020204030204" pitchFamily="34" charset="0"/>
                          <a:cs typeface="Calibri" panose="020F0502020204030204" pitchFamily="34" charset="0"/>
                        </a:rPr>
                        <a:t>73%</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7D8C0"/>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66%</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1" i="0" u="none" strike="noStrike" dirty="0">
                          <a:solidFill>
                            <a:schemeClr val="bg1"/>
                          </a:solidFill>
                          <a:effectLst/>
                          <a:latin typeface="Calibri" panose="020F0502020204030204" pitchFamily="34" charset="0"/>
                          <a:cs typeface="Calibri" panose="020F0502020204030204" pitchFamily="34" charset="0"/>
                        </a:rPr>
                        <a:t>59%</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49595"/>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64%</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68%</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73%</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66%</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75%</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76%</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1" i="0" u="none" strike="noStrike" dirty="0">
                          <a:solidFill>
                            <a:schemeClr val="bg1"/>
                          </a:solidFill>
                          <a:effectLst/>
                          <a:latin typeface="Calibri" panose="020F0502020204030204" pitchFamily="34" charset="0"/>
                          <a:cs typeface="Calibri" panose="020F0502020204030204" pitchFamily="34" charset="0"/>
                        </a:rPr>
                        <a:t>57%</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49595"/>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66%</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69%</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1" i="0" u="none" strike="noStrike" dirty="0">
                          <a:solidFill>
                            <a:schemeClr val="bg1"/>
                          </a:solidFill>
                          <a:effectLst/>
                          <a:latin typeface="Calibri" panose="020F0502020204030204" pitchFamily="34" charset="0"/>
                          <a:cs typeface="Calibri" panose="020F0502020204030204" pitchFamily="34" charset="0"/>
                        </a:rPr>
                        <a:t>79%</a:t>
                      </a:r>
                    </a:p>
                  </a:txBody>
                  <a:tcPr marL="6350" marR="6350" marT="6350" marB="0" anchor="ctr">
                    <a:lnL w="28575" cap="flat" cmpd="sng" algn="ctr">
                      <a:solidFill>
                        <a:schemeClr val="bg2"/>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7D8C0"/>
                    </a:solidFill>
                  </a:tcPr>
                </a:tc>
                <a:extLst>
                  <a:ext uri="{0D108BD9-81ED-4DB2-BD59-A6C34878D82A}">
                    <a16:rowId xmlns:a16="http://schemas.microsoft.com/office/drawing/2014/main" val="123442888"/>
                  </a:ext>
                </a:extLst>
              </a:tr>
              <a:tr h="319720">
                <a:tc>
                  <a:txBody>
                    <a:bodyPr/>
                    <a:lstStyle/>
                    <a:p>
                      <a:pPr marL="0" algn="r" defTabSz="914400" rtl="0" eaLnBrk="1" fontAlgn="b" latinLnBrk="0" hangingPunct="1"/>
                      <a:r>
                        <a:rPr lang="en-NZ" sz="1000" b="0" i="0" u="none" strike="noStrike" kern="1200" dirty="0">
                          <a:solidFill>
                            <a:srgbClr val="000000"/>
                          </a:solidFill>
                          <a:effectLst/>
                          <a:latin typeface="Calibri" panose="020F0502020204030204" pitchFamily="34" charset="0"/>
                          <a:ea typeface="+mn-ea"/>
                          <a:cs typeface="+mn-cs"/>
                        </a:rPr>
                        <a:t>Games console</a:t>
                      </a:r>
                    </a:p>
                  </a:txBody>
                  <a:tcPr marL="6350" marR="6350" marT="6350" marB="0" anchor="ctr">
                    <a:lnL>
                      <a:noFill/>
                    </a:lnL>
                    <a:lnR w="76200" cap="flat" cmpd="sng" algn="ctr">
                      <a:solidFill>
                        <a:schemeClr val="bg1"/>
                      </a:solidFill>
                      <a:prstDash val="solid"/>
                      <a:round/>
                      <a:headEnd type="none" w="med" len="med"/>
                      <a:tailEnd type="none" w="med" len="med"/>
                    </a:lnR>
                    <a:lnT>
                      <a:noFill/>
                    </a:lnT>
                    <a:lnB>
                      <a:noFill/>
                    </a:lnB>
                  </a:tcPr>
                </a:tc>
                <a:tc>
                  <a:txBody>
                    <a:bodyPr/>
                    <a:lstStyle/>
                    <a:p>
                      <a:pPr marL="0" algn="ctr" defTabSz="914400" rtl="0" eaLnBrk="1" fontAlgn="b" latinLnBrk="0" hangingPunct="1"/>
                      <a:r>
                        <a:rPr lang="en-NZ" sz="1000" b="1" i="0" u="none" strike="noStrike" kern="1200" dirty="0">
                          <a:solidFill>
                            <a:schemeClr val="tx1"/>
                          </a:solidFill>
                          <a:effectLst/>
                          <a:latin typeface="Calibri" panose="020F0502020204030204" pitchFamily="34" charset="0"/>
                          <a:ea typeface="+mn-ea"/>
                          <a:cs typeface="+mn-cs"/>
                        </a:rPr>
                        <a:t>61%</a:t>
                      </a:r>
                    </a:p>
                  </a:txBody>
                  <a:tcPr marL="6350" marR="6350" marT="6350" marB="0" anchor="ctr">
                    <a:lnL w="76200" cap="flat" cmpd="sng" algn="ctr">
                      <a:solidFill>
                        <a:schemeClr val="bg1"/>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1" i="0" u="none" strike="noStrike" dirty="0">
                          <a:solidFill>
                            <a:schemeClr val="bg1"/>
                          </a:solidFill>
                          <a:effectLst/>
                          <a:latin typeface="Calibri" panose="020F0502020204030204" pitchFamily="34" charset="0"/>
                          <a:cs typeface="Calibri" panose="020F0502020204030204" pitchFamily="34" charset="0"/>
                        </a:rPr>
                        <a:t>64%</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7D8C0"/>
                    </a:solidFill>
                  </a:tcPr>
                </a:tc>
                <a:tc>
                  <a:txBody>
                    <a:bodyPr/>
                    <a:lstStyle/>
                    <a:p>
                      <a:pPr algn="ctr" fontAlgn="b"/>
                      <a:r>
                        <a:rPr lang="en-NZ" sz="1000" b="1" i="0" u="none" strike="noStrike" dirty="0">
                          <a:solidFill>
                            <a:schemeClr val="bg1"/>
                          </a:solidFill>
                          <a:effectLst/>
                          <a:latin typeface="Calibri" panose="020F0502020204030204" pitchFamily="34" charset="0"/>
                          <a:cs typeface="Calibri" panose="020F0502020204030204" pitchFamily="34" charset="0"/>
                        </a:rPr>
                        <a:t>69%</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7D8C0"/>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64%</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1" i="0" u="none" strike="noStrike" dirty="0">
                          <a:solidFill>
                            <a:schemeClr val="bg1"/>
                          </a:solidFill>
                          <a:effectLst/>
                          <a:latin typeface="Calibri" panose="020F0502020204030204" pitchFamily="34" charset="0"/>
                          <a:cs typeface="Calibri" panose="020F0502020204030204" pitchFamily="34" charset="0"/>
                        </a:rPr>
                        <a:t>47%</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49595"/>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57%</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63%</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63%</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64%</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59%</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56%</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62%</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61%</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62%</a:t>
                      </a:r>
                    </a:p>
                  </a:txBody>
                  <a:tcPr marL="6350" marR="6350" marT="6350" marB="0" anchor="ctr">
                    <a:lnL w="28575" cap="flat" cmpd="sng" algn="ctr">
                      <a:solidFill>
                        <a:schemeClr val="bg2"/>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192755249"/>
                  </a:ext>
                </a:extLst>
              </a:tr>
              <a:tr h="259009">
                <a:tc>
                  <a:txBody>
                    <a:bodyPr/>
                    <a:lstStyle/>
                    <a:p>
                      <a:pPr marL="0" algn="r" defTabSz="914400" rtl="0" eaLnBrk="1" fontAlgn="b" latinLnBrk="0" hangingPunct="1"/>
                      <a:r>
                        <a:rPr lang="en-NZ" sz="1000" b="0" i="0" u="none" strike="noStrike" kern="1200" dirty="0">
                          <a:solidFill>
                            <a:srgbClr val="000000"/>
                          </a:solidFill>
                          <a:effectLst/>
                          <a:latin typeface="Calibri" panose="020F0502020204030204" pitchFamily="34" charset="0"/>
                          <a:ea typeface="+mn-ea"/>
                          <a:cs typeface="+mn-cs"/>
                        </a:rPr>
                        <a:t>Radio</a:t>
                      </a:r>
                    </a:p>
                  </a:txBody>
                  <a:tcPr marL="6350" marR="6350" marT="6350" marB="0" anchor="ctr">
                    <a:lnL>
                      <a:noFill/>
                    </a:lnL>
                    <a:lnR w="76200" cap="flat" cmpd="sng" algn="ctr">
                      <a:solidFill>
                        <a:schemeClr val="bg1"/>
                      </a:solidFill>
                      <a:prstDash val="solid"/>
                      <a:round/>
                      <a:headEnd type="none" w="med" len="med"/>
                      <a:tailEnd type="none" w="med" len="med"/>
                    </a:lnR>
                    <a:lnT>
                      <a:noFill/>
                    </a:lnT>
                    <a:lnB>
                      <a:noFill/>
                    </a:lnB>
                  </a:tcPr>
                </a:tc>
                <a:tc>
                  <a:txBody>
                    <a:bodyPr/>
                    <a:lstStyle/>
                    <a:p>
                      <a:pPr marL="0" algn="ctr" defTabSz="914400" rtl="0" eaLnBrk="1" fontAlgn="b" latinLnBrk="0" hangingPunct="1"/>
                      <a:r>
                        <a:rPr lang="en-NZ" sz="1000" b="1" i="0" u="none" strike="noStrike" kern="1200" dirty="0">
                          <a:solidFill>
                            <a:schemeClr val="tx1"/>
                          </a:solidFill>
                          <a:effectLst/>
                          <a:latin typeface="Calibri" panose="020F0502020204030204" pitchFamily="34" charset="0"/>
                          <a:ea typeface="+mn-ea"/>
                          <a:cs typeface="+mn-cs"/>
                        </a:rPr>
                        <a:t>55%</a:t>
                      </a:r>
                    </a:p>
                  </a:txBody>
                  <a:tcPr marL="6350" marR="6350" marT="6350" marB="0" anchor="ctr">
                    <a:lnL w="76200" cap="flat" cmpd="sng" algn="ctr">
                      <a:solidFill>
                        <a:schemeClr val="bg1"/>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1" i="0" u="none" strike="noStrike" dirty="0">
                          <a:solidFill>
                            <a:schemeClr val="bg1"/>
                          </a:solidFill>
                          <a:effectLst/>
                          <a:latin typeface="Calibri" panose="020F0502020204030204" pitchFamily="34" charset="0"/>
                          <a:cs typeface="Calibri" panose="020F0502020204030204" pitchFamily="34" charset="0"/>
                        </a:rPr>
                        <a:t>61%</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7D8C0"/>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52%</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chemeClr val="bg1"/>
                          </a:solidFill>
                          <a:effectLst/>
                          <a:latin typeface="Calibri" panose="020F0502020204030204" pitchFamily="34" charset="0"/>
                          <a:cs typeface="Calibri" panose="020F0502020204030204" pitchFamily="34" charset="0"/>
                        </a:rPr>
                        <a:t>45%</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49595"/>
                    </a:solidFill>
                  </a:tcPr>
                </a:tc>
                <a:tc>
                  <a:txBody>
                    <a:bodyPr/>
                    <a:lstStyle/>
                    <a:p>
                      <a:pPr algn="ctr" fontAlgn="b"/>
                      <a:r>
                        <a:rPr lang="en-NZ" sz="1000" b="1" i="0" u="none" strike="noStrike" dirty="0">
                          <a:solidFill>
                            <a:schemeClr val="bg1"/>
                          </a:solidFill>
                          <a:effectLst/>
                          <a:latin typeface="Calibri" panose="020F0502020204030204" pitchFamily="34" charset="0"/>
                          <a:cs typeface="Calibri" panose="020F0502020204030204" pitchFamily="34" charset="0"/>
                        </a:rPr>
                        <a:t>46%</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49595"/>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51%</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1" i="0" u="none" strike="noStrike" dirty="0">
                          <a:solidFill>
                            <a:schemeClr val="bg1"/>
                          </a:solidFill>
                          <a:effectLst/>
                          <a:latin typeface="Calibri" panose="020F0502020204030204" pitchFamily="34" charset="0"/>
                          <a:cs typeface="Calibri" panose="020F0502020204030204" pitchFamily="34" charset="0"/>
                        </a:rPr>
                        <a:t>69%</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7D8C0"/>
                    </a:solidFill>
                  </a:tcPr>
                </a:tc>
                <a:tc>
                  <a:txBody>
                    <a:bodyPr/>
                    <a:lstStyle/>
                    <a:p>
                      <a:pPr algn="ctr" fontAlgn="b"/>
                      <a:r>
                        <a:rPr lang="en-NZ" sz="1000" b="1" i="0" u="none" strike="noStrike" dirty="0">
                          <a:solidFill>
                            <a:schemeClr val="bg1"/>
                          </a:solidFill>
                          <a:effectLst/>
                          <a:latin typeface="Calibri" panose="020F0502020204030204" pitchFamily="34" charset="0"/>
                          <a:cs typeface="Calibri" panose="020F0502020204030204" pitchFamily="34" charset="0"/>
                        </a:rPr>
                        <a:t>50%</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49595"/>
                    </a:solidFill>
                  </a:tcPr>
                </a:tc>
                <a:tc>
                  <a:txBody>
                    <a:bodyPr/>
                    <a:lstStyle/>
                    <a:p>
                      <a:pPr algn="ctr" fontAlgn="b"/>
                      <a:r>
                        <a:rPr lang="en-NZ" sz="1000" b="1" i="0" u="none" strike="noStrike" dirty="0">
                          <a:solidFill>
                            <a:schemeClr val="bg1"/>
                          </a:solidFill>
                          <a:effectLst/>
                          <a:latin typeface="Calibri" panose="020F0502020204030204" pitchFamily="34" charset="0"/>
                          <a:cs typeface="Calibri" panose="020F0502020204030204" pitchFamily="34" charset="0"/>
                        </a:rPr>
                        <a:t>67%</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7D8C0"/>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60%</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1" i="0" u="none" strike="noStrike" dirty="0">
                          <a:solidFill>
                            <a:schemeClr val="bg1"/>
                          </a:solidFill>
                          <a:effectLst/>
                          <a:latin typeface="Calibri" panose="020F0502020204030204" pitchFamily="34" charset="0"/>
                          <a:cs typeface="Calibri" panose="020F0502020204030204" pitchFamily="34" charset="0"/>
                        </a:rPr>
                        <a:t>47%</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49595"/>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56%</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60%</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58%</a:t>
                      </a:r>
                    </a:p>
                  </a:txBody>
                  <a:tcPr marL="6350" marR="6350" marT="6350" marB="0" anchor="ctr">
                    <a:lnL w="28575" cap="flat" cmpd="sng" algn="ctr">
                      <a:solidFill>
                        <a:schemeClr val="bg2"/>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859050283"/>
                  </a:ext>
                </a:extLst>
              </a:tr>
              <a:tr h="259009">
                <a:tc>
                  <a:txBody>
                    <a:bodyPr/>
                    <a:lstStyle/>
                    <a:p>
                      <a:pPr marL="0" algn="r" defTabSz="914400" rtl="0" eaLnBrk="1" fontAlgn="b" latinLnBrk="0" hangingPunct="1"/>
                      <a:r>
                        <a:rPr lang="en-NZ" sz="1000" b="0" i="0" u="none" strike="noStrike" kern="1200" dirty="0">
                          <a:solidFill>
                            <a:srgbClr val="000000"/>
                          </a:solidFill>
                          <a:effectLst/>
                          <a:latin typeface="Calibri" panose="020F0502020204030204" pitchFamily="34" charset="0"/>
                          <a:ea typeface="+mn-ea"/>
                          <a:cs typeface="+mn-cs"/>
                        </a:rPr>
                        <a:t>Smart TV</a:t>
                      </a:r>
                    </a:p>
                  </a:txBody>
                  <a:tcPr marL="6350" marR="6350" marT="6350" marB="0" anchor="ctr">
                    <a:lnL>
                      <a:noFill/>
                    </a:lnL>
                    <a:lnR w="76200" cap="flat" cmpd="sng" algn="ctr">
                      <a:solidFill>
                        <a:schemeClr val="bg1"/>
                      </a:solidFill>
                      <a:prstDash val="solid"/>
                      <a:round/>
                      <a:headEnd type="none" w="med" len="med"/>
                      <a:tailEnd type="none" w="med" len="med"/>
                    </a:lnR>
                    <a:lnT>
                      <a:noFill/>
                    </a:lnT>
                    <a:lnB>
                      <a:noFill/>
                    </a:lnB>
                  </a:tcPr>
                </a:tc>
                <a:tc>
                  <a:txBody>
                    <a:bodyPr/>
                    <a:lstStyle/>
                    <a:p>
                      <a:pPr marL="0" algn="ctr" defTabSz="914400" rtl="0" eaLnBrk="1" fontAlgn="b" latinLnBrk="0" hangingPunct="1"/>
                      <a:r>
                        <a:rPr lang="en-NZ" sz="1000" b="1" i="0" u="none" strike="noStrike" kern="1200" dirty="0">
                          <a:solidFill>
                            <a:schemeClr val="tx1"/>
                          </a:solidFill>
                          <a:effectLst/>
                          <a:latin typeface="Calibri" panose="020F0502020204030204" pitchFamily="34" charset="0"/>
                          <a:ea typeface="+mn-ea"/>
                          <a:cs typeface="+mn-cs"/>
                        </a:rPr>
                        <a:t>54%</a:t>
                      </a:r>
                    </a:p>
                  </a:txBody>
                  <a:tcPr marL="6350" marR="6350" marT="6350" marB="0" anchor="ctr">
                    <a:lnL w="76200" cap="flat" cmpd="sng" algn="ctr">
                      <a:solidFill>
                        <a:schemeClr val="bg1"/>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55%</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50%</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48%</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51%</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56%</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50%</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51%</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59%</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51%</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1" i="0" u="none" strike="noStrike" dirty="0">
                          <a:solidFill>
                            <a:schemeClr val="bg1"/>
                          </a:solidFill>
                          <a:effectLst/>
                          <a:latin typeface="Calibri" panose="020F0502020204030204" pitchFamily="34" charset="0"/>
                          <a:cs typeface="Calibri" panose="020F0502020204030204" pitchFamily="34" charset="0"/>
                        </a:rPr>
                        <a:t>27%</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49595"/>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49%</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56%</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1" i="0" u="none" strike="noStrike" dirty="0">
                          <a:solidFill>
                            <a:schemeClr val="bg1"/>
                          </a:solidFill>
                          <a:effectLst/>
                          <a:latin typeface="Calibri" panose="020F0502020204030204" pitchFamily="34" charset="0"/>
                          <a:cs typeface="Calibri" panose="020F0502020204030204" pitchFamily="34" charset="0"/>
                        </a:rPr>
                        <a:t>68%</a:t>
                      </a:r>
                    </a:p>
                  </a:txBody>
                  <a:tcPr marL="6350" marR="6350" marT="6350" marB="0" anchor="ctr">
                    <a:lnL w="28575" cap="flat" cmpd="sng" algn="ctr">
                      <a:solidFill>
                        <a:schemeClr val="bg2"/>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7D8C0"/>
                    </a:solidFill>
                  </a:tcPr>
                </a:tc>
                <a:extLst>
                  <a:ext uri="{0D108BD9-81ED-4DB2-BD59-A6C34878D82A}">
                    <a16:rowId xmlns:a16="http://schemas.microsoft.com/office/drawing/2014/main" val="1778370613"/>
                  </a:ext>
                </a:extLst>
              </a:tr>
              <a:tr h="259009">
                <a:tc>
                  <a:txBody>
                    <a:bodyPr/>
                    <a:lstStyle/>
                    <a:p>
                      <a:pPr marL="0" algn="r" defTabSz="914400" rtl="0" eaLnBrk="1" fontAlgn="b" latinLnBrk="0" hangingPunct="1"/>
                      <a:r>
                        <a:rPr lang="en-NZ" sz="1000" b="0" i="0" u="none" strike="noStrike" kern="1200" dirty="0">
                          <a:solidFill>
                            <a:srgbClr val="000000"/>
                          </a:solidFill>
                          <a:effectLst/>
                          <a:latin typeface="Calibri" panose="020F0502020204030204" pitchFamily="34" charset="0"/>
                          <a:ea typeface="+mn-ea"/>
                          <a:cs typeface="+mn-cs"/>
                        </a:rPr>
                        <a:t>DVD or Blu-ray player</a:t>
                      </a:r>
                    </a:p>
                  </a:txBody>
                  <a:tcPr marL="6350" marR="6350" marT="6350" marB="0" anchor="ctr">
                    <a:lnL>
                      <a:noFill/>
                    </a:lnL>
                    <a:lnR w="76200" cap="flat" cmpd="sng" algn="ctr">
                      <a:solidFill>
                        <a:schemeClr val="bg1"/>
                      </a:solidFill>
                      <a:prstDash val="solid"/>
                      <a:round/>
                      <a:headEnd type="none" w="med" len="med"/>
                      <a:tailEnd type="none" w="med" len="med"/>
                    </a:lnR>
                    <a:lnT>
                      <a:noFill/>
                    </a:lnT>
                    <a:lnB>
                      <a:noFill/>
                    </a:lnB>
                  </a:tcPr>
                </a:tc>
                <a:tc>
                  <a:txBody>
                    <a:bodyPr/>
                    <a:lstStyle/>
                    <a:p>
                      <a:pPr marL="0" algn="ctr" defTabSz="914400" rtl="0" eaLnBrk="1" fontAlgn="b" latinLnBrk="0" hangingPunct="1"/>
                      <a:r>
                        <a:rPr lang="en-NZ" sz="1000" b="1" i="0" u="none" strike="noStrike" kern="1200" dirty="0">
                          <a:solidFill>
                            <a:schemeClr val="tx1"/>
                          </a:solidFill>
                          <a:effectLst/>
                          <a:latin typeface="Calibri" panose="020F0502020204030204" pitchFamily="34" charset="0"/>
                          <a:ea typeface="+mn-ea"/>
                          <a:cs typeface="+mn-cs"/>
                        </a:rPr>
                        <a:t>46%</a:t>
                      </a:r>
                    </a:p>
                  </a:txBody>
                  <a:tcPr marL="6350" marR="6350" marT="6350" marB="0" anchor="ctr">
                    <a:lnL w="76200" cap="flat" cmpd="sng" algn="ctr">
                      <a:solidFill>
                        <a:schemeClr val="bg1"/>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1" i="0" u="none" strike="noStrike" dirty="0">
                          <a:solidFill>
                            <a:schemeClr val="bg1"/>
                          </a:solidFill>
                          <a:effectLst/>
                          <a:latin typeface="Calibri" panose="020F0502020204030204" pitchFamily="34" charset="0"/>
                          <a:cs typeface="Calibri" panose="020F0502020204030204" pitchFamily="34" charset="0"/>
                        </a:rPr>
                        <a:t>54%</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7D8C0"/>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43%</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1" i="0" u="none" strike="noStrike" dirty="0">
                          <a:solidFill>
                            <a:schemeClr val="bg1"/>
                          </a:solidFill>
                          <a:effectLst/>
                          <a:latin typeface="Calibri" panose="020F0502020204030204" pitchFamily="34" charset="0"/>
                          <a:cs typeface="Calibri" panose="020F0502020204030204" pitchFamily="34" charset="0"/>
                        </a:rPr>
                        <a:t>27%</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49595"/>
                    </a:solidFill>
                  </a:tcPr>
                </a:tc>
                <a:tc>
                  <a:txBody>
                    <a:bodyPr/>
                    <a:lstStyle/>
                    <a:p>
                      <a:pPr algn="ctr" fontAlgn="b"/>
                      <a:r>
                        <a:rPr lang="en-NZ" sz="1000" b="1" i="0" u="none" strike="noStrike" dirty="0">
                          <a:solidFill>
                            <a:schemeClr val="bg1"/>
                          </a:solidFill>
                          <a:effectLst/>
                          <a:latin typeface="Calibri" panose="020F0502020204030204" pitchFamily="34" charset="0"/>
                          <a:cs typeface="Calibri" panose="020F0502020204030204" pitchFamily="34" charset="0"/>
                        </a:rPr>
                        <a:t>34%</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49595"/>
                    </a:solidFill>
                  </a:tcPr>
                </a:tc>
                <a:tc>
                  <a:txBody>
                    <a:bodyPr/>
                    <a:lstStyle/>
                    <a:p>
                      <a:pPr algn="ctr" fontAlgn="b"/>
                      <a:r>
                        <a:rPr lang="en-NZ" sz="1000" b="1" i="0" u="none" strike="noStrike" dirty="0">
                          <a:solidFill>
                            <a:schemeClr val="bg1"/>
                          </a:solidFill>
                          <a:effectLst/>
                          <a:latin typeface="Calibri" panose="020F0502020204030204" pitchFamily="34" charset="0"/>
                          <a:cs typeface="Calibri" panose="020F0502020204030204" pitchFamily="34" charset="0"/>
                        </a:rPr>
                        <a:t>35%</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49595"/>
                    </a:solidFill>
                  </a:tcPr>
                </a:tc>
                <a:tc>
                  <a:txBody>
                    <a:bodyPr/>
                    <a:lstStyle/>
                    <a:p>
                      <a:pPr algn="ctr" fontAlgn="b"/>
                      <a:r>
                        <a:rPr lang="en-NZ" sz="1000" b="1" i="0" u="none" strike="noStrike" dirty="0">
                          <a:solidFill>
                            <a:schemeClr val="bg1"/>
                          </a:solidFill>
                          <a:effectLst/>
                          <a:latin typeface="Calibri" panose="020F0502020204030204" pitchFamily="34" charset="0"/>
                          <a:cs typeface="Calibri" panose="020F0502020204030204" pitchFamily="34" charset="0"/>
                        </a:rPr>
                        <a:t>55%</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7D8C0"/>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46%</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52%</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1" i="0" u="none" strike="noStrike" dirty="0">
                          <a:solidFill>
                            <a:schemeClr val="bg1"/>
                          </a:solidFill>
                          <a:effectLst/>
                          <a:latin typeface="Calibri" panose="020F0502020204030204" pitchFamily="34" charset="0"/>
                          <a:cs typeface="Calibri" panose="020F0502020204030204" pitchFamily="34" charset="0"/>
                        </a:rPr>
                        <a:t>60%</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7D8C0"/>
                    </a:solidFill>
                  </a:tcPr>
                </a:tc>
                <a:tc>
                  <a:txBody>
                    <a:bodyPr/>
                    <a:lstStyle/>
                    <a:p>
                      <a:pPr algn="ctr" fontAlgn="b"/>
                      <a:r>
                        <a:rPr lang="en-NZ" sz="1000" b="1" i="0" u="none" strike="noStrike" dirty="0">
                          <a:solidFill>
                            <a:schemeClr val="bg1"/>
                          </a:solidFill>
                          <a:effectLst/>
                          <a:latin typeface="Calibri" panose="020F0502020204030204" pitchFamily="34" charset="0"/>
                          <a:cs typeface="Calibri" panose="020F0502020204030204" pitchFamily="34" charset="0"/>
                        </a:rPr>
                        <a:t>36%</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49595"/>
                    </a:solidFill>
                  </a:tcPr>
                </a:tc>
                <a:tc>
                  <a:txBody>
                    <a:bodyPr/>
                    <a:lstStyle/>
                    <a:p>
                      <a:pPr algn="ctr" fontAlgn="b"/>
                      <a:r>
                        <a:rPr lang="en-NZ" sz="1000" b="1" i="0" u="none" strike="noStrike" dirty="0">
                          <a:solidFill>
                            <a:schemeClr val="bg1"/>
                          </a:solidFill>
                          <a:effectLst/>
                          <a:latin typeface="Calibri" panose="020F0502020204030204" pitchFamily="34" charset="0"/>
                          <a:cs typeface="Calibri" panose="020F0502020204030204" pitchFamily="34" charset="0"/>
                        </a:rPr>
                        <a:t>37%</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49595"/>
                    </a:solidFill>
                  </a:tcPr>
                </a:tc>
                <a:tc>
                  <a:txBody>
                    <a:bodyPr/>
                    <a:lstStyle/>
                    <a:p>
                      <a:pPr algn="ctr" fontAlgn="b"/>
                      <a:r>
                        <a:rPr lang="en-NZ" sz="1000" b="1" i="0" u="none" strike="noStrike" dirty="0">
                          <a:solidFill>
                            <a:schemeClr val="bg1"/>
                          </a:solidFill>
                          <a:effectLst/>
                          <a:latin typeface="Calibri" panose="020F0502020204030204" pitchFamily="34" charset="0"/>
                          <a:cs typeface="Calibri" panose="020F0502020204030204" pitchFamily="34" charset="0"/>
                        </a:rPr>
                        <a:t>51%</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7D8C0"/>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50%</a:t>
                      </a:r>
                    </a:p>
                  </a:txBody>
                  <a:tcPr marL="6350" marR="6350" marT="6350" marB="0" anchor="ctr">
                    <a:lnL w="28575" cap="flat" cmpd="sng" algn="ctr">
                      <a:solidFill>
                        <a:schemeClr val="bg2"/>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020491490"/>
                  </a:ext>
                </a:extLst>
              </a:tr>
              <a:tr h="319720">
                <a:tc>
                  <a:txBody>
                    <a:bodyPr/>
                    <a:lstStyle/>
                    <a:p>
                      <a:pPr marL="0" algn="r" defTabSz="914400" rtl="0" eaLnBrk="1" fontAlgn="b" latinLnBrk="0" hangingPunct="1"/>
                      <a:r>
                        <a:rPr lang="en-NZ" sz="1000" b="0" i="0" u="none" strike="noStrike" kern="1200" dirty="0">
                          <a:solidFill>
                            <a:srgbClr val="000000"/>
                          </a:solidFill>
                          <a:effectLst/>
                          <a:latin typeface="Calibri" panose="020F0502020204030204" pitchFamily="34" charset="0"/>
                          <a:ea typeface="+mn-ea"/>
                          <a:cs typeface="+mn-cs"/>
                        </a:rPr>
                        <a:t>Streaming devices</a:t>
                      </a:r>
                    </a:p>
                  </a:txBody>
                  <a:tcPr marL="6350" marR="6350" marT="6350" marB="0" anchor="ctr">
                    <a:lnL>
                      <a:noFill/>
                    </a:lnL>
                    <a:lnR w="76200" cap="flat" cmpd="sng" algn="ctr">
                      <a:solidFill>
                        <a:schemeClr val="bg1"/>
                      </a:solidFill>
                      <a:prstDash val="solid"/>
                      <a:round/>
                      <a:headEnd type="none" w="med" len="med"/>
                      <a:tailEnd type="none" w="med" len="med"/>
                    </a:lnR>
                    <a:lnT>
                      <a:noFill/>
                    </a:lnT>
                    <a:lnB>
                      <a:noFill/>
                    </a:lnB>
                  </a:tcPr>
                </a:tc>
                <a:tc>
                  <a:txBody>
                    <a:bodyPr/>
                    <a:lstStyle/>
                    <a:p>
                      <a:pPr marL="0" algn="ctr" defTabSz="914400" rtl="0" eaLnBrk="1" fontAlgn="b" latinLnBrk="0" hangingPunct="1"/>
                      <a:r>
                        <a:rPr lang="en-NZ" sz="1000" b="1" i="0" u="none" strike="noStrike" kern="1200" dirty="0">
                          <a:solidFill>
                            <a:schemeClr val="tx1"/>
                          </a:solidFill>
                          <a:effectLst/>
                          <a:latin typeface="Calibri" panose="020F0502020204030204" pitchFamily="34" charset="0"/>
                          <a:ea typeface="+mn-ea"/>
                          <a:cs typeface="+mn-cs"/>
                        </a:rPr>
                        <a:t>43%</a:t>
                      </a:r>
                    </a:p>
                  </a:txBody>
                  <a:tcPr marL="6350" marR="6350" marT="6350" marB="0" anchor="ctr">
                    <a:lnL w="76200" cap="flat" cmpd="sng" algn="ctr">
                      <a:solidFill>
                        <a:schemeClr val="bg1"/>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1" i="0" u="none" strike="noStrike" dirty="0">
                          <a:solidFill>
                            <a:schemeClr val="bg1"/>
                          </a:solidFill>
                          <a:effectLst/>
                          <a:latin typeface="Calibri" panose="020F0502020204030204" pitchFamily="34" charset="0"/>
                          <a:cs typeface="Calibri" panose="020F0502020204030204" pitchFamily="34" charset="0"/>
                        </a:rPr>
                        <a:t>48%</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7D8C0"/>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45%</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1" i="0" u="none" strike="noStrike" dirty="0">
                          <a:solidFill>
                            <a:schemeClr val="bg1"/>
                          </a:solidFill>
                          <a:effectLst/>
                          <a:latin typeface="Calibri" panose="020F0502020204030204" pitchFamily="34" charset="0"/>
                          <a:cs typeface="Calibri" panose="020F0502020204030204" pitchFamily="34" charset="0"/>
                        </a:rPr>
                        <a:t>31%</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49595"/>
                    </a:solidFill>
                  </a:tcPr>
                </a:tc>
                <a:tc>
                  <a:txBody>
                    <a:bodyPr/>
                    <a:lstStyle/>
                    <a:p>
                      <a:pPr algn="ctr" fontAlgn="b"/>
                      <a:r>
                        <a:rPr lang="en-NZ" sz="1000" b="1" i="0" u="none" strike="noStrike" dirty="0">
                          <a:solidFill>
                            <a:schemeClr val="bg1"/>
                          </a:solidFill>
                          <a:effectLst/>
                          <a:latin typeface="Calibri" panose="020F0502020204030204" pitchFamily="34" charset="0"/>
                          <a:cs typeface="Calibri" panose="020F0502020204030204" pitchFamily="34" charset="0"/>
                        </a:rPr>
                        <a:t>31%</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49595"/>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39%</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49%</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44%</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45%</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47%</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1" i="0" u="none" strike="noStrike" dirty="0">
                          <a:solidFill>
                            <a:schemeClr val="bg1"/>
                          </a:solidFill>
                          <a:effectLst/>
                          <a:latin typeface="Calibri" panose="020F0502020204030204" pitchFamily="34" charset="0"/>
                          <a:cs typeface="Calibri" panose="020F0502020204030204" pitchFamily="34" charset="0"/>
                        </a:rPr>
                        <a:t>31%</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49595"/>
                    </a:solidFill>
                  </a:tcPr>
                </a:tc>
                <a:tc>
                  <a:txBody>
                    <a:bodyPr/>
                    <a:lstStyle/>
                    <a:p>
                      <a:pPr algn="ctr" fontAlgn="b"/>
                      <a:r>
                        <a:rPr lang="en-NZ" sz="1000" b="1" i="0" u="none" strike="noStrike" dirty="0">
                          <a:solidFill>
                            <a:schemeClr val="bg1"/>
                          </a:solidFill>
                          <a:effectLst/>
                          <a:latin typeface="Calibri" panose="020F0502020204030204" pitchFamily="34" charset="0"/>
                          <a:cs typeface="Calibri" panose="020F0502020204030204" pitchFamily="34" charset="0"/>
                        </a:rPr>
                        <a:t>34%</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49595"/>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43%</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1" i="0" u="none" strike="noStrike" dirty="0">
                          <a:solidFill>
                            <a:schemeClr val="bg1"/>
                          </a:solidFill>
                          <a:effectLst/>
                          <a:latin typeface="Calibri" panose="020F0502020204030204" pitchFamily="34" charset="0"/>
                          <a:cs typeface="Calibri" panose="020F0502020204030204" pitchFamily="34" charset="0"/>
                        </a:rPr>
                        <a:t>55%</a:t>
                      </a:r>
                    </a:p>
                  </a:txBody>
                  <a:tcPr marL="6350" marR="6350" marT="6350" marB="0" anchor="ctr">
                    <a:lnL w="28575" cap="flat" cmpd="sng" algn="ctr">
                      <a:solidFill>
                        <a:schemeClr val="bg2"/>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7D8C0"/>
                    </a:solidFill>
                  </a:tcPr>
                </a:tc>
                <a:extLst>
                  <a:ext uri="{0D108BD9-81ED-4DB2-BD59-A6C34878D82A}">
                    <a16:rowId xmlns:a16="http://schemas.microsoft.com/office/drawing/2014/main" val="207700500"/>
                  </a:ext>
                </a:extLst>
              </a:tr>
              <a:tr h="259009">
                <a:tc>
                  <a:txBody>
                    <a:bodyPr/>
                    <a:lstStyle/>
                    <a:p>
                      <a:pPr marL="0" algn="r" defTabSz="914400" rtl="0" eaLnBrk="1" fontAlgn="b" latinLnBrk="0" hangingPunct="1"/>
                      <a:r>
                        <a:rPr lang="en-NZ" sz="1000" b="0" i="0" u="none" strike="noStrike" kern="1200" dirty="0">
                          <a:solidFill>
                            <a:srgbClr val="000000"/>
                          </a:solidFill>
                          <a:effectLst/>
                          <a:latin typeface="Calibri" panose="020F0502020204030204" pitchFamily="34" charset="0"/>
                          <a:ea typeface="+mn-ea"/>
                          <a:cs typeface="+mn-cs"/>
                        </a:rPr>
                        <a:t>SKY TV</a:t>
                      </a:r>
                    </a:p>
                  </a:txBody>
                  <a:tcPr marL="6350" marR="6350" marT="6350" marB="0" anchor="ctr">
                    <a:lnL>
                      <a:noFill/>
                    </a:lnL>
                    <a:lnR w="76200" cap="flat" cmpd="sng" algn="ctr">
                      <a:solidFill>
                        <a:schemeClr val="bg1"/>
                      </a:solidFill>
                      <a:prstDash val="solid"/>
                      <a:round/>
                      <a:headEnd type="none" w="med" len="med"/>
                      <a:tailEnd type="none" w="med" len="med"/>
                    </a:lnR>
                    <a:lnT>
                      <a:noFill/>
                    </a:lnT>
                    <a:lnB>
                      <a:noFill/>
                    </a:lnB>
                  </a:tcPr>
                </a:tc>
                <a:tc>
                  <a:txBody>
                    <a:bodyPr/>
                    <a:lstStyle/>
                    <a:p>
                      <a:pPr marL="0" algn="ctr" defTabSz="914400" rtl="0" eaLnBrk="1" fontAlgn="b" latinLnBrk="0" hangingPunct="1"/>
                      <a:r>
                        <a:rPr lang="en-NZ" sz="1000" b="1" i="0" u="none" strike="noStrike" kern="1200" dirty="0">
                          <a:solidFill>
                            <a:schemeClr val="tx1"/>
                          </a:solidFill>
                          <a:effectLst/>
                          <a:latin typeface="Calibri" panose="020F0502020204030204" pitchFamily="34" charset="0"/>
                          <a:ea typeface="+mn-ea"/>
                          <a:cs typeface="+mn-cs"/>
                        </a:rPr>
                        <a:t>32%</a:t>
                      </a:r>
                    </a:p>
                  </a:txBody>
                  <a:tcPr marL="6350" marR="6350" marT="6350" marB="0" anchor="ctr">
                    <a:lnL w="76200" cap="flat" cmpd="sng" algn="ctr">
                      <a:solidFill>
                        <a:schemeClr val="bg1"/>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14400" rtl="0" eaLnBrk="1" fontAlgn="b" latinLnBrk="0" hangingPunct="1"/>
                      <a:r>
                        <a:rPr lang="en-NZ" sz="1000" b="0" i="0" u="none" strike="noStrike" kern="1200" dirty="0">
                          <a:solidFill>
                            <a:srgbClr val="000000"/>
                          </a:solidFill>
                          <a:effectLst/>
                          <a:latin typeface="Calibri" panose="020F0502020204030204" pitchFamily="34" charset="0"/>
                          <a:ea typeface="+mn-ea"/>
                          <a:cs typeface="Calibri" panose="020F0502020204030204" pitchFamily="34" charset="0"/>
                        </a:rPr>
                        <a:t>34%</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36%</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31%</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1" i="0" u="none" strike="noStrike" dirty="0">
                          <a:solidFill>
                            <a:schemeClr val="bg1"/>
                          </a:solidFill>
                          <a:effectLst/>
                          <a:latin typeface="Calibri" panose="020F0502020204030204" pitchFamily="34" charset="0"/>
                          <a:cs typeface="Calibri" panose="020F0502020204030204" pitchFamily="34" charset="0"/>
                        </a:rPr>
                        <a:t>14%</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49595"/>
                    </a:solidFill>
                  </a:tcPr>
                </a:tc>
                <a:tc>
                  <a:txBody>
                    <a:bodyPr/>
                    <a:lstStyle/>
                    <a:p>
                      <a:pPr algn="ctr" fontAlgn="b"/>
                      <a:r>
                        <a:rPr lang="en-NZ" sz="1000" b="1" i="0" u="none" strike="noStrike" dirty="0">
                          <a:solidFill>
                            <a:schemeClr val="bg1"/>
                          </a:solidFill>
                          <a:effectLst/>
                          <a:latin typeface="Calibri" panose="020F0502020204030204" pitchFamily="34" charset="0"/>
                          <a:cs typeface="Calibri" panose="020F0502020204030204" pitchFamily="34" charset="0"/>
                        </a:rPr>
                        <a:t>27%</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49595"/>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35%</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35%</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31%</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34%</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1" i="0" u="none" strike="noStrike" dirty="0">
                          <a:solidFill>
                            <a:schemeClr val="bg1"/>
                          </a:solidFill>
                          <a:effectLst/>
                          <a:latin typeface="Calibri" panose="020F0502020204030204" pitchFamily="34" charset="0"/>
                          <a:cs typeface="Calibri" panose="020F0502020204030204" pitchFamily="34" charset="0"/>
                        </a:rPr>
                        <a:t>21%</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49595"/>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26%</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32%</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1" i="0" u="none" strike="noStrike" dirty="0">
                          <a:solidFill>
                            <a:schemeClr val="bg1"/>
                          </a:solidFill>
                          <a:effectLst/>
                          <a:latin typeface="Calibri" panose="020F0502020204030204" pitchFamily="34" charset="0"/>
                          <a:cs typeface="Calibri" panose="020F0502020204030204" pitchFamily="34" charset="0"/>
                        </a:rPr>
                        <a:t>40%</a:t>
                      </a:r>
                    </a:p>
                  </a:txBody>
                  <a:tcPr marL="6350" marR="6350" marT="6350" marB="0" anchor="ctr">
                    <a:lnL w="28575" cap="flat" cmpd="sng" algn="ctr">
                      <a:solidFill>
                        <a:schemeClr val="bg2"/>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7D8C0"/>
                    </a:solidFill>
                  </a:tcPr>
                </a:tc>
                <a:extLst>
                  <a:ext uri="{0D108BD9-81ED-4DB2-BD59-A6C34878D82A}">
                    <a16:rowId xmlns:a16="http://schemas.microsoft.com/office/drawing/2014/main" val="3717122608"/>
                  </a:ext>
                </a:extLst>
              </a:tr>
              <a:tr h="319720">
                <a:tc>
                  <a:txBody>
                    <a:bodyPr/>
                    <a:lstStyle/>
                    <a:p>
                      <a:pPr marL="0" algn="r" defTabSz="914400" rtl="0" eaLnBrk="1" fontAlgn="b" latinLnBrk="0" hangingPunct="1"/>
                      <a:r>
                        <a:rPr lang="en-NZ" sz="1000" b="0" i="0" u="none" strike="noStrike" kern="1200" dirty="0">
                          <a:solidFill>
                            <a:srgbClr val="000000"/>
                          </a:solidFill>
                          <a:effectLst/>
                          <a:latin typeface="Calibri" panose="020F0502020204030204" pitchFamily="34" charset="0"/>
                          <a:ea typeface="+mn-ea"/>
                          <a:cs typeface="+mn-cs"/>
                        </a:rPr>
                        <a:t>Personal video recorder</a:t>
                      </a:r>
                    </a:p>
                  </a:txBody>
                  <a:tcPr marL="6350" marR="6350" marT="6350" marB="0" anchor="ctr">
                    <a:lnL>
                      <a:noFill/>
                    </a:lnL>
                    <a:lnR w="76200" cap="flat" cmpd="sng" algn="ctr">
                      <a:solidFill>
                        <a:schemeClr val="bg1"/>
                      </a:solidFill>
                      <a:prstDash val="solid"/>
                      <a:round/>
                      <a:headEnd type="none" w="med" len="med"/>
                      <a:tailEnd type="none" w="med" len="med"/>
                    </a:lnR>
                    <a:lnT>
                      <a:noFill/>
                    </a:lnT>
                    <a:lnB>
                      <a:noFill/>
                    </a:lnB>
                  </a:tcPr>
                </a:tc>
                <a:tc>
                  <a:txBody>
                    <a:bodyPr/>
                    <a:lstStyle/>
                    <a:p>
                      <a:pPr marL="0" algn="ctr" defTabSz="914400" rtl="0" eaLnBrk="1" fontAlgn="b" latinLnBrk="0" hangingPunct="1"/>
                      <a:r>
                        <a:rPr lang="en-NZ" sz="1000" b="1" i="0" u="none" strike="noStrike" kern="1200" dirty="0">
                          <a:solidFill>
                            <a:schemeClr val="tx1"/>
                          </a:solidFill>
                          <a:effectLst/>
                          <a:latin typeface="Calibri" panose="020F0502020204030204" pitchFamily="34" charset="0"/>
                          <a:ea typeface="+mn-ea"/>
                          <a:cs typeface="+mn-cs"/>
                        </a:rPr>
                        <a:t>24%</a:t>
                      </a:r>
                    </a:p>
                  </a:txBody>
                  <a:tcPr marL="6350" marR="6350" marT="6350" marB="0" anchor="ctr">
                    <a:lnL w="76200" cap="flat" cmpd="sng" algn="ctr">
                      <a:solidFill>
                        <a:schemeClr val="bg1"/>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1" i="0" u="none" strike="noStrike" dirty="0">
                          <a:solidFill>
                            <a:schemeClr val="bg1"/>
                          </a:solidFill>
                          <a:effectLst/>
                          <a:latin typeface="Calibri" panose="020F0502020204030204" pitchFamily="34" charset="0"/>
                          <a:cs typeface="Calibri" panose="020F0502020204030204" pitchFamily="34" charset="0"/>
                        </a:rPr>
                        <a:t>30%</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7D8C0"/>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21%</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1" i="0" u="none" strike="noStrike" dirty="0">
                          <a:solidFill>
                            <a:schemeClr val="bg1"/>
                          </a:solidFill>
                          <a:effectLst/>
                          <a:latin typeface="Calibri" panose="020F0502020204030204" pitchFamily="34" charset="0"/>
                          <a:cs typeface="Calibri" panose="020F0502020204030204" pitchFamily="34" charset="0"/>
                        </a:rPr>
                        <a:t>15%</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49595"/>
                    </a:solidFill>
                  </a:tcPr>
                </a:tc>
                <a:tc>
                  <a:txBody>
                    <a:bodyPr/>
                    <a:lstStyle/>
                    <a:p>
                      <a:pPr algn="ctr" fontAlgn="b"/>
                      <a:r>
                        <a:rPr lang="en-NZ" sz="1000" b="1" i="0" u="none" strike="noStrike" dirty="0">
                          <a:solidFill>
                            <a:schemeClr val="bg1"/>
                          </a:solidFill>
                          <a:effectLst/>
                          <a:latin typeface="Calibri" panose="020F0502020204030204" pitchFamily="34" charset="0"/>
                          <a:cs typeface="Calibri" panose="020F0502020204030204" pitchFamily="34" charset="0"/>
                        </a:rPr>
                        <a:t>10%</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49595"/>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23%</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24%</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25%</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21%</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32%</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1" i="0" u="none" strike="noStrike" dirty="0">
                          <a:solidFill>
                            <a:schemeClr val="bg1"/>
                          </a:solidFill>
                          <a:effectLst/>
                          <a:latin typeface="Calibri" panose="020F0502020204030204" pitchFamily="34" charset="0"/>
                          <a:cs typeface="Calibri" panose="020F0502020204030204" pitchFamily="34" charset="0"/>
                        </a:rPr>
                        <a:t>14%</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49595"/>
                    </a:solidFill>
                  </a:tcPr>
                </a:tc>
                <a:tc>
                  <a:txBody>
                    <a:bodyPr/>
                    <a:lstStyle/>
                    <a:p>
                      <a:pPr algn="ctr" fontAlgn="b"/>
                      <a:r>
                        <a:rPr lang="en-NZ" sz="1000" b="1" i="0" u="none" strike="noStrike" dirty="0">
                          <a:solidFill>
                            <a:schemeClr val="bg1"/>
                          </a:solidFill>
                          <a:effectLst/>
                          <a:latin typeface="Calibri" panose="020F0502020204030204" pitchFamily="34" charset="0"/>
                          <a:cs typeface="Calibri" panose="020F0502020204030204" pitchFamily="34" charset="0"/>
                        </a:rPr>
                        <a:t>17%</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49595"/>
                    </a:solidFill>
                  </a:tcPr>
                </a:tc>
                <a:tc>
                  <a:txBody>
                    <a:bodyPr/>
                    <a:lstStyle/>
                    <a:p>
                      <a:pPr algn="ctr" fontAlgn="b"/>
                      <a:r>
                        <a:rPr lang="en-NZ" sz="1000" b="0" i="0" u="none" strike="noStrike" dirty="0">
                          <a:solidFill>
                            <a:srgbClr val="000000"/>
                          </a:solidFill>
                          <a:effectLst/>
                          <a:latin typeface="Calibri" panose="020F0502020204030204" pitchFamily="34" charset="0"/>
                          <a:cs typeface="Calibri" panose="020F0502020204030204" pitchFamily="34" charset="0"/>
                        </a:rPr>
                        <a:t>23%</a:t>
                      </a:r>
                    </a:p>
                  </a:txBody>
                  <a:tcPr marL="6350" marR="6350" marT="635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1" i="0" u="none" strike="noStrike" dirty="0">
                          <a:solidFill>
                            <a:schemeClr val="bg1"/>
                          </a:solidFill>
                          <a:effectLst/>
                          <a:latin typeface="Calibri" panose="020F0502020204030204" pitchFamily="34" charset="0"/>
                          <a:cs typeface="Calibri" panose="020F0502020204030204" pitchFamily="34" charset="0"/>
                        </a:rPr>
                        <a:t>33%</a:t>
                      </a:r>
                    </a:p>
                  </a:txBody>
                  <a:tcPr marL="6350" marR="6350" marT="6350" marB="0" anchor="ctr">
                    <a:lnL w="28575" cap="flat" cmpd="sng" algn="ctr">
                      <a:solidFill>
                        <a:schemeClr val="bg2"/>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7D8C0"/>
                    </a:solidFill>
                  </a:tcPr>
                </a:tc>
                <a:extLst>
                  <a:ext uri="{0D108BD9-81ED-4DB2-BD59-A6C34878D82A}">
                    <a16:rowId xmlns:a16="http://schemas.microsoft.com/office/drawing/2014/main" val="3500785259"/>
                  </a:ext>
                </a:extLst>
              </a:tr>
            </a:tbl>
          </a:graphicData>
        </a:graphic>
      </p:graphicFrame>
      <p:sp>
        <p:nvSpPr>
          <p:cNvPr id="18" name="Rectangle 17">
            <a:extLst>
              <a:ext uri="{FF2B5EF4-FFF2-40B4-BE49-F238E27FC236}">
                <a16:creationId xmlns:a16="http://schemas.microsoft.com/office/drawing/2014/main" id="{C9DF22EF-1C02-4272-97BC-3D78AA306C5D}"/>
              </a:ext>
            </a:extLst>
          </p:cNvPr>
          <p:cNvSpPr/>
          <p:nvPr/>
        </p:nvSpPr>
        <p:spPr>
          <a:xfrm>
            <a:off x="3391221" y="2194650"/>
            <a:ext cx="2666687" cy="307777"/>
          </a:xfrm>
          <a:prstGeom prst="rect">
            <a:avLst/>
          </a:prstGeom>
        </p:spPr>
        <p:txBody>
          <a:bodyPr wrap="square">
            <a:spAutoFit/>
          </a:bodyPr>
          <a:lstStyle/>
          <a:p>
            <a:pPr algn="ctr"/>
            <a:r>
              <a:rPr lang="en-NZ" sz="1400" b="1" dirty="0">
                <a:solidFill>
                  <a:schemeClr val="bg1"/>
                </a:solidFill>
                <a:latin typeface="+mj-lt"/>
              </a:rPr>
              <a:t>Ethnicity</a:t>
            </a:r>
          </a:p>
        </p:txBody>
      </p:sp>
      <p:sp>
        <p:nvSpPr>
          <p:cNvPr id="20" name="Rectangle 19">
            <a:extLst>
              <a:ext uri="{FF2B5EF4-FFF2-40B4-BE49-F238E27FC236}">
                <a16:creationId xmlns:a16="http://schemas.microsoft.com/office/drawing/2014/main" id="{80AECEFA-6971-4323-829A-99604417835F}"/>
              </a:ext>
            </a:extLst>
          </p:cNvPr>
          <p:cNvSpPr/>
          <p:nvPr/>
        </p:nvSpPr>
        <p:spPr>
          <a:xfrm>
            <a:off x="9328128" y="2196940"/>
            <a:ext cx="2660671" cy="307777"/>
          </a:xfrm>
          <a:prstGeom prst="rect">
            <a:avLst/>
          </a:prstGeom>
        </p:spPr>
        <p:txBody>
          <a:bodyPr wrap="square">
            <a:spAutoFit/>
          </a:bodyPr>
          <a:lstStyle/>
          <a:p>
            <a:pPr algn="ctr"/>
            <a:r>
              <a:rPr lang="en-NZ" sz="1400" b="1" dirty="0">
                <a:solidFill>
                  <a:schemeClr val="bg1"/>
                </a:solidFill>
                <a:latin typeface="+mj-lt"/>
              </a:rPr>
              <a:t>Household income</a:t>
            </a:r>
          </a:p>
        </p:txBody>
      </p:sp>
      <p:sp>
        <p:nvSpPr>
          <p:cNvPr id="22" name="Rectangle 21">
            <a:extLst>
              <a:ext uri="{FF2B5EF4-FFF2-40B4-BE49-F238E27FC236}">
                <a16:creationId xmlns:a16="http://schemas.microsoft.com/office/drawing/2014/main" id="{49A2C13A-9A9D-4805-984A-9A51CB300FBE}"/>
              </a:ext>
            </a:extLst>
          </p:cNvPr>
          <p:cNvSpPr/>
          <p:nvPr/>
        </p:nvSpPr>
        <p:spPr>
          <a:xfrm>
            <a:off x="6057908" y="2192065"/>
            <a:ext cx="3270221" cy="307777"/>
          </a:xfrm>
          <a:prstGeom prst="rect">
            <a:avLst/>
          </a:prstGeom>
        </p:spPr>
        <p:txBody>
          <a:bodyPr wrap="square">
            <a:spAutoFit/>
          </a:bodyPr>
          <a:lstStyle/>
          <a:p>
            <a:pPr algn="ctr"/>
            <a:r>
              <a:rPr lang="en-NZ" sz="1400" b="1" dirty="0">
                <a:solidFill>
                  <a:schemeClr val="bg1"/>
                </a:solidFill>
                <a:latin typeface="+mj-lt"/>
              </a:rPr>
              <a:t>Region</a:t>
            </a:r>
          </a:p>
        </p:txBody>
      </p:sp>
      <p:grpSp>
        <p:nvGrpSpPr>
          <p:cNvPr id="3" name="Group 2">
            <a:extLst>
              <a:ext uri="{FF2B5EF4-FFF2-40B4-BE49-F238E27FC236}">
                <a16:creationId xmlns:a16="http://schemas.microsoft.com/office/drawing/2014/main" id="{71777082-868D-4C1C-80EF-9AA1904EF6B2}"/>
              </a:ext>
            </a:extLst>
          </p:cNvPr>
          <p:cNvGrpSpPr/>
          <p:nvPr/>
        </p:nvGrpSpPr>
        <p:grpSpPr>
          <a:xfrm>
            <a:off x="3455018" y="2178622"/>
            <a:ext cx="5873111" cy="4039298"/>
            <a:chOff x="3455018" y="1158949"/>
            <a:chExt cx="5873111" cy="4974339"/>
          </a:xfrm>
        </p:grpSpPr>
        <p:grpSp>
          <p:nvGrpSpPr>
            <p:cNvPr id="12" name="Group 11">
              <a:extLst>
                <a:ext uri="{FF2B5EF4-FFF2-40B4-BE49-F238E27FC236}">
                  <a16:creationId xmlns:a16="http://schemas.microsoft.com/office/drawing/2014/main" id="{72BECF86-1350-4919-B59D-21416B11FBA5}"/>
                </a:ext>
              </a:extLst>
            </p:cNvPr>
            <p:cNvGrpSpPr/>
            <p:nvPr/>
          </p:nvGrpSpPr>
          <p:grpSpPr>
            <a:xfrm>
              <a:off x="3455018" y="1158949"/>
              <a:ext cx="2602898" cy="4974339"/>
              <a:chOff x="3625609" y="1727997"/>
              <a:chExt cx="2520680" cy="4273200"/>
            </a:xfrm>
          </p:grpSpPr>
          <p:cxnSp>
            <p:nvCxnSpPr>
              <p:cNvPr id="13" name="Straight Connector 12">
                <a:extLst>
                  <a:ext uri="{FF2B5EF4-FFF2-40B4-BE49-F238E27FC236}">
                    <a16:creationId xmlns:a16="http://schemas.microsoft.com/office/drawing/2014/main" id="{FA0AE00C-BCD9-472B-990F-919ED54D4EF9}"/>
                  </a:ext>
                </a:extLst>
              </p:cNvPr>
              <p:cNvCxnSpPr/>
              <p:nvPr/>
            </p:nvCxnSpPr>
            <p:spPr>
              <a:xfrm>
                <a:off x="6146289" y="1727997"/>
                <a:ext cx="0" cy="4273200"/>
              </a:xfrm>
              <a:prstGeom prst="line">
                <a:avLst/>
              </a:prstGeom>
              <a:ln w="3175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513D704-CC8C-4195-BEF0-76D3150A808F}"/>
                  </a:ext>
                </a:extLst>
              </p:cNvPr>
              <p:cNvCxnSpPr/>
              <p:nvPr/>
            </p:nvCxnSpPr>
            <p:spPr>
              <a:xfrm>
                <a:off x="3625609" y="1727997"/>
                <a:ext cx="0" cy="4273200"/>
              </a:xfrm>
              <a:prstGeom prst="line">
                <a:avLst/>
              </a:prstGeom>
              <a:ln w="3175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23CB1E6B-A04B-4E6F-85E8-267A57E5076F}"/>
                </a:ext>
              </a:extLst>
            </p:cNvPr>
            <p:cNvCxnSpPr/>
            <p:nvPr/>
          </p:nvCxnSpPr>
          <p:spPr>
            <a:xfrm>
              <a:off x="9328129" y="1158949"/>
              <a:ext cx="0" cy="4974339"/>
            </a:xfrm>
            <a:prstGeom prst="line">
              <a:avLst/>
            </a:prstGeom>
            <a:ln w="3175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71156141-B304-4936-BF21-D6CEE136E3D4}"/>
              </a:ext>
            </a:extLst>
          </p:cNvPr>
          <p:cNvGrpSpPr/>
          <p:nvPr/>
        </p:nvGrpSpPr>
        <p:grpSpPr>
          <a:xfrm>
            <a:off x="7443973" y="6389646"/>
            <a:ext cx="2205995" cy="468354"/>
            <a:chOff x="7443973" y="6389646"/>
            <a:chExt cx="2205995" cy="468354"/>
          </a:xfrm>
        </p:grpSpPr>
        <p:sp>
          <p:nvSpPr>
            <p:cNvPr id="5" name="Rectangle 4">
              <a:extLst>
                <a:ext uri="{FF2B5EF4-FFF2-40B4-BE49-F238E27FC236}">
                  <a16:creationId xmlns:a16="http://schemas.microsoft.com/office/drawing/2014/main" id="{E59F0787-A18C-4AAE-A064-DF71C34D94CC}"/>
                </a:ext>
              </a:extLst>
            </p:cNvPr>
            <p:cNvSpPr/>
            <p:nvPr/>
          </p:nvSpPr>
          <p:spPr>
            <a:xfrm>
              <a:off x="7443973" y="6642436"/>
              <a:ext cx="510360" cy="12433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0" name="Rectangle 29">
              <a:extLst>
                <a:ext uri="{FF2B5EF4-FFF2-40B4-BE49-F238E27FC236}">
                  <a16:creationId xmlns:a16="http://schemas.microsoft.com/office/drawing/2014/main" id="{6D8B5AEC-986B-4E3D-954A-FEA43AFF3872}"/>
                </a:ext>
              </a:extLst>
            </p:cNvPr>
            <p:cNvSpPr/>
            <p:nvPr/>
          </p:nvSpPr>
          <p:spPr>
            <a:xfrm>
              <a:off x="7443973" y="6461109"/>
              <a:ext cx="510360" cy="12433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1" name="Footer Placeholder 16">
              <a:extLst>
                <a:ext uri="{FF2B5EF4-FFF2-40B4-BE49-F238E27FC236}">
                  <a16:creationId xmlns:a16="http://schemas.microsoft.com/office/drawing/2014/main" id="{09DCA3C9-5C1C-45A3-B579-3D49A28068B7}"/>
                </a:ext>
              </a:extLst>
            </p:cNvPr>
            <p:cNvSpPr txBox="1">
              <a:spLocks/>
            </p:cNvSpPr>
            <p:nvPr/>
          </p:nvSpPr>
          <p:spPr>
            <a:xfrm>
              <a:off x="7964967" y="6389646"/>
              <a:ext cx="1685001" cy="468354"/>
            </a:xfrm>
            <a:prstGeom prst="rect">
              <a:avLst/>
            </a:prstGeom>
          </p:spPr>
          <p:txBody>
            <a:bodyPr vert="horz" lIns="91440" tIns="45720" rIns="91440" bIns="45720" rtlCol="0" anchor="ctr"/>
            <a:lstStyle>
              <a:defPPr>
                <a:defRPr lang="en-US"/>
              </a:defPPr>
              <a:lvl1pPr marL="0" algn="l" defTabSz="914400" rtl="0" eaLnBrk="1" latinLnBrk="0" hangingPunct="1">
                <a:lnSpc>
                  <a:spcPct val="80000"/>
                </a:lnSpc>
                <a:defRPr sz="800" kern="1200">
                  <a:solidFill>
                    <a:srgbClr val="5B5C6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Z" dirty="0"/>
                <a:t>Significantly higher than the total</a:t>
              </a:r>
            </a:p>
            <a:p>
              <a:endParaRPr lang="en-NZ" dirty="0"/>
            </a:p>
            <a:p>
              <a:r>
                <a:rPr lang="en-NZ" dirty="0"/>
                <a:t>Significantly lower than the total</a:t>
              </a:r>
            </a:p>
          </p:txBody>
        </p:sp>
      </p:grpSp>
      <p:graphicFrame>
        <p:nvGraphicFramePr>
          <p:cNvPr id="25" name="Table 24">
            <a:extLst>
              <a:ext uri="{FF2B5EF4-FFF2-40B4-BE49-F238E27FC236}">
                <a16:creationId xmlns:a16="http://schemas.microsoft.com/office/drawing/2014/main" id="{A874A4C2-6A7F-42DE-A6C4-4D86CB569286}"/>
              </a:ext>
            </a:extLst>
          </p:cNvPr>
          <p:cNvGraphicFramePr>
            <a:graphicFrameLocks noGrp="1"/>
          </p:cNvGraphicFramePr>
          <p:nvPr>
            <p:extLst>
              <p:ext uri="{D42A27DB-BD31-4B8C-83A1-F6EECF244321}">
                <p14:modId xmlns:p14="http://schemas.microsoft.com/office/powerpoint/2010/main" val="3544331281"/>
              </p:ext>
            </p:extLst>
          </p:nvPr>
        </p:nvGraphicFramePr>
        <p:xfrm>
          <a:off x="2804790" y="2453173"/>
          <a:ext cx="9124934" cy="504000"/>
        </p:xfrm>
        <a:graphic>
          <a:graphicData uri="http://schemas.openxmlformats.org/drawingml/2006/table">
            <a:tbl>
              <a:tblPr>
                <a:tableStyleId>{2D5ABB26-0587-4C30-8999-92F81FD0307C}</a:tableStyleId>
              </a:tblPr>
              <a:tblGrid>
                <a:gridCol w="651781">
                  <a:extLst>
                    <a:ext uri="{9D8B030D-6E8A-4147-A177-3AD203B41FA5}">
                      <a16:colId xmlns:a16="http://schemas.microsoft.com/office/drawing/2014/main" val="3972847450"/>
                    </a:ext>
                  </a:extLst>
                </a:gridCol>
                <a:gridCol w="651781">
                  <a:extLst>
                    <a:ext uri="{9D8B030D-6E8A-4147-A177-3AD203B41FA5}">
                      <a16:colId xmlns:a16="http://schemas.microsoft.com/office/drawing/2014/main" val="3966924618"/>
                    </a:ext>
                  </a:extLst>
                </a:gridCol>
                <a:gridCol w="651781">
                  <a:extLst>
                    <a:ext uri="{9D8B030D-6E8A-4147-A177-3AD203B41FA5}">
                      <a16:colId xmlns:a16="http://schemas.microsoft.com/office/drawing/2014/main" val="3866362743"/>
                    </a:ext>
                  </a:extLst>
                </a:gridCol>
                <a:gridCol w="651781">
                  <a:extLst>
                    <a:ext uri="{9D8B030D-6E8A-4147-A177-3AD203B41FA5}">
                      <a16:colId xmlns:a16="http://schemas.microsoft.com/office/drawing/2014/main" val="2669065244"/>
                    </a:ext>
                  </a:extLst>
                </a:gridCol>
                <a:gridCol w="651781">
                  <a:extLst>
                    <a:ext uri="{9D8B030D-6E8A-4147-A177-3AD203B41FA5}">
                      <a16:colId xmlns:a16="http://schemas.microsoft.com/office/drawing/2014/main" val="2796366393"/>
                    </a:ext>
                  </a:extLst>
                </a:gridCol>
                <a:gridCol w="651781">
                  <a:extLst>
                    <a:ext uri="{9D8B030D-6E8A-4147-A177-3AD203B41FA5}">
                      <a16:colId xmlns:a16="http://schemas.microsoft.com/office/drawing/2014/main" val="1757943845"/>
                    </a:ext>
                  </a:extLst>
                </a:gridCol>
                <a:gridCol w="651781">
                  <a:extLst>
                    <a:ext uri="{9D8B030D-6E8A-4147-A177-3AD203B41FA5}">
                      <a16:colId xmlns:a16="http://schemas.microsoft.com/office/drawing/2014/main" val="3422390553"/>
                    </a:ext>
                  </a:extLst>
                </a:gridCol>
                <a:gridCol w="651781">
                  <a:extLst>
                    <a:ext uri="{9D8B030D-6E8A-4147-A177-3AD203B41FA5}">
                      <a16:colId xmlns:a16="http://schemas.microsoft.com/office/drawing/2014/main" val="761141272"/>
                    </a:ext>
                  </a:extLst>
                </a:gridCol>
                <a:gridCol w="651781">
                  <a:extLst>
                    <a:ext uri="{9D8B030D-6E8A-4147-A177-3AD203B41FA5}">
                      <a16:colId xmlns:a16="http://schemas.microsoft.com/office/drawing/2014/main" val="3287232160"/>
                    </a:ext>
                  </a:extLst>
                </a:gridCol>
                <a:gridCol w="651781">
                  <a:extLst>
                    <a:ext uri="{9D8B030D-6E8A-4147-A177-3AD203B41FA5}">
                      <a16:colId xmlns:a16="http://schemas.microsoft.com/office/drawing/2014/main" val="3500216045"/>
                    </a:ext>
                  </a:extLst>
                </a:gridCol>
                <a:gridCol w="651781">
                  <a:extLst>
                    <a:ext uri="{9D8B030D-6E8A-4147-A177-3AD203B41FA5}">
                      <a16:colId xmlns:a16="http://schemas.microsoft.com/office/drawing/2014/main" val="1385496658"/>
                    </a:ext>
                  </a:extLst>
                </a:gridCol>
                <a:gridCol w="651781">
                  <a:extLst>
                    <a:ext uri="{9D8B030D-6E8A-4147-A177-3AD203B41FA5}">
                      <a16:colId xmlns:a16="http://schemas.microsoft.com/office/drawing/2014/main" val="348364383"/>
                    </a:ext>
                  </a:extLst>
                </a:gridCol>
                <a:gridCol w="651781">
                  <a:extLst>
                    <a:ext uri="{9D8B030D-6E8A-4147-A177-3AD203B41FA5}">
                      <a16:colId xmlns:a16="http://schemas.microsoft.com/office/drawing/2014/main" val="2788255609"/>
                    </a:ext>
                  </a:extLst>
                </a:gridCol>
                <a:gridCol w="651781">
                  <a:extLst>
                    <a:ext uri="{9D8B030D-6E8A-4147-A177-3AD203B41FA5}">
                      <a16:colId xmlns:a16="http://schemas.microsoft.com/office/drawing/2014/main" val="1916740743"/>
                    </a:ext>
                  </a:extLst>
                </a:gridCol>
              </a:tblGrid>
              <a:tr h="504000">
                <a:tc>
                  <a:txBody>
                    <a:bodyPr/>
                    <a:lstStyle/>
                    <a:p>
                      <a:pPr algn="ctr"/>
                      <a:r>
                        <a:rPr lang="en-NZ" sz="900" b="1" dirty="0">
                          <a:solidFill>
                            <a:schemeClr val="bg1"/>
                          </a:solidFill>
                          <a:latin typeface="+mj-lt"/>
                          <a:cs typeface="Arial" panose="020B0604020202020204" pitchFamily="34" charset="0"/>
                        </a:rPr>
                        <a:t>Total</a:t>
                      </a:r>
                    </a:p>
                  </a:txBody>
                  <a:tcPr anchor="ctr"/>
                </a:tc>
                <a:tc>
                  <a:txBody>
                    <a:bodyPr/>
                    <a:lstStyle/>
                    <a:p>
                      <a:pPr algn="ctr" fontAlgn="b"/>
                      <a:r>
                        <a:rPr lang="en-NZ" sz="900" b="1" i="0" u="none" strike="noStrike" dirty="0">
                          <a:solidFill>
                            <a:schemeClr val="bg1"/>
                          </a:solidFill>
                          <a:effectLst/>
                          <a:latin typeface="+mj-lt"/>
                        </a:rPr>
                        <a:t>NZ</a:t>
                      </a:r>
                    </a:p>
                    <a:p>
                      <a:pPr algn="ctr" fontAlgn="b"/>
                      <a:r>
                        <a:rPr lang="en-NZ" sz="900" b="1" i="0" u="none" strike="noStrike" dirty="0">
                          <a:solidFill>
                            <a:schemeClr val="bg1"/>
                          </a:solidFill>
                          <a:effectLst/>
                          <a:latin typeface="+mj-lt"/>
                        </a:rPr>
                        <a:t>European</a:t>
                      </a:r>
                    </a:p>
                  </a:txBody>
                  <a:tcPr marL="0" marR="0" marT="0" marB="0" anchor="ctr"/>
                </a:tc>
                <a:tc>
                  <a:txBody>
                    <a:bodyPr/>
                    <a:lstStyle/>
                    <a:p>
                      <a:pPr algn="ctr" fontAlgn="b"/>
                      <a:r>
                        <a:rPr lang="en-NZ" sz="900" b="1" i="0" u="none" strike="noStrike" dirty="0">
                          <a:solidFill>
                            <a:schemeClr val="bg1"/>
                          </a:solidFill>
                          <a:effectLst/>
                          <a:latin typeface="+mj-lt"/>
                        </a:rPr>
                        <a:t>Māori</a:t>
                      </a:r>
                    </a:p>
                  </a:txBody>
                  <a:tcPr marL="0" marR="0" marT="0" marB="0" anchor="ctr"/>
                </a:tc>
                <a:tc>
                  <a:txBody>
                    <a:bodyPr/>
                    <a:lstStyle/>
                    <a:p>
                      <a:pPr algn="ctr" fontAlgn="b"/>
                      <a:r>
                        <a:rPr lang="en-NZ" sz="900" b="1" i="0" u="none" strike="noStrike" dirty="0">
                          <a:solidFill>
                            <a:schemeClr val="bg1"/>
                          </a:solidFill>
                          <a:effectLst/>
                          <a:latin typeface="+mj-lt"/>
                        </a:rPr>
                        <a:t>Pacific</a:t>
                      </a:r>
                    </a:p>
                    <a:p>
                      <a:pPr algn="ctr" fontAlgn="b"/>
                      <a:r>
                        <a:rPr lang="en-NZ" sz="900" b="1" i="0" u="none" strike="noStrike" dirty="0">
                          <a:solidFill>
                            <a:schemeClr val="bg1"/>
                          </a:solidFill>
                          <a:effectLst/>
                          <a:latin typeface="+mj-lt"/>
                        </a:rPr>
                        <a:t>peoples</a:t>
                      </a:r>
                    </a:p>
                  </a:txBody>
                  <a:tcPr marL="0" marR="0" marT="0" marB="0" anchor="ctr"/>
                </a:tc>
                <a:tc>
                  <a:txBody>
                    <a:bodyPr/>
                    <a:lstStyle/>
                    <a:p>
                      <a:pPr algn="ctr" fontAlgn="b"/>
                      <a:r>
                        <a:rPr lang="en-NZ" sz="900" b="1" i="0" u="none" strike="noStrike" dirty="0">
                          <a:solidFill>
                            <a:schemeClr val="bg1"/>
                          </a:solidFill>
                          <a:effectLst/>
                          <a:latin typeface="+mj-lt"/>
                        </a:rPr>
                        <a:t>Asian</a:t>
                      </a:r>
                    </a:p>
                  </a:txBody>
                  <a:tcPr marL="0" marR="0" marT="0" marB="0" anchor="ctr"/>
                </a:tc>
                <a:tc>
                  <a:txBody>
                    <a:bodyPr/>
                    <a:lstStyle/>
                    <a:p>
                      <a:pPr algn="ctr" fontAlgn="b"/>
                      <a:r>
                        <a:rPr lang="en-NZ" sz="900" b="1" i="0" u="none" strike="noStrike" dirty="0">
                          <a:solidFill>
                            <a:schemeClr val="bg1"/>
                          </a:solidFill>
                          <a:effectLst/>
                          <a:latin typeface="+mj-lt"/>
                        </a:rPr>
                        <a:t>Auckland</a:t>
                      </a:r>
                    </a:p>
                  </a:txBody>
                  <a:tcPr marL="0" marR="0" marT="0" marB="0" anchor="ctr"/>
                </a:tc>
                <a:tc>
                  <a:txBody>
                    <a:bodyPr/>
                    <a:lstStyle/>
                    <a:p>
                      <a:pPr algn="ctr" fontAlgn="b"/>
                      <a:r>
                        <a:rPr lang="en-NZ" sz="900" b="1" i="0" u="none" strike="noStrike" dirty="0">
                          <a:solidFill>
                            <a:schemeClr val="bg1"/>
                          </a:solidFill>
                          <a:effectLst/>
                          <a:latin typeface="+mj-lt"/>
                        </a:rPr>
                        <a:t>Wellington</a:t>
                      </a:r>
                    </a:p>
                  </a:txBody>
                  <a:tcPr marL="0" marR="0" marT="0" marB="0" anchor="ctr"/>
                </a:tc>
                <a:tc>
                  <a:txBody>
                    <a:bodyPr/>
                    <a:lstStyle/>
                    <a:p>
                      <a:pPr algn="ctr" fontAlgn="b"/>
                      <a:r>
                        <a:rPr lang="en-NZ" sz="900" b="1" i="0" u="none" strike="noStrike" dirty="0">
                          <a:solidFill>
                            <a:schemeClr val="bg1"/>
                          </a:solidFill>
                          <a:effectLst/>
                          <a:latin typeface="+mj-lt"/>
                        </a:rPr>
                        <a:t>Other North Island</a:t>
                      </a:r>
                    </a:p>
                  </a:txBody>
                  <a:tcPr marL="0" marR="0" marT="0" marB="0" anchor="ctr"/>
                </a:tc>
                <a:tc>
                  <a:txBody>
                    <a:bodyPr/>
                    <a:lstStyle/>
                    <a:p>
                      <a:pPr algn="ctr" fontAlgn="b"/>
                      <a:r>
                        <a:rPr lang="en-NZ" sz="900" b="1" i="0" u="none" strike="noStrike" dirty="0">
                          <a:solidFill>
                            <a:schemeClr val="bg1"/>
                          </a:solidFill>
                          <a:effectLst/>
                          <a:latin typeface="+mj-lt"/>
                        </a:rPr>
                        <a:t>Canterbury</a:t>
                      </a:r>
                    </a:p>
                  </a:txBody>
                  <a:tcPr marL="0" marR="0" marT="0" marB="0" anchor="ctr"/>
                </a:tc>
                <a:tc>
                  <a:txBody>
                    <a:bodyPr/>
                    <a:lstStyle/>
                    <a:p>
                      <a:pPr algn="ctr" fontAlgn="b"/>
                      <a:r>
                        <a:rPr lang="en-NZ" sz="900" b="1" i="0" u="none" strike="noStrike" dirty="0">
                          <a:solidFill>
                            <a:schemeClr val="bg1"/>
                          </a:solidFill>
                          <a:effectLst/>
                          <a:latin typeface="+mj-lt"/>
                        </a:rPr>
                        <a:t>Other South Island</a:t>
                      </a:r>
                    </a:p>
                  </a:txBody>
                  <a:tcPr marL="0" marR="0" marT="0" marB="0" anchor="ctr"/>
                </a:tc>
                <a:tc>
                  <a:txBody>
                    <a:bodyPr/>
                    <a:lstStyle/>
                    <a:p>
                      <a:pPr algn="ctr" fontAlgn="b"/>
                      <a:r>
                        <a:rPr lang="en-NZ" sz="900" b="1" i="0" u="none" strike="noStrike" dirty="0">
                          <a:solidFill>
                            <a:schemeClr val="bg1"/>
                          </a:solidFill>
                          <a:effectLst/>
                          <a:latin typeface="+mj-lt"/>
                        </a:rPr>
                        <a:t>Up to $50,000</a:t>
                      </a:r>
                    </a:p>
                  </a:txBody>
                  <a:tcPr marL="0" marR="0" marT="0" marB="0" anchor="ctr"/>
                </a:tc>
                <a:tc>
                  <a:txBody>
                    <a:bodyPr/>
                    <a:lstStyle/>
                    <a:p>
                      <a:pPr algn="ctr" fontAlgn="b"/>
                      <a:r>
                        <a:rPr lang="en-NZ" sz="900" b="1" i="0" u="none" strike="noStrike" dirty="0">
                          <a:solidFill>
                            <a:schemeClr val="bg1"/>
                          </a:solidFill>
                          <a:effectLst/>
                          <a:latin typeface="+mj-lt"/>
                        </a:rPr>
                        <a:t>$50,001 to $80,000</a:t>
                      </a:r>
                    </a:p>
                  </a:txBody>
                  <a:tcPr marL="0" marR="0" marT="0" marB="0" anchor="ctr"/>
                </a:tc>
                <a:tc>
                  <a:txBody>
                    <a:bodyPr/>
                    <a:lstStyle/>
                    <a:p>
                      <a:pPr algn="ctr" fontAlgn="b"/>
                      <a:r>
                        <a:rPr lang="en-NZ" sz="900" b="1" i="0" u="none" strike="noStrike" dirty="0">
                          <a:solidFill>
                            <a:schemeClr val="bg1"/>
                          </a:solidFill>
                          <a:effectLst/>
                          <a:latin typeface="+mj-lt"/>
                        </a:rPr>
                        <a:t>$80,001 to $120,000</a:t>
                      </a:r>
                    </a:p>
                  </a:txBody>
                  <a:tcPr marL="0" marR="0" marT="0" marB="0" anchor="ctr"/>
                </a:tc>
                <a:tc>
                  <a:txBody>
                    <a:bodyPr/>
                    <a:lstStyle/>
                    <a:p>
                      <a:pPr algn="ctr" fontAlgn="b"/>
                      <a:r>
                        <a:rPr lang="en-NZ" sz="900" b="1" i="0" u="none" strike="noStrike" dirty="0">
                          <a:solidFill>
                            <a:schemeClr val="bg1"/>
                          </a:solidFill>
                          <a:effectLst/>
                          <a:latin typeface="+mj-lt"/>
                        </a:rPr>
                        <a:t>Over $120,000</a:t>
                      </a:r>
                    </a:p>
                  </a:txBody>
                  <a:tcPr marL="0" marR="0" marT="0" marB="0" anchor="ctr"/>
                </a:tc>
                <a:extLst>
                  <a:ext uri="{0D108BD9-81ED-4DB2-BD59-A6C34878D82A}">
                    <a16:rowId xmlns:a16="http://schemas.microsoft.com/office/drawing/2014/main" val="1140412945"/>
                  </a:ext>
                </a:extLst>
              </a:tr>
            </a:tbl>
          </a:graphicData>
        </a:graphic>
      </p:graphicFrame>
      <p:sp>
        <p:nvSpPr>
          <p:cNvPr id="27" name="Rectangle 26">
            <a:extLst>
              <a:ext uri="{FF2B5EF4-FFF2-40B4-BE49-F238E27FC236}">
                <a16:creationId xmlns:a16="http://schemas.microsoft.com/office/drawing/2014/main" id="{6A4F889A-2E6B-4E6A-A03A-8C02DB5588EF}"/>
              </a:ext>
            </a:extLst>
          </p:cNvPr>
          <p:cNvSpPr/>
          <p:nvPr/>
        </p:nvSpPr>
        <p:spPr>
          <a:xfrm>
            <a:off x="0" y="1093470"/>
            <a:ext cx="359664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Tree>
    <p:extLst>
      <p:ext uri="{BB962C8B-B14F-4D97-AF65-F5344CB8AC3E}">
        <p14:creationId xmlns:p14="http://schemas.microsoft.com/office/powerpoint/2010/main" val="267693567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DB3EDC-398B-482B-BB69-81F181F1131B}"/>
              </a:ext>
            </a:extLst>
          </p:cNvPr>
          <p:cNvSpPr/>
          <p:nvPr/>
        </p:nvSpPr>
        <p:spPr>
          <a:xfrm>
            <a:off x="3136900" y="4586467"/>
            <a:ext cx="8851900" cy="1585849"/>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2" name="Rectangle 11">
            <a:extLst>
              <a:ext uri="{FF2B5EF4-FFF2-40B4-BE49-F238E27FC236}">
                <a16:creationId xmlns:a16="http://schemas.microsoft.com/office/drawing/2014/main" id="{2D8A583D-ED44-4F4C-BDA4-6619FC0AF2C9}"/>
              </a:ext>
            </a:extLst>
          </p:cNvPr>
          <p:cNvSpPr/>
          <p:nvPr/>
        </p:nvSpPr>
        <p:spPr>
          <a:xfrm>
            <a:off x="3136900" y="3104908"/>
            <a:ext cx="8851900" cy="1397643"/>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4" name="Rectangle 13">
            <a:extLst>
              <a:ext uri="{FF2B5EF4-FFF2-40B4-BE49-F238E27FC236}">
                <a16:creationId xmlns:a16="http://schemas.microsoft.com/office/drawing/2014/main" id="{C84699C2-3DC7-4E39-AF5E-E6B3121B825C}"/>
              </a:ext>
            </a:extLst>
          </p:cNvPr>
          <p:cNvSpPr/>
          <p:nvPr/>
        </p:nvSpPr>
        <p:spPr>
          <a:xfrm>
            <a:off x="3136900" y="1042313"/>
            <a:ext cx="8851900" cy="5130003"/>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aphicFrame>
        <p:nvGraphicFramePr>
          <p:cNvPr id="7" name="Chart 6">
            <a:extLst>
              <a:ext uri="{FF2B5EF4-FFF2-40B4-BE49-F238E27FC236}">
                <a16:creationId xmlns:a16="http://schemas.microsoft.com/office/drawing/2014/main" id="{FEC330C3-D707-4D61-91F7-18ACDDA5FA62}"/>
              </a:ext>
            </a:extLst>
          </p:cNvPr>
          <p:cNvGraphicFramePr/>
          <p:nvPr>
            <p:extLst>
              <p:ext uri="{D42A27DB-BD31-4B8C-83A1-F6EECF244321}">
                <p14:modId xmlns:p14="http://schemas.microsoft.com/office/powerpoint/2010/main" val="3531149924"/>
              </p:ext>
            </p:extLst>
          </p:nvPr>
        </p:nvGraphicFramePr>
        <p:xfrm>
          <a:off x="3128961" y="1048765"/>
          <a:ext cx="8426402" cy="5131447"/>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10">
            <a:extLst>
              <a:ext uri="{FF2B5EF4-FFF2-40B4-BE49-F238E27FC236}">
                <a16:creationId xmlns:a16="http://schemas.microsoft.com/office/drawing/2014/main" id="{64367E28-56F4-4CC0-B141-D52D846B57F8}"/>
              </a:ext>
            </a:extLst>
          </p:cNvPr>
          <p:cNvSpPr/>
          <p:nvPr/>
        </p:nvSpPr>
        <p:spPr>
          <a:xfrm>
            <a:off x="201613" y="1483979"/>
            <a:ext cx="2641600" cy="34603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Just over half (54%) of all children who listen to audio content have heard something that has bothered them.</a:t>
            </a:r>
          </a:p>
          <a:p>
            <a:pPr marL="36000"/>
            <a:endParaRPr lang="en-NZ" dirty="0">
              <a:solidFill>
                <a:srgbClr val="404040"/>
              </a:solidFill>
            </a:endParaRPr>
          </a:p>
          <a:p>
            <a:pPr marL="36000"/>
            <a:r>
              <a:rPr lang="en-NZ" dirty="0">
                <a:solidFill>
                  <a:srgbClr val="404040"/>
                </a:solidFill>
              </a:rPr>
              <a:t>People talking about sex, and songs containing bad language are the most common things children hear that upsets them.   </a:t>
            </a:r>
          </a:p>
        </p:txBody>
      </p:sp>
      <p:sp>
        <p:nvSpPr>
          <p:cNvPr id="15" name="Rectangle 14">
            <a:extLst>
              <a:ext uri="{FF2B5EF4-FFF2-40B4-BE49-F238E27FC236}">
                <a16:creationId xmlns:a16="http://schemas.microsoft.com/office/drawing/2014/main" id="{98449478-4924-47D5-A90A-2FE96030AB49}"/>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23924" y="138224"/>
            <a:ext cx="9212683" cy="547576"/>
          </a:xfrm>
        </p:spPr>
        <p:txBody>
          <a:bodyPr/>
          <a:lstStyle/>
          <a:p>
            <a:r>
              <a:rPr lang="en-NZ" dirty="0"/>
              <a:t>What is distressing or disturbing content for children?</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p:txBody>
          <a:bodyPr/>
          <a:lstStyle/>
          <a:p>
            <a:r>
              <a:rPr lang="en-NZ" dirty="0"/>
              <a:t>NOTE: Questions about distressing content were only asked of 10 to 14 year olds. </a:t>
            </a:r>
          </a:p>
          <a:p>
            <a:r>
              <a:rPr lang="en-NZ" dirty="0"/>
              <a:t>Source: Q9c. What have you heard on the radio, streamed music, podcasts or audiobooks that has bothered you, or upset you, or that you didn’t like hearing?</a:t>
            </a:r>
          </a:p>
          <a:p>
            <a:r>
              <a:rPr lang="en-NZ" dirty="0"/>
              <a:t>Base size: All 10 to 14 year olds who listen to audio content (n=486)</a:t>
            </a:r>
          </a:p>
        </p:txBody>
      </p:sp>
      <p:pic>
        <p:nvPicPr>
          <p:cNvPr id="13" name="Picture 12">
            <a:extLst>
              <a:ext uri="{FF2B5EF4-FFF2-40B4-BE49-F238E27FC236}">
                <a16:creationId xmlns:a16="http://schemas.microsoft.com/office/drawing/2014/main" id="{4AC6A563-8EB1-4852-927D-91BBE43A2F57}"/>
              </a:ext>
            </a:extLst>
          </p:cNvPr>
          <p:cNvPicPr>
            <a:picLocks noChangeAspect="1"/>
          </p:cNvPicPr>
          <p:nvPr/>
        </p:nvPicPr>
        <p:blipFill>
          <a:blip r:embed="rId3"/>
          <a:stretch>
            <a:fillRect/>
          </a:stretch>
        </p:blipFill>
        <p:spPr>
          <a:xfrm>
            <a:off x="201613" y="115608"/>
            <a:ext cx="612000" cy="608292"/>
          </a:xfrm>
          <a:prstGeom prst="rect">
            <a:avLst/>
          </a:prstGeom>
        </p:spPr>
      </p:pic>
    </p:spTree>
    <p:extLst>
      <p:ext uri="{BB962C8B-B14F-4D97-AF65-F5344CB8AC3E}">
        <p14:creationId xmlns:p14="http://schemas.microsoft.com/office/powerpoint/2010/main" val="26020059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4971F23-D582-456D-AD04-A0B5A488986C}"/>
              </a:ext>
            </a:extLst>
          </p:cNvPr>
          <p:cNvSpPr/>
          <p:nvPr/>
        </p:nvSpPr>
        <p:spPr>
          <a:xfrm>
            <a:off x="3136898" y="1039528"/>
            <a:ext cx="8851901" cy="5049225"/>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sp>
        <p:nvSpPr>
          <p:cNvPr id="31" name="Rectangle 30">
            <a:extLst>
              <a:ext uri="{FF2B5EF4-FFF2-40B4-BE49-F238E27FC236}">
                <a16:creationId xmlns:a16="http://schemas.microsoft.com/office/drawing/2014/main" id="{9B27A582-6CF9-4D16-B18D-197660664E2F}"/>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aphicFrame>
        <p:nvGraphicFramePr>
          <p:cNvPr id="7" name="Chart 6">
            <a:extLst>
              <a:ext uri="{FF2B5EF4-FFF2-40B4-BE49-F238E27FC236}">
                <a16:creationId xmlns:a16="http://schemas.microsoft.com/office/drawing/2014/main" id="{FEC330C3-D707-4D61-91F7-18ACDDA5FA62}"/>
              </a:ext>
            </a:extLst>
          </p:cNvPr>
          <p:cNvGraphicFramePr/>
          <p:nvPr>
            <p:extLst>
              <p:ext uri="{D42A27DB-BD31-4B8C-83A1-F6EECF244321}">
                <p14:modId xmlns:p14="http://schemas.microsoft.com/office/powerpoint/2010/main" val="3159424135"/>
              </p:ext>
            </p:extLst>
          </p:nvPr>
        </p:nvGraphicFramePr>
        <p:xfrm>
          <a:off x="3680748" y="1272619"/>
          <a:ext cx="7882553" cy="4907593"/>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23924" y="138224"/>
            <a:ext cx="9212683" cy="547576"/>
          </a:xfrm>
        </p:spPr>
        <p:txBody>
          <a:bodyPr/>
          <a:lstStyle/>
          <a:p>
            <a:r>
              <a:rPr lang="en-NZ" dirty="0"/>
              <a:t>Coping with distressing content on audio</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321968"/>
            <a:ext cx="2641600" cy="40167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The most common coping strategy for audio content is to listen to something else instead or to stop listening entirely. </a:t>
            </a:r>
          </a:p>
          <a:p>
            <a:pPr marL="36000"/>
            <a:endParaRPr lang="en-NZ" dirty="0">
              <a:solidFill>
                <a:srgbClr val="404040"/>
              </a:solidFill>
            </a:endParaRPr>
          </a:p>
          <a:p>
            <a:pPr marL="36000"/>
            <a:r>
              <a:rPr lang="en-NZ" dirty="0">
                <a:solidFill>
                  <a:srgbClr val="404040"/>
                </a:solidFill>
              </a:rPr>
              <a:t>Older children are less likely to tell an adult than younger children. There is little overlap between children who would tell an adult and tell their friends.</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p:txBody>
          <a:bodyPr/>
          <a:lstStyle/>
          <a:p>
            <a:r>
              <a:rPr lang="en-NZ" dirty="0"/>
              <a:t>NOTE: Questions about distressing content were only asked of 10 to 14 year olds. </a:t>
            </a:r>
          </a:p>
          <a:p>
            <a:r>
              <a:rPr lang="en-NZ" dirty="0"/>
              <a:t>Source: Q9d. And what did you do when you came across the things that upset you? </a:t>
            </a:r>
          </a:p>
          <a:p>
            <a:r>
              <a:rPr lang="en-NZ" dirty="0"/>
              <a:t>Base size: All 10 to 14 year olds who listen to audio content and found something upsetting (n=239)</a:t>
            </a:r>
          </a:p>
        </p:txBody>
      </p:sp>
      <p:sp>
        <p:nvSpPr>
          <p:cNvPr id="19" name="Isosceles Triangle 18">
            <a:extLst>
              <a:ext uri="{FF2B5EF4-FFF2-40B4-BE49-F238E27FC236}">
                <a16:creationId xmlns:a16="http://schemas.microsoft.com/office/drawing/2014/main" id="{E9FE39A0-4358-401C-BB14-95D5217032CC}"/>
              </a:ext>
            </a:extLst>
          </p:cNvPr>
          <p:cNvSpPr/>
          <p:nvPr/>
        </p:nvSpPr>
        <p:spPr>
          <a:xfrm>
            <a:off x="9720932" y="6249787"/>
            <a:ext cx="144000" cy="108000"/>
          </a:xfrm>
          <a:prstGeom prst="triangl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0" name="Isosceles Triangle 19">
            <a:extLst>
              <a:ext uri="{FF2B5EF4-FFF2-40B4-BE49-F238E27FC236}">
                <a16:creationId xmlns:a16="http://schemas.microsoft.com/office/drawing/2014/main" id="{4FAEB90C-B752-4D09-A89C-1AFBCBBD18A6}"/>
              </a:ext>
            </a:extLst>
          </p:cNvPr>
          <p:cNvSpPr/>
          <p:nvPr/>
        </p:nvSpPr>
        <p:spPr>
          <a:xfrm rot="10800000">
            <a:off x="9912556" y="6246247"/>
            <a:ext cx="144000" cy="108000"/>
          </a:xfrm>
          <a:prstGeom prst="triangle">
            <a:avLst/>
          </a:prstGeom>
          <a:solidFill>
            <a:schemeClr val="bg1">
              <a:lumMod val="8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1" name="Footer Placeholder 16">
            <a:extLst>
              <a:ext uri="{FF2B5EF4-FFF2-40B4-BE49-F238E27FC236}">
                <a16:creationId xmlns:a16="http://schemas.microsoft.com/office/drawing/2014/main" id="{51524C77-E374-41C9-9B8F-190918DE633B}"/>
              </a:ext>
            </a:extLst>
          </p:cNvPr>
          <p:cNvSpPr txBox="1">
            <a:spLocks/>
          </p:cNvSpPr>
          <p:nvPr/>
        </p:nvSpPr>
        <p:spPr>
          <a:xfrm>
            <a:off x="10076475" y="6090072"/>
            <a:ext cx="7579353" cy="436201"/>
          </a:xfrm>
          <a:prstGeom prst="rect">
            <a:avLst/>
          </a:prstGeom>
        </p:spPr>
        <p:txBody>
          <a:bodyPr vert="horz" lIns="91440" tIns="45720" rIns="91440" bIns="45720" rtlCol="0" anchor="ctr"/>
          <a:lstStyle>
            <a:defPPr>
              <a:defRPr lang="en-US"/>
            </a:defPPr>
            <a:lvl1pPr marL="0" algn="l" defTabSz="914400" rtl="0" eaLnBrk="1" latinLnBrk="0" hangingPunct="1">
              <a:lnSpc>
                <a:spcPct val="80000"/>
              </a:lnSpc>
              <a:defRPr sz="800" kern="1200">
                <a:solidFill>
                  <a:srgbClr val="5B5C6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Z" dirty="0"/>
              <a:t>Significantly higher / lower than average</a:t>
            </a:r>
          </a:p>
        </p:txBody>
      </p:sp>
      <p:sp>
        <p:nvSpPr>
          <p:cNvPr id="33" name="Freeform: Shape 32">
            <a:extLst>
              <a:ext uri="{FF2B5EF4-FFF2-40B4-BE49-F238E27FC236}">
                <a16:creationId xmlns:a16="http://schemas.microsoft.com/office/drawing/2014/main" id="{69E3191D-02C3-4C3C-9C95-E483617E8183}"/>
              </a:ext>
            </a:extLst>
          </p:cNvPr>
          <p:cNvSpPr/>
          <p:nvPr/>
        </p:nvSpPr>
        <p:spPr>
          <a:xfrm rot="16200000">
            <a:off x="9844013" y="2230353"/>
            <a:ext cx="536977" cy="1663019"/>
          </a:xfrm>
          <a:custGeom>
            <a:avLst/>
            <a:gdLst>
              <a:gd name="connsiteX0" fmla="*/ 536977 w 536977"/>
              <a:gd name="connsiteY0" fmla="*/ 95808 h 1663019"/>
              <a:gd name="connsiteX1" fmla="*/ 536977 w 536977"/>
              <a:gd name="connsiteY1" fmla="*/ 1663019 h 1663019"/>
              <a:gd name="connsiteX2" fmla="*/ 0 w 536977"/>
              <a:gd name="connsiteY2" fmla="*/ 1663019 h 1663019"/>
              <a:gd name="connsiteX3" fmla="*/ 0 w 536977"/>
              <a:gd name="connsiteY3" fmla="*/ 95808 h 1663019"/>
              <a:gd name="connsiteX4" fmla="*/ 200420 w 536977"/>
              <a:gd name="connsiteY4" fmla="*/ 95808 h 1663019"/>
              <a:gd name="connsiteX5" fmla="*/ 264292 w 536977"/>
              <a:gd name="connsiteY5" fmla="*/ 0 h 1663019"/>
              <a:gd name="connsiteX6" fmla="*/ 328164 w 536977"/>
              <a:gd name="connsiteY6" fmla="*/ 95808 h 1663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977" h="1663019">
                <a:moveTo>
                  <a:pt x="536977" y="95808"/>
                </a:moveTo>
                <a:lnTo>
                  <a:pt x="536977" y="1663019"/>
                </a:lnTo>
                <a:lnTo>
                  <a:pt x="0" y="1663019"/>
                </a:lnTo>
                <a:lnTo>
                  <a:pt x="0" y="95808"/>
                </a:lnTo>
                <a:lnTo>
                  <a:pt x="200420" y="95808"/>
                </a:lnTo>
                <a:lnTo>
                  <a:pt x="264292" y="0"/>
                </a:lnTo>
                <a:lnTo>
                  <a:pt x="328164" y="95808"/>
                </a:lnTo>
                <a:close/>
              </a:path>
            </a:pathLst>
          </a:cu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NZ" dirty="0"/>
          </a:p>
        </p:txBody>
      </p:sp>
      <p:sp>
        <p:nvSpPr>
          <p:cNvPr id="28" name="Isosceles Triangle 27">
            <a:extLst>
              <a:ext uri="{FF2B5EF4-FFF2-40B4-BE49-F238E27FC236}">
                <a16:creationId xmlns:a16="http://schemas.microsoft.com/office/drawing/2014/main" id="{53107CF1-C388-43A1-A75B-0FE521BF981C}"/>
              </a:ext>
            </a:extLst>
          </p:cNvPr>
          <p:cNvSpPr/>
          <p:nvPr/>
        </p:nvSpPr>
        <p:spPr>
          <a:xfrm rot="10800000">
            <a:off x="9458247" y="3119323"/>
            <a:ext cx="144000" cy="108000"/>
          </a:xfrm>
          <a:prstGeom prst="triangle">
            <a:avLst/>
          </a:prstGeom>
          <a:solidFill>
            <a:schemeClr val="bg1">
              <a:lumMod val="8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0" name="Isosceles Triangle 29">
            <a:extLst>
              <a:ext uri="{FF2B5EF4-FFF2-40B4-BE49-F238E27FC236}">
                <a16:creationId xmlns:a16="http://schemas.microsoft.com/office/drawing/2014/main" id="{E981A13A-0672-40FF-9472-3A7B842A4472}"/>
              </a:ext>
            </a:extLst>
          </p:cNvPr>
          <p:cNvSpPr/>
          <p:nvPr/>
        </p:nvSpPr>
        <p:spPr>
          <a:xfrm>
            <a:off x="9468215" y="2883481"/>
            <a:ext cx="144000" cy="108000"/>
          </a:xfrm>
          <a:prstGeom prst="triangl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5" name="Rectangle 24">
            <a:extLst>
              <a:ext uri="{FF2B5EF4-FFF2-40B4-BE49-F238E27FC236}">
                <a16:creationId xmlns:a16="http://schemas.microsoft.com/office/drawing/2014/main" id="{99801649-7F39-4447-89A6-147E427C09F5}"/>
              </a:ext>
            </a:extLst>
          </p:cNvPr>
          <p:cNvSpPr/>
          <p:nvPr/>
        </p:nvSpPr>
        <p:spPr>
          <a:xfrm>
            <a:off x="9427552" y="2793373"/>
            <a:ext cx="1567211" cy="5369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NZ" sz="1000" dirty="0">
                <a:solidFill>
                  <a:srgbClr val="404040"/>
                </a:solidFill>
              </a:rPr>
              <a:t>      10 to 11 yrs. (43%), </a:t>
            </a:r>
          </a:p>
          <a:p>
            <a:pPr>
              <a:spcAft>
                <a:spcPts val="600"/>
              </a:spcAft>
            </a:pPr>
            <a:r>
              <a:rPr lang="en-NZ" sz="1000" dirty="0">
                <a:solidFill>
                  <a:srgbClr val="404040"/>
                </a:solidFill>
              </a:rPr>
              <a:t>      12 to 14 yrs.  (21%)</a:t>
            </a:r>
          </a:p>
        </p:txBody>
      </p:sp>
      <p:sp>
        <p:nvSpPr>
          <p:cNvPr id="34" name="Freeform: Shape 33">
            <a:extLst>
              <a:ext uri="{FF2B5EF4-FFF2-40B4-BE49-F238E27FC236}">
                <a16:creationId xmlns:a16="http://schemas.microsoft.com/office/drawing/2014/main" id="{DA1F0667-0183-43C9-8AB9-CA4339C4D4AA}"/>
              </a:ext>
            </a:extLst>
          </p:cNvPr>
          <p:cNvSpPr/>
          <p:nvPr/>
        </p:nvSpPr>
        <p:spPr>
          <a:xfrm>
            <a:off x="9917048" y="2257062"/>
            <a:ext cx="1938351" cy="324091"/>
          </a:xfrm>
          <a:custGeom>
            <a:avLst/>
            <a:gdLst>
              <a:gd name="connsiteX0" fmla="*/ 108000 w 2053925"/>
              <a:gd name="connsiteY0" fmla="*/ 0 h 324091"/>
              <a:gd name="connsiteX1" fmla="*/ 2053925 w 2053925"/>
              <a:gd name="connsiteY1" fmla="*/ 0 h 324091"/>
              <a:gd name="connsiteX2" fmla="*/ 2053925 w 2053925"/>
              <a:gd name="connsiteY2" fmla="*/ 324091 h 324091"/>
              <a:gd name="connsiteX3" fmla="*/ 108000 w 2053925"/>
              <a:gd name="connsiteY3" fmla="*/ 324091 h 324091"/>
              <a:gd name="connsiteX4" fmla="*/ 108000 w 2053925"/>
              <a:gd name="connsiteY4" fmla="*/ 235974 h 324091"/>
              <a:gd name="connsiteX5" fmla="*/ 0 w 2053925"/>
              <a:gd name="connsiteY5" fmla="*/ 163974 h 324091"/>
              <a:gd name="connsiteX6" fmla="*/ 108000 w 2053925"/>
              <a:gd name="connsiteY6" fmla="*/ 91974 h 324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3925" h="324091">
                <a:moveTo>
                  <a:pt x="108000" y="0"/>
                </a:moveTo>
                <a:lnTo>
                  <a:pt x="2053925" y="0"/>
                </a:lnTo>
                <a:lnTo>
                  <a:pt x="2053925" y="324091"/>
                </a:lnTo>
                <a:lnTo>
                  <a:pt x="108000" y="324091"/>
                </a:lnTo>
                <a:lnTo>
                  <a:pt x="108000" y="235974"/>
                </a:lnTo>
                <a:lnTo>
                  <a:pt x="0" y="163974"/>
                </a:lnTo>
                <a:lnTo>
                  <a:pt x="108000" y="91974"/>
                </a:lnTo>
                <a:close/>
              </a:path>
            </a:pathLst>
          </a:cu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 name="Rectangle 2">
            <a:extLst>
              <a:ext uri="{FF2B5EF4-FFF2-40B4-BE49-F238E27FC236}">
                <a16:creationId xmlns:a16="http://schemas.microsoft.com/office/drawing/2014/main" id="{7F561125-C106-4DC5-A06C-BBE8837DA6D5}"/>
              </a:ext>
            </a:extLst>
          </p:cNvPr>
          <p:cNvSpPr/>
          <p:nvPr/>
        </p:nvSpPr>
        <p:spPr>
          <a:xfrm>
            <a:off x="10023775" y="2257062"/>
            <a:ext cx="1941975" cy="324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000" dirty="0">
                <a:solidFill>
                  <a:srgbClr val="404040"/>
                </a:solidFill>
              </a:rPr>
              <a:t>     Girls (47%),      Boys (27%)</a:t>
            </a:r>
          </a:p>
        </p:txBody>
      </p:sp>
      <p:sp>
        <p:nvSpPr>
          <p:cNvPr id="22" name="Isosceles Triangle 21">
            <a:extLst>
              <a:ext uri="{FF2B5EF4-FFF2-40B4-BE49-F238E27FC236}">
                <a16:creationId xmlns:a16="http://schemas.microsoft.com/office/drawing/2014/main" id="{FBD7D316-C761-4309-8178-1EEA6937E22A}"/>
              </a:ext>
            </a:extLst>
          </p:cNvPr>
          <p:cNvSpPr/>
          <p:nvPr/>
        </p:nvSpPr>
        <p:spPr>
          <a:xfrm>
            <a:off x="10101976" y="2365107"/>
            <a:ext cx="144000" cy="108000"/>
          </a:xfrm>
          <a:prstGeom prst="triangl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4" name="Isosceles Triangle 23">
            <a:extLst>
              <a:ext uri="{FF2B5EF4-FFF2-40B4-BE49-F238E27FC236}">
                <a16:creationId xmlns:a16="http://schemas.microsoft.com/office/drawing/2014/main" id="{BB78F396-D542-45D3-8BCD-CDABD8D9A7AA}"/>
              </a:ext>
            </a:extLst>
          </p:cNvPr>
          <p:cNvSpPr/>
          <p:nvPr/>
        </p:nvSpPr>
        <p:spPr>
          <a:xfrm rot="10800000">
            <a:off x="10971566" y="2359080"/>
            <a:ext cx="144000" cy="108000"/>
          </a:xfrm>
          <a:prstGeom prst="triangle">
            <a:avLst/>
          </a:prstGeom>
          <a:solidFill>
            <a:schemeClr val="bg1">
              <a:lumMod val="8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23" name="Picture 22">
            <a:extLst>
              <a:ext uri="{FF2B5EF4-FFF2-40B4-BE49-F238E27FC236}">
                <a16:creationId xmlns:a16="http://schemas.microsoft.com/office/drawing/2014/main" id="{1994BA23-7DC5-4ECA-8D64-7504478623C9}"/>
              </a:ext>
            </a:extLst>
          </p:cNvPr>
          <p:cNvPicPr>
            <a:picLocks noChangeAspect="1"/>
          </p:cNvPicPr>
          <p:nvPr/>
        </p:nvPicPr>
        <p:blipFill>
          <a:blip r:embed="rId3"/>
          <a:stretch>
            <a:fillRect/>
          </a:stretch>
        </p:blipFill>
        <p:spPr>
          <a:xfrm>
            <a:off x="201613" y="115608"/>
            <a:ext cx="612000" cy="608292"/>
          </a:xfrm>
          <a:prstGeom prst="rect">
            <a:avLst/>
          </a:prstGeom>
        </p:spPr>
      </p:pic>
    </p:spTree>
    <p:extLst>
      <p:ext uri="{BB962C8B-B14F-4D97-AF65-F5344CB8AC3E}">
        <p14:creationId xmlns:p14="http://schemas.microsoft.com/office/powerpoint/2010/main" val="99275993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4367E28-56F4-4CC0-B141-D52D846B57F8}"/>
              </a:ext>
            </a:extLst>
          </p:cNvPr>
          <p:cNvSpPr/>
          <p:nvPr/>
        </p:nvSpPr>
        <p:spPr>
          <a:xfrm>
            <a:off x="203200" y="1242392"/>
            <a:ext cx="11785600" cy="807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Almost all (91%) children who talk to an adult if they hear upsetting audio content feel better once they do. </a:t>
            </a:r>
          </a:p>
        </p:txBody>
      </p:sp>
      <p:sp>
        <p:nvSpPr>
          <p:cNvPr id="8" name="Rectangle 7">
            <a:extLst>
              <a:ext uri="{FF2B5EF4-FFF2-40B4-BE49-F238E27FC236}">
                <a16:creationId xmlns:a16="http://schemas.microsoft.com/office/drawing/2014/main" id="{9A7FB042-4724-4416-BDF2-66FA26846EE7}"/>
              </a:ext>
            </a:extLst>
          </p:cNvPr>
          <p:cNvSpPr/>
          <p:nvPr/>
        </p:nvSpPr>
        <p:spPr>
          <a:xfrm>
            <a:off x="201614" y="2252312"/>
            <a:ext cx="11787186" cy="3801247"/>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sp>
        <p:nvSpPr>
          <p:cNvPr id="9" name="Rectangle 8">
            <a:extLst>
              <a:ext uri="{FF2B5EF4-FFF2-40B4-BE49-F238E27FC236}">
                <a16:creationId xmlns:a16="http://schemas.microsoft.com/office/drawing/2014/main" id="{AA63F93C-866F-4CAB-9A23-12006C65A33A}"/>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33450" y="138224"/>
            <a:ext cx="9203158" cy="547576"/>
          </a:xfrm>
        </p:spPr>
        <p:txBody>
          <a:bodyPr>
            <a:normAutofit/>
          </a:bodyPr>
          <a:lstStyle/>
          <a:p>
            <a:r>
              <a:rPr lang="en-NZ" dirty="0"/>
              <a:t>Impact of talking to adults about distressing audio content</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a:xfrm>
            <a:off x="201613" y="6421799"/>
            <a:ext cx="9335926" cy="436201"/>
          </a:xfrm>
        </p:spPr>
        <p:txBody>
          <a:bodyPr/>
          <a:lstStyle/>
          <a:p>
            <a:r>
              <a:rPr lang="en-NZ" dirty="0"/>
              <a:t>NOTE: Questions about distressing content were only asked of 10 to 14 year olds. </a:t>
            </a:r>
          </a:p>
          <a:p>
            <a:r>
              <a:rPr lang="en-NZ" dirty="0"/>
              <a:t>Source: Q9i. Thinking of the last time you told an adult about something that had bothered or upset you on the radio, streamed music, podcasts or audiobooks, how did you feel afterwards? </a:t>
            </a:r>
          </a:p>
          <a:p>
            <a:r>
              <a:rPr lang="en-NZ" dirty="0"/>
              <a:t>Base size: All 10 to 14 year olds who talk to an adult when they see distressing content (n=69) </a:t>
            </a:r>
          </a:p>
        </p:txBody>
      </p:sp>
      <p:graphicFrame>
        <p:nvGraphicFramePr>
          <p:cNvPr id="7" name="Chart 6">
            <a:extLst>
              <a:ext uri="{FF2B5EF4-FFF2-40B4-BE49-F238E27FC236}">
                <a16:creationId xmlns:a16="http://schemas.microsoft.com/office/drawing/2014/main" id="{64F9698D-C316-4328-8CA8-C44908DC6937}"/>
              </a:ext>
            </a:extLst>
          </p:cNvPr>
          <p:cNvGraphicFramePr/>
          <p:nvPr>
            <p:extLst>
              <p:ext uri="{D42A27DB-BD31-4B8C-83A1-F6EECF244321}">
                <p14:modId xmlns:p14="http://schemas.microsoft.com/office/powerpoint/2010/main" val="4255240941"/>
              </p:ext>
            </p:extLst>
          </p:nvPr>
        </p:nvGraphicFramePr>
        <p:xfrm>
          <a:off x="379552" y="2418421"/>
          <a:ext cx="11609247" cy="3544206"/>
        </p:xfrm>
        <a:graphic>
          <a:graphicData uri="http://schemas.openxmlformats.org/drawingml/2006/chart">
            <c:chart xmlns:c="http://schemas.openxmlformats.org/drawingml/2006/chart" xmlns:r="http://schemas.openxmlformats.org/officeDocument/2006/relationships" r:id="rId2"/>
          </a:graphicData>
        </a:graphic>
      </p:graphicFrame>
      <p:pic>
        <p:nvPicPr>
          <p:cNvPr id="10" name="Picture 9">
            <a:extLst>
              <a:ext uri="{FF2B5EF4-FFF2-40B4-BE49-F238E27FC236}">
                <a16:creationId xmlns:a16="http://schemas.microsoft.com/office/drawing/2014/main" id="{2601A094-2438-4512-BF73-F64DE4064688}"/>
              </a:ext>
            </a:extLst>
          </p:cNvPr>
          <p:cNvPicPr>
            <a:picLocks noChangeAspect="1"/>
          </p:cNvPicPr>
          <p:nvPr/>
        </p:nvPicPr>
        <p:blipFill>
          <a:blip r:embed="rId3"/>
          <a:stretch>
            <a:fillRect/>
          </a:stretch>
        </p:blipFill>
        <p:spPr>
          <a:xfrm>
            <a:off x="201613" y="115608"/>
            <a:ext cx="612000" cy="608292"/>
          </a:xfrm>
          <a:prstGeom prst="rect">
            <a:avLst/>
          </a:prstGeom>
        </p:spPr>
      </p:pic>
    </p:spTree>
    <p:extLst>
      <p:ext uri="{BB962C8B-B14F-4D97-AF65-F5344CB8AC3E}">
        <p14:creationId xmlns:p14="http://schemas.microsoft.com/office/powerpoint/2010/main" val="106800793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E47EF-53D7-49E7-858D-9E3A6F3EDED4}"/>
              </a:ext>
            </a:extLst>
          </p:cNvPr>
          <p:cNvSpPr>
            <a:spLocks noGrp="1"/>
          </p:cNvSpPr>
          <p:nvPr>
            <p:ph type="title"/>
          </p:nvPr>
        </p:nvSpPr>
        <p:spPr>
          <a:xfrm>
            <a:off x="354176" y="5259980"/>
            <a:ext cx="6729530" cy="1061476"/>
          </a:xfrm>
        </p:spPr>
        <p:txBody>
          <a:bodyPr>
            <a:normAutofit/>
          </a:bodyPr>
          <a:lstStyle/>
          <a:p>
            <a:r>
              <a:rPr lang="en-NZ" sz="3600" dirty="0"/>
              <a:t>Parental concerns</a:t>
            </a:r>
          </a:p>
        </p:txBody>
      </p:sp>
      <p:cxnSp>
        <p:nvCxnSpPr>
          <p:cNvPr id="3" name="Straight Connector 2">
            <a:extLst>
              <a:ext uri="{FF2B5EF4-FFF2-40B4-BE49-F238E27FC236}">
                <a16:creationId xmlns:a16="http://schemas.microsoft.com/office/drawing/2014/main" id="{5C2C0FCF-5761-497D-B6D0-E70F0DD70CC1}"/>
              </a:ext>
            </a:extLst>
          </p:cNvPr>
          <p:cNvCxnSpPr>
            <a:cxnSpLocks/>
          </p:cNvCxnSpPr>
          <p:nvPr/>
        </p:nvCxnSpPr>
        <p:spPr>
          <a:xfrm>
            <a:off x="433689" y="6321456"/>
            <a:ext cx="4010989" cy="0"/>
          </a:xfrm>
          <a:prstGeom prst="line">
            <a:avLst/>
          </a:prstGeom>
          <a:ln w="76200">
            <a:gradFill flip="none" rotWithShape="1">
              <a:gsLst>
                <a:gs pos="0">
                  <a:schemeClr val="accent3"/>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113015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DB3EDC-398B-482B-BB69-81F181F1131B}"/>
              </a:ext>
            </a:extLst>
          </p:cNvPr>
          <p:cNvSpPr/>
          <p:nvPr/>
        </p:nvSpPr>
        <p:spPr>
          <a:xfrm>
            <a:off x="3136900" y="3136605"/>
            <a:ext cx="8851900" cy="3066891"/>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4" name="Rectangle 13">
            <a:extLst>
              <a:ext uri="{FF2B5EF4-FFF2-40B4-BE49-F238E27FC236}">
                <a16:creationId xmlns:a16="http://schemas.microsoft.com/office/drawing/2014/main" id="{C84699C2-3DC7-4E39-AF5E-E6B3121B825C}"/>
              </a:ext>
            </a:extLst>
          </p:cNvPr>
          <p:cNvSpPr/>
          <p:nvPr/>
        </p:nvSpPr>
        <p:spPr>
          <a:xfrm>
            <a:off x="3136900" y="1042312"/>
            <a:ext cx="8851900" cy="5161183"/>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aphicFrame>
        <p:nvGraphicFramePr>
          <p:cNvPr id="7" name="Chart 6">
            <a:extLst>
              <a:ext uri="{FF2B5EF4-FFF2-40B4-BE49-F238E27FC236}">
                <a16:creationId xmlns:a16="http://schemas.microsoft.com/office/drawing/2014/main" id="{FEC330C3-D707-4D61-91F7-18ACDDA5FA62}"/>
              </a:ext>
            </a:extLst>
          </p:cNvPr>
          <p:cNvGraphicFramePr/>
          <p:nvPr>
            <p:extLst>
              <p:ext uri="{D42A27DB-BD31-4B8C-83A1-F6EECF244321}">
                <p14:modId xmlns:p14="http://schemas.microsoft.com/office/powerpoint/2010/main" val="3739066380"/>
              </p:ext>
            </p:extLst>
          </p:nvPr>
        </p:nvGraphicFramePr>
        <p:xfrm>
          <a:off x="2479687" y="1048765"/>
          <a:ext cx="8426402" cy="5131447"/>
        </p:xfrm>
        <a:graphic>
          <a:graphicData uri="http://schemas.openxmlformats.org/drawingml/2006/chart">
            <c:chart xmlns:c="http://schemas.openxmlformats.org/drawingml/2006/chart" xmlns:r="http://schemas.openxmlformats.org/officeDocument/2006/relationships" r:id="rId2"/>
          </a:graphicData>
        </a:graphic>
      </p:graphicFrame>
      <p:sp>
        <p:nvSpPr>
          <p:cNvPr id="13" name="Rectangle 12">
            <a:extLst>
              <a:ext uri="{FF2B5EF4-FFF2-40B4-BE49-F238E27FC236}">
                <a16:creationId xmlns:a16="http://schemas.microsoft.com/office/drawing/2014/main" id="{3D8F2764-E3C5-4D1B-ABC8-AB50E4EE5B4E}"/>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33450" y="138224"/>
            <a:ext cx="7481345" cy="547576"/>
          </a:xfrm>
        </p:spPr>
        <p:txBody>
          <a:bodyPr>
            <a:noAutofit/>
          </a:bodyPr>
          <a:lstStyle/>
          <a:p>
            <a:r>
              <a:rPr lang="en-NZ" dirty="0"/>
              <a:t>What parents and caregivers are concerned about their child seeing on programmes and shows</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360972"/>
            <a:ext cx="2730500" cy="3829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6000"/>
            <a:r>
              <a:rPr lang="en-NZ" dirty="0">
                <a:solidFill>
                  <a:srgbClr val="404040"/>
                </a:solidFill>
              </a:rPr>
              <a:t>Nearly all parents and caregivers (97%) have concerns about what their child might view on programmes and shows. </a:t>
            </a:r>
          </a:p>
          <a:p>
            <a:pPr marL="36000"/>
            <a:endParaRPr lang="en-NZ" dirty="0">
              <a:solidFill>
                <a:srgbClr val="404040"/>
              </a:solidFill>
            </a:endParaRPr>
          </a:p>
          <a:p>
            <a:pPr marL="36000"/>
            <a:r>
              <a:rPr lang="en-NZ" dirty="0">
                <a:solidFill>
                  <a:srgbClr val="404040"/>
                </a:solidFill>
              </a:rPr>
              <a:t>They are most concerned about their child watching programmes that contain sex scenes, and violent or abusive behaviour.</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a:xfrm>
            <a:off x="201613" y="6421799"/>
            <a:ext cx="8689724" cy="436201"/>
          </a:xfrm>
        </p:spPr>
        <p:txBody>
          <a:bodyPr/>
          <a:lstStyle/>
          <a:p>
            <a:r>
              <a:rPr lang="en-NZ" dirty="0"/>
              <a:t>*NOTE: Questions about distressing content (Q8k) were only asked of 10 to 14 year olds (n=547). Some questions that were asked to adults were not asked to this age group because the subject matter was too sensitive.</a:t>
            </a:r>
          </a:p>
          <a:p>
            <a:r>
              <a:rPr lang="en-NZ" dirty="0"/>
              <a:t>Source: S2Q7. What type of things do you have concerns or worries about [CHILD] seeing on programmes or shows?</a:t>
            </a:r>
          </a:p>
          <a:p>
            <a:r>
              <a:rPr lang="en-NZ" dirty="0"/>
              <a:t>Base size: All parents and caregivers of 6 to 14 year olds who watch programmes and shows (n=971)</a:t>
            </a:r>
          </a:p>
        </p:txBody>
      </p:sp>
      <p:graphicFrame>
        <p:nvGraphicFramePr>
          <p:cNvPr id="21" name="Table 20">
            <a:extLst>
              <a:ext uri="{FF2B5EF4-FFF2-40B4-BE49-F238E27FC236}">
                <a16:creationId xmlns:a16="http://schemas.microsoft.com/office/drawing/2014/main" id="{A534B523-CC03-47B5-8B27-F1FB13FC1139}"/>
              </a:ext>
            </a:extLst>
          </p:cNvPr>
          <p:cNvGraphicFramePr>
            <a:graphicFrameLocks noGrp="1"/>
          </p:cNvGraphicFramePr>
          <p:nvPr>
            <p:extLst>
              <p:ext uri="{D42A27DB-BD31-4B8C-83A1-F6EECF244321}">
                <p14:modId xmlns:p14="http://schemas.microsoft.com/office/powerpoint/2010/main" val="4238462643"/>
              </p:ext>
            </p:extLst>
          </p:nvPr>
        </p:nvGraphicFramePr>
        <p:xfrm>
          <a:off x="7123814" y="1428471"/>
          <a:ext cx="4783706" cy="4642722"/>
        </p:xfrm>
        <a:graphic>
          <a:graphicData uri="http://schemas.openxmlformats.org/drawingml/2006/table">
            <a:tbl>
              <a:tblPr firstRow="1" bandRow="1">
                <a:tableStyleId>{5C22544A-7EE6-4342-B048-85BDC9FD1C3A}</a:tableStyleId>
              </a:tblPr>
              <a:tblGrid>
                <a:gridCol w="4783706">
                  <a:extLst>
                    <a:ext uri="{9D8B030D-6E8A-4147-A177-3AD203B41FA5}">
                      <a16:colId xmlns:a16="http://schemas.microsoft.com/office/drawing/2014/main" val="1683801721"/>
                    </a:ext>
                  </a:extLst>
                </a:gridCol>
              </a:tblGrid>
              <a:tr h="221082">
                <a:tc>
                  <a:txBody>
                    <a:bodyPr/>
                    <a:lstStyle/>
                    <a:p>
                      <a:pPr marL="0" algn="r" defTabSz="914400" rtl="0" eaLnBrk="1" latinLnBrk="0" hangingPunct="1"/>
                      <a:r>
                        <a:rPr lang="en-NZ" sz="800" b="0" kern="1200" dirty="0">
                          <a:solidFill>
                            <a:schemeClr val="dk1"/>
                          </a:solidFill>
                          <a:latin typeface="+mn-lt"/>
                          <a:ea typeface="+mn-ea"/>
                          <a:cs typeface="+mn-cs"/>
                        </a:rPr>
                        <a:t>45%</a:t>
                      </a:r>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2993622"/>
                  </a:ext>
                </a:extLst>
              </a:tr>
              <a:tr h="221082">
                <a:tc>
                  <a:txBody>
                    <a:bodyPr/>
                    <a:lstStyle/>
                    <a:p>
                      <a:pPr marL="0" algn="r" defTabSz="914400" rtl="0" eaLnBrk="1" latinLnBrk="0" hangingPunct="1"/>
                      <a:r>
                        <a:rPr lang="en-NZ" sz="800" b="0" kern="1200" dirty="0">
                          <a:solidFill>
                            <a:schemeClr val="dk1"/>
                          </a:solidFill>
                          <a:latin typeface="+mn-lt"/>
                          <a:ea typeface="+mn-ea"/>
                          <a:cs typeface="+mn-cs"/>
                        </a:rPr>
                        <a:t>-</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8691666"/>
                  </a:ext>
                </a:extLst>
              </a:tr>
              <a:tr h="221082">
                <a:tc>
                  <a:txBody>
                    <a:bodyPr/>
                    <a:lstStyle/>
                    <a:p>
                      <a:pPr marL="0" algn="r" defTabSz="914400" rtl="0" eaLnBrk="1" latinLnBrk="0" hangingPunct="1"/>
                      <a:r>
                        <a:rPr lang="en-NZ" sz="800" b="0" kern="1200" dirty="0">
                          <a:solidFill>
                            <a:schemeClr val="dk1"/>
                          </a:solidFill>
                          <a:latin typeface="+mn-lt"/>
                          <a:ea typeface="+mn-ea"/>
                          <a:cs typeface="+mn-cs"/>
                        </a:rPr>
                        <a:t>37%</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1567067"/>
                  </a:ext>
                </a:extLst>
              </a:tr>
              <a:tr h="221082">
                <a:tc>
                  <a:txBody>
                    <a:bodyPr/>
                    <a:lstStyle/>
                    <a:p>
                      <a:pPr marL="0" algn="r" defTabSz="914400" rtl="0" eaLnBrk="1" latinLnBrk="0" hangingPunct="1"/>
                      <a:r>
                        <a:rPr lang="en-NZ" sz="800" kern="1200" dirty="0">
                          <a:solidFill>
                            <a:schemeClr val="dk1"/>
                          </a:solidFill>
                          <a:latin typeface="+mn-lt"/>
                          <a:ea typeface="+mn-ea"/>
                          <a:cs typeface="+mn-cs"/>
                        </a:rPr>
                        <a:t>47%</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0464033"/>
                  </a:ext>
                </a:extLst>
              </a:tr>
              <a:tr h="221082">
                <a:tc>
                  <a:txBody>
                    <a:bodyPr/>
                    <a:lstStyle/>
                    <a:p>
                      <a:pPr marL="0" algn="r" defTabSz="914400" rtl="0" eaLnBrk="1" latinLnBrk="0" hangingPunct="1"/>
                      <a:r>
                        <a:rPr lang="en-NZ" sz="800" kern="1200" dirty="0">
                          <a:solidFill>
                            <a:schemeClr val="dk1"/>
                          </a:solidFill>
                          <a:latin typeface="+mn-lt"/>
                          <a:ea typeface="+mn-ea"/>
                          <a:cs typeface="+mn-cs"/>
                        </a:rPr>
                        <a:t>35%</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6986443"/>
                  </a:ext>
                </a:extLst>
              </a:tr>
              <a:tr h="221082">
                <a:tc>
                  <a:txBody>
                    <a:bodyPr/>
                    <a:lstStyle/>
                    <a:p>
                      <a:pPr marL="0" algn="r" defTabSz="914400" rtl="0" eaLnBrk="1" latinLnBrk="0" hangingPunct="1"/>
                      <a:r>
                        <a:rPr lang="en-NZ" sz="800" kern="1200" dirty="0">
                          <a:solidFill>
                            <a:schemeClr val="dk1"/>
                          </a:solidFill>
                          <a:latin typeface="+mn-lt"/>
                          <a:ea typeface="+mn-ea"/>
                          <a:cs typeface="+mn-cs"/>
                        </a:rPr>
                        <a:t>27%</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125073"/>
                  </a:ext>
                </a:extLst>
              </a:tr>
              <a:tr h="221082">
                <a:tc>
                  <a:txBody>
                    <a:bodyPr/>
                    <a:lstStyle/>
                    <a:p>
                      <a:pPr algn="r"/>
                      <a:r>
                        <a:rPr lang="en-NZ" sz="800" dirty="0"/>
                        <a:t>-</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197207"/>
                  </a:ext>
                </a:extLst>
              </a:tr>
              <a:tr h="221082">
                <a:tc>
                  <a:txBody>
                    <a:bodyPr/>
                    <a:lstStyle/>
                    <a:p>
                      <a:pPr algn="r"/>
                      <a:r>
                        <a:rPr lang="en-NZ" sz="800" dirty="0"/>
                        <a:t>-</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2752088"/>
                  </a:ext>
                </a:extLst>
              </a:tr>
              <a:tr h="221082">
                <a:tc>
                  <a:txBody>
                    <a:bodyPr/>
                    <a:lstStyle/>
                    <a:p>
                      <a:pPr algn="r"/>
                      <a:r>
                        <a:rPr lang="en-NZ" sz="800" dirty="0"/>
                        <a:t>-</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0188263"/>
                  </a:ext>
                </a:extLst>
              </a:tr>
              <a:tr h="221082">
                <a:tc>
                  <a:txBody>
                    <a:bodyPr/>
                    <a:lstStyle/>
                    <a:p>
                      <a:pPr algn="r"/>
                      <a:r>
                        <a:rPr lang="en-NZ" sz="800" dirty="0"/>
                        <a:t>-</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9013000"/>
                  </a:ext>
                </a:extLst>
              </a:tr>
              <a:tr h="221082">
                <a:tc>
                  <a:txBody>
                    <a:bodyPr/>
                    <a:lstStyle/>
                    <a:p>
                      <a:pPr algn="r"/>
                      <a:r>
                        <a:rPr lang="en-NZ" sz="800" dirty="0"/>
                        <a:t>32%</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3368890"/>
                  </a:ext>
                </a:extLst>
              </a:tr>
              <a:tr h="221082">
                <a:tc>
                  <a:txBody>
                    <a:bodyPr/>
                    <a:lstStyle/>
                    <a:p>
                      <a:pPr algn="r"/>
                      <a:r>
                        <a:rPr lang="en-NZ" sz="800" dirty="0"/>
                        <a:t>31%</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6247680"/>
                  </a:ext>
                </a:extLst>
              </a:tr>
              <a:tr h="221082">
                <a:tc>
                  <a:txBody>
                    <a:bodyPr/>
                    <a:lstStyle/>
                    <a:p>
                      <a:pPr algn="r"/>
                      <a:r>
                        <a:rPr lang="en-NZ" sz="800" dirty="0"/>
                        <a:t>23%</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3145676"/>
                  </a:ext>
                </a:extLst>
              </a:tr>
              <a:tr h="221082">
                <a:tc>
                  <a:txBody>
                    <a:bodyPr/>
                    <a:lstStyle/>
                    <a:p>
                      <a:pPr algn="r"/>
                      <a:r>
                        <a:rPr lang="en-NZ" sz="800" dirty="0"/>
                        <a:t>31%</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33750"/>
                  </a:ext>
                </a:extLst>
              </a:tr>
              <a:tr h="221082">
                <a:tc>
                  <a:txBody>
                    <a:bodyPr/>
                    <a:lstStyle/>
                    <a:p>
                      <a:pPr algn="r"/>
                      <a:r>
                        <a:rPr lang="en-NZ" sz="800" dirty="0"/>
                        <a:t>-</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577481"/>
                  </a:ext>
                </a:extLst>
              </a:tr>
              <a:tr h="221082">
                <a:tc>
                  <a:txBody>
                    <a:bodyPr/>
                    <a:lstStyle/>
                    <a:p>
                      <a:pPr algn="r"/>
                      <a:r>
                        <a:rPr lang="en-NZ" sz="800" dirty="0"/>
                        <a:t>30%</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1133934"/>
                  </a:ext>
                </a:extLst>
              </a:tr>
              <a:tr h="221082">
                <a:tc>
                  <a:txBody>
                    <a:bodyPr/>
                    <a:lstStyle/>
                    <a:p>
                      <a:pPr algn="r"/>
                      <a:r>
                        <a:rPr lang="en-NZ" sz="800" dirty="0"/>
                        <a:t>36%</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1907752"/>
                  </a:ext>
                </a:extLst>
              </a:tr>
              <a:tr h="221082">
                <a:tc>
                  <a:txBody>
                    <a:bodyPr/>
                    <a:lstStyle/>
                    <a:p>
                      <a:pPr algn="r"/>
                      <a:r>
                        <a:rPr lang="en-NZ" sz="800" dirty="0"/>
                        <a:t>35%</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0236680"/>
                  </a:ext>
                </a:extLst>
              </a:tr>
              <a:tr h="221082">
                <a:tc>
                  <a:txBody>
                    <a:bodyPr/>
                    <a:lstStyle/>
                    <a:p>
                      <a:pPr algn="r"/>
                      <a:r>
                        <a:rPr lang="en-NZ" sz="800" dirty="0"/>
                        <a:t>-</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2075153"/>
                  </a:ext>
                </a:extLst>
              </a:tr>
              <a:tr h="221082">
                <a:tc>
                  <a:txBody>
                    <a:bodyPr/>
                    <a:lstStyle/>
                    <a:p>
                      <a:pPr algn="r"/>
                      <a:r>
                        <a:rPr lang="en-NZ" sz="800" dirty="0"/>
                        <a:t>24%</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9478169"/>
                  </a:ext>
                </a:extLst>
              </a:tr>
              <a:tr h="221082">
                <a:tc>
                  <a:txBody>
                    <a:bodyPr/>
                    <a:lstStyle/>
                    <a:p>
                      <a:pPr algn="r"/>
                      <a:r>
                        <a:rPr lang="en-NZ" sz="800" dirty="0"/>
                        <a:t>19%</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73062863"/>
                  </a:ext>
                </a:extLst>
              </a:tr>
            </a:tbl>
          </a:graphicData>
        </a:graphic>
      </p:graphicFrame>
      <p:pic>
        <p:nvPicPr>
          <p:cNvPr id="12" name="Picture 11">
            <a:extLst>
              <a:ext uri="{FF2B5EF4-FFF2-40B4-BE49-F238E27FC236}">
                <a16:creationId xmlns:a16="http://schemas.microsoft.com/office/drawing/2014/main" id="{34FE5765-0F78-4C41-914A-CF4E66D3FA39}"/>
              </a:ext>
            </a:extLst>
          </p:cNvPr>
          <p:cNvPicPr>
            <a:picLocks noChangeAspect="1"/>
          </p:cNvPicPr>
          <p:nvPr/>
        </p:nvPicPr>
        <p:blipFill>
          <a:blip r:embed="rId3"/>
          <a:stretch>
            <a:fillRect/>
          </a:stretch>
        </p:blipFill>
        <p:spPr>
          <a:xfrm>
            <a:off x="201612" y="119935"/>
            <a:ext cx="612000" cy="612000"/>
          </a:xfrm>
          <a:prstGeom prst="rect">
            <a:avLst/>
          </a:prstGeom>
        </p:spPr>
      </p:pic>
      <p:sp>
        <p:nvSpPr>
          <p:cNvPr id="3" name="TextBox 2">
            <a:extLst>
              <a:ext uri="{FF2B5EF4-FFF2-40B4-BE49-F238E27FC236}">
                <a16:creationId xmlns:a16="http://schemas.microsoft.com/office/drawing/2014/main" id="{9D385F02-746C-4385-A52E-AF28D29AFEF4}"/>
              </a:ext>
            </a:extLst>
          </p:cNvPr>
          <p:cNvSpPr txBox="1"/>
          <p:nvPr/>
        </p:nvSpPr>
        <p:spPr>
          <a:xfrm>
            <a:off x="9241278" y="1039037"/>
            <a:ext cx="2738714" cy="507831"/>
          </a:xfrm>
          <a:prstGeom prst="rect">
            <a:avLst/>
          </a:prstGeom>
          <a:noFill/>
        </p:spPr>
        <p:txBody>
          <a:bodyPr wrap="square" rtlCol="0">
            <a:spAutoFit/>
          </a:bodyPr>
          <a:lstStyle/>
          <a:p>
            <a:pPr algn="r"/>
            <a:r>
              <a:rPr lang="en-NZ" sz="900" b="1" dirty="0"/>
              <a:t>%  of children </a:t>
            </a:r>
            <a:br>
              <a:rPr lang="en-NZ" sz="900" b="1" dirty="0"/>
            </a:br>
            <a:r>
              <a:rPr lang="en-NZ" sz="900" b="1" dirty="0"/>
              <a:t>who were exposed and found this upsetting*</a:t>
            </a:r>
          </a:p>
          <a:p>
            <a:pPr algn="r"/>
            <a:endParaRPr lang="en-NZ" sz="900" b="1" dirty="0"/>
          </a:p>
        </p:txBody>
      </p:sp>
    </p:spTree>
    <p:extLst>
      <p:ext uri="{BB962C8B-B14F-4D97-AF65-F5344CB8AC3E}">
        <p14:creationId xmlns:p14="http://schemas.microsoft.com/office/powerpoint/2010/main" val="224027843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DB3EDC-398B-482B-BB69-81F181F1131B}"/>
              </a:ext>
            </a:extLst>
          </p:cNvPr>
          <p:cNvSpPr/>
          <p:nvPr/>
        </p:nvSpPr>
        <p:spPr>
          <a:xfrm>
            <a:off x="3136900" y="3136605"/>
            <a:ext cx="8851900" cy="3066891"/>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4" name="Rectangle 13">
            <a:extLst>
              <a:ext uri="{FF2B5EF4-FFF2-40B4-BE49-F238E27FC236}">
                <a16:creationId xmlns:a16="http://schemas.microsoft.com/office/drawing/2014/main" id="{C84699C2-3DC7-4E39-AF5E-E6B3121B825C}"/>
              </a:ext>
            </a:extLst>
          </p:cNvPr>
          <p:cNvSpPr/>
          <p:nvPr/>
        </p:nvSpPr>
        <p:spPr>
          <a:xfrm>
            <a:off x="3136900" y="1042312"/>
            <a:ext cx="8851900" cy="5161183"/>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aphicFrame>
        <p:nvGraphicFramePr>
          <p:cNvPr id="7" name="Chart 6">
            <a:extLst>
              <a:ext uri="{FF2B5EF4-FFF2-40B4-BE49-F238E27FC236}">
                <a16:creationId xmlns:a16="http://schemas.microsoft.com/office/drawing/2014/main" id="{FEC330C3-D707-4D61-91F7-18ACDDA5FA62}"/>
              </a:ext>
            </a:extLst>
          </p:cNvPr>
          <p:cNvGraphicFramePr/>
          <p:nvPr>
            <p:extLst>
              <p:ext uri="{D42A27DB-BD31-4B8C-83A1-F6EECF244321}">
                <p14:modId xmlns:p14="http://schemas.microsoft.com/office/powerpoint/2010/main" val="918447094"/>
              </p:ext>
            </p:extLst>
          </p:nvPr>
        </p:nvGraphicFramePr>
        <p:xfrm>
          <a:off x="2479700" y="1048765"/>
          <a:ext cx="8426402" cy="5131447"/>
        </p:xfrm>
        <a:graphic>
          <a:graphicData uri="http://schemas.openxmlformats.org/drawingml/2006/chart">
            <c:chart xmlns:c="http://schemas.openxmlformats.org/drawingml/2006/chart" xmlns:r="http://schemas.openxmlformats.org/officeDocument/2006/relationships" r:id="rId2"/>
          </a:graphicData>
        </a:graphic>
      </p:graphicFrame>
      <p:sp>
        <p:nvSpPr>
          <p:cNvPr id="13" name="Rectangle 12">
            <a:extLst>
              <a:ext uri="{FF2B5EF4-FFF2-40B4-BE49-F238E27FC236}">
                <a16:creationId xmlns:a16="http://schemas.microsoft.com/office/drawing/2014/main" id="{3D8F2764-E3C5-4D1B-ABC8-AB50E4EE5B4E}"/>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33450" y="138224"/>
            <a:ext cx="7481345" cy="547576"/>
          </a:xfrm>
        </p:spPr>
        <p:txBody>
          <a:bodyPr>
            <a:noAutofit/>
          </a:bodyPr>
          <a:lstStyle/>
          <a:p>
            <a:r>
              <a:rPr lang="en-NZ" dirty="0"/>
              <a:t>What parents and caregivers are concerned about their child seeing on programmes and shows</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371600"/>
            <a:ext cx="2730500" cy="4847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6000"/>
            <a:r>
              <a:rPr lang="en-NZ" dirty="0">
                <a:solidFill>
                  <a:srgbClr val="404040"/>
                </a:solidFill>
              </a:rPr>
              <a:t>Parents and caregivers are least concerned about their children seeing coverage of natural disasters or hearing a loud noise in a programme.</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a:xfrm>
            <a:off x="201613" y="6421799"/>
            <a:ext cx="8689724" cy="436201"/>
          </a:xfrm>
        </p:spPr>
        <p:txBody>
          <a:bodyPr/>
          <a:lstStyle/>
          <a:p>
            <a:r>
              <a:rPr lang="en-NZ" dirty="0"/>
              <a:t>*NOTE: Questions about distressing content (Q8k) were only asked of 10 to 14 year olds (n=547). Some questions that were asked to adults were not asked to this age group because the subject matter was too sensitive.</a:t>
            </a:r>
          </a:p>
          <a:p>
            <a:r>
              <a:rPr lang="en-NZ" dirty="0"/>
              <a:t>Source: S2Q7. What type of things do you have concerns or worries about [CHILD] seeing on programmes or shows?</a:t>
            </a:r>
          </a:p>
          <a:p>
            <a:r>
              <a:rPr lang="en-NZ" dirty="0"/>
              <a:t>Base size: All parents and caregivers of 6 to 14 year olds who watch programmes and shows (n=971)</a:t>
            </a:r>
          </a:p>
        </p:txBody>
      </p:sp>
      <p:pic>
        <p:nvPicPr>
          <p:cNvPr id="12" name="Picture 11">
            <a:extLst>
              <a:ext uri="{FF2B5EF4-FFF2-40B4-BE49-F238E27FC236}">
                <a16:creationId xmlns:a16="http://schemas.microsoft.com/office/drawing/2014/main" id="{34FE5765-0F78-4C41-914A-CF4E66D3FA39}"/>
              </a:ext>
            </a:extLst>
          </p:cNvPr>
          <p:cNvPicPr>
            <a:picLocks noChangeAspect="1"/>
          </p:cNvPicPr>
          <p:nvPr/>
        </p:nvPicPr>
        <p:blipFill>
          <a:blip r:embed="rId3"/>
          <a:stretch>
            <a:fillRect/>
          </a:stretch>
        </p:blipFill>
        <p:spPr>
          <a:xfrm>
            <a:off x="201612" y="119935"/>
            <a:ext cx="612000" cy="612000"/>
          </a:xfrm>
          <a:prstGeom prst="rect">
            <a:avLst/>
          </a:prstGeom>
        </p:spPr>
      </p:pic>
      <p:sp>
        <p:nvSpPr>
          <p:cNvPr id="3" name="TextBox 2">
            <a:extLst>
              <a:ext uri="{FF2B5EF4-FFF2-40B4-BE49-F238E27FC236}">
                <a16:creationId xmlns:a16="http://schemas.microsoft.com/office/drawing/2014/main" id="{9D385F02-746C-4385-A52E-AF28D29AFEF4}"/>
              </a:ext>
            </a:extLst>
          </p:cNvPr>
          <p:cNvSpPr txBox="1"/>
          <p:nvPr/>
        </p:nvSpPr>
        <p:spPr>
          <a:xfrm>
            <a:off x="9241278" y="1039037"/>
            <a:ext cx="2738714" cy="507831"/>
          </a:xfrm>
          <a:prstGeom prst="rect">
            <a:avLst/>
          </a:prstGeom>
          <a:noFill/>
        </p:spPr>
        <p:txBody>
          <a:bodyPr wrap="square" rtlCol="0">
            <a:spAutoFit/>
          </a:bodyPr>
          <a:lstStyle/>
          <a:p>
            <a:pPr algn="r"/>
            <a:r>
              <a:rPr lang="en-NZ" sz="900" b="1" dirty="0"/>
              <a:t>%  of children </a:t>
            </a:r>
            <a:br>
              <a:rPr lang="en-NZ" sz="900" b="1" dirty="0"/>
            </a:br>
            <a:r>
              <a:rPr lang="en-NZ" sz="900" b="1" dirty="0"/>
              <a:t>who were exposed and found this upsetting*</a:t>
            </a:r>
          </a:p>
          <a:p>
            <a:pPr algn="r"/>
            <a:endParaRPr lang="en-NZ" sz="900" b="1" dirty="0"/>
          </a:p>
        </p:txBody>
      </p:sp>
      <p:graphicFrame>
        <p:nvGraphicFramePr>
          <p:cNvPr id="16" name="Table 15">
            <a:extLst>
              <a:ext uri="{FF2B5EF4-FFF2-40B4-BE49-F238E27FC236}">
                <a16:creationId xmlns:a16="http://schemas.microsoft.com/office/drawing/2014/main" id="{BEE415C4-BCAE-4803-BA2A-BC62D7FBA8DE}"/>
              </a:ext>
            </a:extLst>
          </p:cNvPr>
          <p:cNvGraphicFramePr>
            <a:graphicFrameLocks noGrp="1"/>
          </p:cNvGraphicFramePr>
          <p:nvPr>
            <p:extLst>
              <p:ext uri="{D42A27DB-BD31-4B8C-83A1-F6EECF244321}">
                <p14:modId xmlns:p14="http://schemas.microsoft.com/office/powerpoint/2010/main" val="3954681452"/>
              </p:ext>
            </p:extLst>
          </p:nvPr>
        </p:nvGraphicFramePr>
        <p:xfrm>
          <a:off x="7123814" y="1407205"/>
          <a:ext cx="4783706" cy="4693920"/>
        </p:xfrm>
        <a:graphic>
          <a:graphicData uri="http://schemas.openxmlformats.org/drawingml/2006/table">
            <a:tbl>
              <a:tblPr firstRow="1" bandRow="1">
                <a:tableStyleId>{5C22544A-7EE6-4342-B048-85BDC9FD1C3A}</a:tableStyleId>
              </a:tblPr>
              <a:tblGrid>
                <a:gridCol w="4783706">
                  <a:extLst>
                    <a:ext uri="{9D8B030D-6E8A-4147-A177-3AD203B41FA5}">
                      <a16:colId xmlns:a16="http://schemas.microsoft.com/office/drawing/2014/main" val="1683801721"/>
                    </a:ext>
                  </a:extLst>
                </a:gridCol>
              </a:tblGrid>
              <a:tr h="207650">
                <a:tc>
                  <a:txBody>
                    <a:bodyPr/>
                    <a:lstStyle/>
                    <a:p>
                      <a:pPr marL="0" algn="r" defTabSz="914400" rtl="0" eaLnBrk="1" latinLnBrk="0" hangingPunct="1"/>
                      <a:r>
                        <a:rPr lang="en-NZ" sz="800" b="0" kern="1200" dirty="0">
                          <a:solidFill>
                            <a:schemeClr val="dk1"/>
                          </a:solidFill>
                          <a:latin typeface="+mn-lt"/>
                          <a:ea typeface="+mn-ea"/>
                          <a:cs typeface="+mn-cs"/>
                        </a:rPr>
                        <a:t>29%</a:t>
                      </a:r>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2993622"/>
                  </a:ext>
                </a:extLst>
              </a:tr>
              <a:tr h="207650">
                <a:tc>
                  <a:txBody>
                    <a:bodyPr/>
                    <a:lstStyle/>
                    <a:p>
                      <a:pPr marL="0" algn="r" defTabSz="914400" rtl="0" eaLnBrk="1" latinLnBrk="0" hangingPunct="1"/>
                      <a:r>
                        <a:rPr lang="en-NZ" sz="800" b="0" kern="1200" dirty="0">
                          <a:solidFill>
                            <a:schemeClr val="dk1"/>
                          </a:solidFill>
                          <a:latin typeface="+mn-lt"/>
                          <a:ea typeface="+mn-ea"/>
                          <a:cs typeface="+mn-cs"/>
                        </a:rPr>
                        <a:t>-</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8691666"/>
                  </a:ext>
                </a:extLst>
              </a:tr>
              <a:tr h="207650">
                <a:tc>
                  <a:txBody>
                    <a:bodyPr/>
                    <a:lstStyle/>
                    <a:p>
                      <a:pPr marL="0" algn="r" defTabSz="914400" rtl="0" eaLnBrk="1" latinLnBrk="0" hangingPunct="1"/>
                      <a:r>
                        <a:rPr lang="en-NZ" sz="800" b="0" kern="1200" dirty="0">
                          <a:solidFill>
                            <a:schemeClr val="dk1"/>
                          </a:solidFill>
                          <a:latin typeface="+mn-lt"/>
                          <a:ea typeface="+mn-ea"/>
                          <a:cs typeface="+mn-cs"/>
                        </a:rPr>
                        <a:t>23%</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1567067"/>
                  </a:ext>
                </a:extLst>
              </a:tr>
              <a:tr h="207650">
                <a:tc>
                  <a:txBody>
                    <a:bodyPr/>
                    <a:lstStyle/>
                    <a:p>
                      <a:pPr marL="0" algn="r" defTabSz="914400" rtl="0" eaLnBrk="1" latinLnBrk="0" hangingPunct="1"/>
                      <a:r>
                        <a:rPr lang="en-NZ" sz="800" kern="1200" dirty="0">
                          <a:solidFill>
                            <a:schemeClr val="dk1"/>
                          </a:solidFill>
                          <a:latin typeface="+mn-lt"/>
                          <a:ea typeface="+mn-ea"/>
                          <a:cs typeface="+mn-cs"/>
                        </a:rPr>
                        <a:t>18%</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0464033"/>
                  </a:ext>
                </a:extLst>
              </a:tr>
              <a:tr h="207650">
                <a:tc>
                  <a:txBody>
                    <a:bodyPr/>
                    <a:lstStyle/>
                    <a:p>
                      <a:pPr marL="0" algn="r" defTabSz="914400" rtl="0" eaLnBrk="1" latinLnBrk="0" hangingPunct="1"/>
                      <a:r>
                        <a:rPr lang="en-NZ" sz="800" kern="1200" dirty="0">
                          <a:solidFill>
                            <a:schemeClr val="dk1"/>
                          </a:solidFill>
                          <a:latin typeface="+mn-lt"/>
                          <a:ea typeface="+mn-ea"/>
                          <a:cs typeface="+mn-cs"/>
                        </a:rPr>
                        <a:t>15%</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6986443"/>
                  </a:ext>
                </a:extLst>
              </a:tr>
              <a:tr h="207650">
                <a:tc>
                  <a:txBody>
                    <a:bodyPr/>
                    <a:lstStyle/>
                    <a:p>
                      <a:pPr marL="0" algn="r" defTabSz="914400" rtl="0" eaLnBrk="1" latinLnBrk="0" hangingPunct="1"/>
                      <a:r>
                        <a:rPr lang="en-NZ" sz="800" kern="1200" dirty="0">
                          <a:solidFill>
                            <a:schemeClr val="dk1"/>
                          </a:solidFill>
                          <a:latin typeface="+mn-lt"/>
                          <a:ea typeface="+mn-ea"/>
                          <a:cs typeface="+mn-cs"/>
                        </a:rPr>
                        <a:t>33%</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125073"/>
                  </a:ext>
                </a:extLst>
              </a:tr>
              <a:tr h="207650">
                <a:tc>
                  <a:txBody>
                    <a:bodyPr/>
                    <a:lstStyle/>
                    <a:p>
                      <a:pPr algn="r"/>
                      <a:r>
                        <a:rPr lang="en-NZ" sz="800" dirty="0"/>
                        <a:t>24%</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197207"/>
                  </a:ext>
                </a:extLst>
              </a:tr>
              <a:tr h="207650">
                <a:tc>
                  <a:txBody>
                    <a:bodyPr/>
                    <a:lstStyle/>
                    <a:p>
                      <a:pPr algn="r"/>
                      <a:r>
                        <a:rPr lang="en-NZ" sz="800" dirty="0"/>
                        <a:t>32%</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2752088"/>
                  </a:ext>
                </a:extLst>
              </a:tr>
              <a:tr h="207650">
                <a:tc>
                  <a:txBody>
                    <a:bodyPr/>
                    <a:lstStyle/>
                    <a:p>
                      <a:pPr algn="r"/>
                      <a:r>
                        <a:rPr lang="en-NZ" sz="800" dirty="0"/>
                        <a:t>-</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0188263"/>
                  </a:ext>
                </a:extLst>
              </a:tr>
              <a:tr h="207650">
                <a:tc>
                  <a:txBody>
                    <a:bodyPr/>
                    <a:lstStyle/>
                    <a:p>
                      <a:pPr algn="r"/>
                      <a:r>
                        <a:rPr lang="en-NZ" sz="800" dirty="0"/>
                        <a:t>29%</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9013000"/>
                  </a:ext>
                </a:extLst>
              </a:tr>
              <a:tr h="207650">
                <a:tc>
                  <a:txBody>
                    <a:bodyPr/>
                    <a:lstStyle/>
                    <a:p>
                      <a:pPr algn="r"/>
                      <a:r>
                        <a:rPr lang="en-NZ" sz="800" dirty="0"/>
                        <a:t>21%</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3368890"/>
                  </a:ext>
                </a:extLst>
              </a:tr>
              <a:tr h="207650">
                <a:tc>
                  <a:txBody>
                    <a:bodyPr/>
                    <a:lstStyle/>
                    <a:p>
                      <a:pPr algn="r"/>
                      <a:r>
                        <a:rPr lang="en-NZ" sz="800" dirty="0"/>
                        <a:t>30%</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6247680"/>
                  </a:ext>
                </a:extLst>
              </a:tr>
              <a:tr h="207650">
                <a:tc>
                  <a:txBody>
                    <a:bodyPr/>
                    <a:lstStyle/>
                    <a:p>
                      <a:pPr algn="r"/>
                      <a:r>
                        <a:rPr lang="en-NZ" sz="800" dirty="0"/>
                        <a:t>34%</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3145676"/>
                  </a:ext>
                </a:extLst>
              </a:tr>
              <a:tr h="207650">
                <a:tc>
                  <a:txBody>
                    <a:bodyPr/>
                    <a:lstStyle/>
                    <a:p>
                      <a:pPr algn="r"/>
                      <a:r>
                        <a:rPr lang="en-NZ" sz="800" dirty="0"/>
                        <a:t>-</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33750"/>
                  </a:ext>
                </a:extLst>
              </a:tr>
              <a:tr h="207650">
                <a:tc>
                  <a:txBody>
                    <a:bodyPr/>
                    <a:lstStyle/>
                    <a:p>
                      <a:pPr algn="r"/>
                      <a:r>
                        <a:rPr lang="en-NZ" sz="800" dirty="0"/>
                        <a:t>24%</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577481"/>
                  </a:ext>
                </a:extLst>
              </a:tr>
              <a:tr h="207650">
                <a:tc>
                  <a:txBody>
                    <a:bodyPr/>
                    <a:lstStyle/>
                    <a:p>
                      <a:pPr algn="r"/>
                      <a:r>
                        <a:rPr lang="en-NZ" sz="800" dirty="0"/>
                        <a:t>29%</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1133934"/>
                  </a:ext>
                </a:extLst>
              </a:tr>
              <a:tr h="207650">
                <a:tc>
                  <a:txBody>
                    <a:bodyPr/>
                    <a:lstStyle/>
                    <a:p>
                      <a:pPr algn="r"/>
                      <a:r>
                        <a:rPr lang="en-NZ" sz="800" dirty="0"/>
                        <a:t>37%</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1907752"/>
                  </a:ext>
                </a:extLst>
              </a:tr>
              <a:tr h="207650">
                <a:tc>
                  <a:txBody>
                    <a:bodyPr/>
                    <a:lstStyle/>
                    <a:p>
                      <a:pPr algn="r"/>
                      <a:r>
                        <a:rPr lang="en-NZ" sz="800" dirty="0"/>
                        <a:t>8%</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0236680"/>
                  </a:ext>
                </a:extLst>
              </a:tr>
              <a:tr h="207650">
                <a:tc>
                  <a:txBody>
                    <a:bodyPr/>
                    <a:lstStyle/>
                    <a:p>
                      <a:pPr algn="r"/>
                      <a:r>
                        <a:rPr lang="en-NZ" sz="800" dirty="0"/>
                        <a:t>-</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2075153"/>
                  </a:ext>
                </a:extLst>
              </a:tr>
              <a:tr h="207650">
                <a:tc>
                  <a:txBody>
                    <a:bodyPr/>
                    <a:lstStyle/>
                    <a:p>
                      <a:pPr algn="r"/>
                      <a:r>
                        <a:rPr lang="en-NZ" sz="800" dirty="0"/>
                        <a:t>-</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9478169"/>
                  </a:ext>
                </a:extLst>
              </a:tr>
              <a:tr h="207650">
                <a:tc>
                  <a:txBody>
                    <a:bodyPr/>
                    <a:lstStyle/>
                    <a:p>
                      <a:pPr algn="r"/>
                      <a:r>
                        <a:rPr lang="en-NZ" sz="800" dirty="0"/>
                        <a:t>14%</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3062863"/>
                  </a:ext>
                </a:extLst>
              </a:tr>
              <a:tr h="207650">
                <a:tc>
                  <a:txBody>
                    <a:bodyPr/>
                    <a:lstStyle/>
                    <a:p>
                      <a:pPr algn="r"/>
                      <a:r>
                        <a:rPr lang="en-NZ" sz="800" dirty="0"/>
                        <a:t>11%</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32667076"/>
                  </a:ext>
                </a:extLst>
              </a:tr>
            </a:tbl>
          </a:graphicData>
        </a:graphic>
      </p:graphicFrame>
    </p:spTree>
    <p:extLst>
      <p:ext uri="{BB962C8B-B14F-4D97-AF65-F5344CB8AC3E}">
        <p14:creationId xmlns:p14="http://schemas.microsoft.com/office/powerpoint/2010/main" val="290781071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DB3EDC-398B-482B-BB69-81F181F1131B}"/>
              </a:ext>
            </a:extLst>
          </p:cNvPr>
          <p:cNvSpPr/>
          <p:nvPr/>
        </p:nvSpPr>
        <p:spPr>
          <a:xfrm>
            <a:off x="3136900" y="4080562"/>
            <a:ext cx="8851900" cy="2080280"/>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4" name="Rectangle 13">
            <a:extLst>
              <a:ext uri="{FF2B5EF4-FFF2-40B4-BE49-F238E27FC236}">
                <a16:creationId xmlns:a16="http://schemas.microsoft.com/office/drawing/2014/main" id="{C84699C2-3DC7-4E39-AF5E-E6B3121B825C}"/>
              </a:ext>
            </a:extLst>
          </p:cNvPr>
          <p:cNvSpPr/>
          <p:nvPr/>
        </p:nvSpPr>
        <p:spPr>
          <a:xfrm>
            <a:off x="3136900" y="1042314"/>
            <a:ext cx="8851900" cy="5118528"/>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aphicFrame>
        <p:nvGraphicFramePr>
          <p:cNvPr id="7" name="Chart 6">
            <a:extLst>
              <a:ext uri="{FF2B5EF4-FFF2-40B4-BE49-F238E27FC236}">
                <a16:creationId xmlns:a16="http://schemas.microsoft.com/office/drawing/2014/main" id="{FEC330C3-D707-4D61-91F7-18ACDDA5FA62}"/>
              </a:ext>
            </a:extLst>
          </p:cNvPr>
          <p:cNvGraphicFramePr/>
          <p:nvPr>
            <p:extLst>
              <p:ext uri="{D42A27DB-BD31-4B8C-83A1-F6EECF244321}">
                <p14:modId xmlns:p14="http://schemas.microsoft.com/office/powerpoint/2010/main" val="1359377681"/>
              </p:ext>
            </p:extLst>
          </p:nvPr>
        </p:nvGraphicFramePr>
        <p:xfrm>
          <a:off x="2477674" y="1048765"/>
          <a:ext cx="8426402" cy="5131447"/>
        </p:xfrm>
        <a:graphic>
          <a:graphicData uri="http://schemas.openxmlformats.org/drawingml/2006/chart">
            <c:chart xmlns:c="http://schemas.openxmlformats.org/drawingml/2006/chart" xmlns:r="http://schemas.openxmlformats.org/officeDocument/2006/relationships" r:id="rId2"/>
          </a:graphicData>
        </a:graphic>
      </p:graphicFrame>
      <p:sp>
        <p:nvSpPr>
          <p:cNvPr id="19" name="Rectangle 18">
            <a:extLst>
              <a:ext uri="{FF2B5EF4-FFF2-40B4-BE49-F238E27FC236}">
                <a16:creationId xmlns:a16="http://schemas.microsoft.com/office/drawing/2014/main" id="{3FE99C7E-1AE6-4B2F-A01A-2810CD25BF62}"/>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71550" y="138224"/>
            <a:ext cx="8340891" cy="547576"/>
          </a:xfrm>
        </p:spPr>
        <p:txBody>
          <a:bodyPr>
            <a:noAutofit/>
          </a:bodyPr>
          <a:lstStyle/>
          <a:p>
            <a:r>
              <a:rPr lang="en-NZ" dirty="0"/>
              <a:t>What parents and caregivers are concerned about their child hearing on the radio and streaming services</a:t>
            </a:r>
          </a:p>
        </p:txBody>
      </p:sp>
      <p:sp>
        <p:nvSpPr>
          <p:cNvPr id="11" name="Rectangle 10">
            <a:extLst>
              <a:ext uri="{FF2B5EF4-FFF2-40B4-BE49-F238E27FC236}">
                <a16:creationId xmlns:a16="http://schemas.microsoft.com/office/drawing/2014/main" id="{64367E28-56F4-4CC0-B141-D52D846B57F8}"/>
              </a:ext>
            </a:extLst>
          </p:cNvPr>
          <p:cNvSpPr/>
          <p:nvPr/>
        </p:nvSpPr>
        <p:spPr>
          <a:xfrm>
            <a:off x="201613" y="1448811"/>
            <a:ext cx="2641600" cy="26571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6000"/>
            <a:r>
              <a:rPr lang="en-NZ" dirty="0">
                <a:solidFill>
                  <a:srgbClr val="404040"/>
                </a:solidFill>
              </a:rPr>
              <a:t>Ninety percent of parents and caregivers are concerned about what their child might hear on the radio or streaming services.</a:t>
            </a:r>
          </a:p>
          <a:p>
            <a:pPr marL="36000"/>
            <a:endParaRPr lang="en-NZ" dirty="0">
              <a:solidFill>
                <a:srgbClr val="404040"/>
              </a:solidFill>
            </a:endParaRPr>
          </a:p>
          <a:p>
            <a:pPr marL="36000"/>
            <a:r>
              <a:rPr lang="en-NZ" dirty="0">
                <a:solidFill>
                  <a:srgbClr val="404040"/>
                </a:solidFill>
              </a:rPr>
              <a:t>The top concern is sexual connotations and suggestions, followed by sexist and racist comments. </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a:xfrm>
            <a:off x="201612" y="6383379"/>
            <a:ext cx="8497219" cy="436201"/>
          </a:xfrm>
        </p:spPr>
        <p:txBody>
          <a:bodyPr/>
          <a:lstStyle/>
          <a:p>
            <a:r>
              <a:rPr lang="en-NZ" dirty="0"/>
              <a:t>*NOTE: Questions about distressing content (Q9c) were only asked of 10 to 14 year olds (n=486). Some questions that were asked to adults were not asked to this age group because the subject matter was too sensitive.</a:t>
            </a:r>
          </a:p>
          <a:p>
            <a:r>
              <a:rPr lang="en-NZ" dirty="0"/>
              <a:t>Source: S3Q3. What type of things do you have concerns or worries about [CHILD] hearing on the radio and streaming services?</a:t>
            </a:r>
          </a:p>
          <a:p>
            <a:r>
              <a:rPr lang="en-NZ" dirty="0"/>
              <a:t>Base size: All parents and caregivers of 6 to 14 year olds who listen to audio content (n=734)</a:t>
            </a:r>
          </a:p>
        </p:txBody>
      </p:sp>
      <p:graphicFrame>
        <p:nvGraphicFramePr>
          <p:cNvPr id="13" name="Table 12">
            <a:extLst>
              <a:ext uri="{FF2B5EF4-FFF2-40B4-BE49-F238E27FC236}">
                <a16:creationId xmlns:a16="http://schemas.microsoft.com/office/drawing/2014/main" id="{6A944450-4552-42D0-8C0C-D119A03040ED}"/>
              </a:ext>
            </a:extLst>
          </p:cNvPr>
          <p:cNvGraphicFramePr>
            <a:graphicFrameLocks noGrp="1"/>
          </p:cNvGraphicFramePr>
          <p:nvPr>
            <p:extLst>
              <p:ext uri="{D42A27DB-BD31-4B8C-83A1-F6EECF244321}">
                <p14:modId xmlns:p14="http://schemas.microsoft.com/office/powerpoint/2010/main" val="1018491702"/>
              </p:ext>
            </p:extLst>
          </p:nvPr>
        </p:nvGraphicFramePr>
        <p:xfrm>
          <a:off x="7134447" y="1058450"/>
          <a:ext cx="4720949" cy="5063583"/>
        </p:xfrm>
        <a:graphic>
          <a:graphicData uri="http://schemas.openxmlformats.org/drawingml/2006/table">
            <a:tbl>
              <a:tblPr firstRow="1" bandRow="1">
                <a:tableStyleId>{5C22544A-7EE6-4342-B048-85BDC9FD1C3A}</a:tableStyleId>
              </a:tblPr>
              <a:tblGrid>
                <a:gridCol w="4720949">
                  <a:extLst>
                    <a:ext uri="{9D8B030D-6E8A-4147-A177-3AD203B41FA5}">
                      <a16:colId xmlns:a16="http://schemas.microsoft.com/office/drawing/2014/main" val="1683801721"/>
                    </a:ext>
                  </a:extLst>
                </a:gridCol>
              </a:tblGrid>
              <a:tr h="62203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NZ" sz="1100" b="0" kern="1200" dirty="0">
                        <a:solidFill>
                          <a:schemeClr val="dk1"/>
                        </a:solidFill>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NZ" sz="1100" b="0" kern="1200" dirty="0">
                          <a:solidFill>
                            <a:schemeClr val="dk1"/>
                          </a:solidFill>
                          <a:latin typeface="+mn-lt"/>
                          <a:ea typeface="+mn-ea"/>
                          <a:cs typeface="+mn-cs"/>
                        </a:rPr>
                        <a:t>-</a:t>
                      </a:r>
                    </a:p>
                  </a:txBody>
                  <a:tcPr marL="0" marR="0" marT="0" marB="0" anchor="ctr">
                    <a:lnL w="12700" cmpd="sng">
                      <a:noFill/>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9448352"/>
                  </a:ext>
                </a:extLst>
              </a:tr>
              <a:tr h="277597">
                <a:tc>
                  <a:txBody>
                    <a:bodyPr/>
                    <a:lstStyle/>
                    <a:p>
                      <a:pPr marL="0" algn="r" defTabSz="914400" rtl="0" eaLnBrk="1" latinLnBrk="0" hangingPunct="1"/>
                      <a:r>
                        <a:rPr lang="en-NZ" sz="1100" b="0" kern="1200" dirty="0">
                          <a:solidFill>
                            <a:schemeClr val="dk1"/>
                          </a:solidFill>
                          <a:latin typeface="+mn-lt"/>
                          <a:ea typeface="+mn-ea"/>
                          <a:cs typeface="+mn-cs"/>
                        </a:rPr>
                        <a:t>-</a:t>
                      </a:r>
                    </a:p>
                  </a:txBody>
                  <a:tcPr marL="0" marR="0" marT="0" marB="0"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2993622"/>
                  </a:ext>
                </a:extLst>
              </a:tr>
              <a:tr h="277597">
                <a:tc>
                  <a:txBody>
                    <a:bodyPr/>
                    <a:lstStyle/>
                    <a:p>
                      <a:pPr marL="0" algn="r" defTabSz="914400" rtl="0" eaLnBrk="1" latinLnBrk="0" hangingPunct="1"/>
                      <a:r>
                        <a:rPr lang="en-NZ" sz="1100" b="0" kern="1200" dirty="0">
                          <a:solidFill>
                            <a:schemeClr val="dk1"/>
                          </a:solidFill>
                          <a:latin typeface="+mn-lt"/>
                          <a:ea typeface="+mn-ea"/>
                          <a:cs typeface="+mn-cs"/>
                        </a:rPr>
                        <a:t>19%</a:t>
                      </a:r>
                    </a:p>
                  </a:txBody>
                  <a:tcPr marL="0" marR="0" marT="0" marB="0"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8691666"/>
                  </a:ext>
                </a:extLst>
              </a:tr>
              <a:tr h="277597">
                <a:tc>
                  <a:txBody>
                    <a:bodyPr/>
                    <a:lstStyle/>
                    <a:p>
                      <a:pPr marL="0" algn="r" defTabSz="914400" rtl="0" eaLnBrk="1" latinLnBrk="0" hangingPunct="1"/>
                      <a:r>
                        <a:rPr lang="en-NZ" sz="1100" b="0" kern="1200" dirty="0">
                          <a:solidFill>
                            <a:schemeClr val="dk1"/>
                          </a:solidFill>
                          <a:latin typeface="+mn-lt"/>
                          <a:ea typeface="+mn-ea"/>
                          <a:cs typeface="+mn-cs"/>
                        </a:rPr>
                        <a:t>20%</a:t>
                      </a:r>
                    </a:p>
                  </a:txBody>
                  <a:tcPr marL="0" marR="0" marT="0" marB="0"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1566438"/>
                  </a:ext>
                </a:extLst>
              </a:tr>
              <a:tr h="277597">
                <a:tc>
                  <a:txBody>
                    <a:bodyPr/>
                    <a:lstStyle/>
                    <a:p>
                      <a:pPr marL="0" algn="r" defTabSz="914400" rtl="0" eaLnBrk="1" latinLnBrk="0" hangingPunct="1"/>
                      <a:r>
                        <a:rPr lang="en-NZ" sz="1100" b="0" kern="1200" dirty="0">
                          <a:solidFill>
                            <a:schemeClr val="dk1"/>
                          </a:solidFill>
                          <a:latin typeface="+mn-lt"/>
                          <a:ea typeface="+mn-ea"/>
                          <a:cs typeface="+mn-cs"/>
                        </a:rPr>
                        <a:t>-</a:t>
                      </a:r>
                    </a:p>
                  </a:txBody>
                  <a:tcPr marL="0" marR="0" marT="0" marB="0" anchor="ctr">
                    <a:lnL w="12700" cmpd="sng">
                      <a:noFill/>
                    </a:lnL>
                    <a:lnR w="12700" cmpd="sng">
                      <a:noFill/>
                    </a:lnR>
                    <a:lnT w="6350" cap="flat" cmpd="sng" algn="ctr">
                      <a:solidFill>
                        <a:schemeClr val="bg1">
                          <a:lumMod val="85000"/>
                        </a:schemeClr>
                      </a:solidFill>
                      <a:prstDash val="solid"/>
                      <a:round/>
                      <a:headEnd type="none" w="med" len="med"/>
                      <a:tailEnd type="none" w="med" len="med"/>
                    </a:lnT>
                    <a:lnB w="12700" cap="flat" cmpd="sng" algn="ctr">
                      <a:solidFill>
                        <a:srgbClr val="E4EF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0464033"/>
                  </a:ext>
                </a:extLst>
              </a:tr>
              <a:tr h="277597">
                <a:tc>
                  <a:txBody>
                    <a:bodyPr/>
                    <a:lstStyle/>
                    <a:p>
                      <a:pPr marL="0" algn="r" defTabSz="914400" rtl="0" eaLnBrk="1" latinLnBrk="0" hangingPunct="1"/>
                      <a:r>
                        <a:rPr lang="en-NZ" sz="1100" b="0" kern="1200" dirty="0">
                          <a:solidFill>
                            <a:schemeClr val="dk1"/>
                          </a:solidFill>
                          <a:latin typeface="+mn-lt"/>
                          <a:ea typeface="+mn-ea"/>
                          <a:cs typeface="+mn-cs"/>
                        </a:rPr>
                        <a:t>17%</a:t>
                      </a:r>
                    </a:p>
                  </a:txBody>
                  <a:tcPr marL="0" marR="0" marT="0" marB="0" anchor="ctr">
                    <a:lnL w="12700" cmpd="sng">
                      <a:noFill/>
                    </a:lnL>
                    <a:lnR w="12700" cmpd="sng">
                      <a:noFill/>
                    </a:lnR>
                    <a:lnT w="12700" cap="flat" cmpd="sng" algn="ctr">
                      <a:solidFill>
                        <a:srgbClr val="E4EFF0"/>
                      </a:solidFill>
                      <a:prstDash val="solid"/>
                      <a:round/>
                      <a:headEnd type="none" w="med" len="med"/>
                      <a:tailEnd type="none" w="med" len="med"/>
                    </a:lnT>
                    <a:lnB w="12700" cap="flat" cmpd="sng" algn="ctr">
                      <a:solidFill>
                        <a:srgbClr val="E4EF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6986443"/>
                  </a:ext>
                </a:extLst>
              </a:tr>
              <a:tr h="277597">
                <a:tc>
                  <a:txBody>
                    <a:bodyPr/>
                    <a:lstStyle/>
                    <a:p>
                      <a:pPr marL="0" algn="r" defTabSz="914400" rtl="0" eaLnBrk="1" latinLnBrk="0" hangingPunct="1"/>
                      <a:r>
                        <a:rPr lang="en-NZ" sz="1100" b="0" kern="1200" dirty="0">
                          <a:solidFill>
                            <a:schemeClr val="dk1"/>
                          </a:solidFill>
                          <a:latin typeface="+mn-lt"/>
                          <a:ea typeface="+mn-ea"/>
                          <a:cs typeface="+mn-cs"/>
                        </a:rPr>
                        <a:t>13%</a:t>
                      </a:r>
                    </a:p>
                  </a:txBody>
                  <a:tcPr marL="0" marR="0" marT="0" marB="0" anchor="ctr">
                    <a:lnL w="12700" cmpd="sng">
                      <a:noFill/>
                    </a:lnL>
                    <a:lnR w="12700" cmpd="sng">
                      <a:noFill/>
                    </a:lnR>
                    <a:lnT w="12700" cap="flat" cmpd="sng" algn="ctr">
                      <a:solidFill>
                        <a:srgbClr val="E4EFF0"/>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125073"/>
                  </a:ext>
                </a:extLst>
              </a:tr>
              <a:tr h="277597">
                <a:tc>
                  <a:txBody>
                    <a:bodyPr/>
                    <a:lstStyle/>
                    <a:p>
                      <a:pPr marL="0" algn="r" defTabSz="914400" rtl="0" eaLnBrk="1" latinLnBrk="0" hangingPunct="1"/>
                      <a:r>
                        <a:rPr lang="en-NZ" sz="1100" b="0" kern="1200" dirty="0">
                          <a:solidFill>
                            <a:schemeClr val="dk1"/>
                          </a:solidFill>
                          <a:latin typeface="+mn-lt"/>
                          <a:ea typeface="+mn-ea"/>
                          <a:cs typeface="+mn-cs"/>
                        </a:rPr>
                        <a:t>15%</a:t>
                      </a:r>
                    </a:p>
                  </a:txBody>
                  <a:tcPr marL="0" marR="0" marT="0" marB="0"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197207"/>
                  </a:ext>
                </a:extLst>
              </a:tr>
              <a:tr h="277597">
                <a:tc>
                  <a:txBody>
                    <a:bodyPr/>
                    <a:lstStyle/>
                    <a:p>
                      <a:pPr marL="0" algn="r" defTabSz="914400" rtl="0" eaLnBrk="1" latinLnBrk="0" hangingPunct="1"/>
                      <a:r>
                        <a:rPr lang="en-NZ" sz="1100" b="0" kern="1200" dirty="0">
                          <a:solidFill>
                            <a:schemeClr val="dk1"/>
                          </a:solidFill>
                          <a:latin typeface="+mn-lt"/>
                          <a:ea typeface="+mn-ea"/>
                          <a:cs typeface="+mn-cs"/>
                        </a:rPr>
                        <a:t>-</a:t>
                      </a:r>
                    </a:p>
                  </a:txBody>
                  <a:tcPr marL="0" marR="0" marT="0" marB="0"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2752088"/>
                  </a:ext>
                </a:extLst>
              </a:tr>
              <a:tr h="277597">
                <a:tc>
                  <a:txBody>
                    <a:bodyPr/>
                    <a:lstStyle/>
                    <a:p>
                      <a:pPr marL="0" algn="r" defTabSz="914400" rtl="0" eaLnBrk="1" latinLnBrk="0" hangingPunct="1"/>
                      <a:r>
                        <a:rPr lang="en-NZ" sz="1100" b="0" kern="1200" dirty="0">
                          <a:solidFill>
                            <a:schemeClr val="dk1"/>
                          </a:solidFill>
                          <a:latin typeface="+mn-lt"/>
                          <a:ea typeface="+mn-ea"/>
                          <a:cs typeface="+mn-cs"/>
                        </a:rPr>
                        <a:t>13%</a:t>
                      </a:r>
                    </a:p>
                  </a:txBody>
                  <a:tcPr marL="0" marR="0" marT="0" marB="0" anchor="ctr">
                    <a:lnL w="12700" cmpd="sng">
                      <a:noFill/>
                    </a:lnL>
                    <a:lnR w="12700" cmpd="sng">
                      <a:noFill/>
                    </a:lnR>
                    <a:lnT w="6350" cap="flat" cmpd="sng" algn="ctr">
                      <a:solidFill>
                        <a:schemeClr val="bg1">
                          <a:lumMod val="85000"/>
                        </a:schemeClr>
                      </a:solidFill>
                      <a:prstDash val="solid"/>
                      <a:round/>
                      <a:headEnd type="none" w="med" len="med"/>
                      <a:tailEnd type="none" w="med" len="med"/>
                    </a:lnT>
                    <a:lnB w="12700" cap="flat" cmpd="sng" algn="ctr">
                      <a:solidFill>
                        <a:srgbClr val="E4EF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5260132"/>
                  </a:ext>
                </a:extLst>
              </a:tr>
              <a:tr h="277597">
                <a:tc>
                  <a:txBody>
                    <a:bodyPr/>
                    <a:lstStyle/>
                    <a:p>
                      <a:pPr marL="0" algn="r" defTabSz="914400" rtl="0" eaLnBrk="1" latinLnBrk="0" hangingPunct="1"/>
                      <a:r>
                        <a:rPr lang="en-NZ" sz="1100" b="0" kern="1200" dirty="0">
                          <a:solidFill>
                            <a:schemeClr val="dk1"/>
                          </a:solidFill>
                          <a:latin typeface="+mn-lt"/>
                          <a:ea typeface="+mn-ea"/>
                          <a:cs typeface="+mn-cs"/>
                        </a:rPr>
                        <a:t>10%</a:t>
                      </a:r>
                    </a:p>
                  </a:txBody>
                  <a:tcPr marL="0" marR="0" marT="0" marB="0" anchor="ctr">
                    <a:lnL w="12700" cmpd="sng">
                      <a:noFill/>
                    </a:lnL>
                    <a:lnR w="12700" cmpd="sng">
                      <a:noFill/>
                    </a:lnR>
                    <a:lnT w="12700" cap="flat" cmpd="sng" algn="ctr">
                      <a:solidFill>
                        <a:srgbClr val="E4EFF0"/>
                      </a:solidFill>
                      <a:prstDash val="solid"/>
                      <a:round/>
                      <a:headEnd type="none" w="med" len="med"/>
                      <a:tailEnd type="none" w="med" len="med"/>
                    </a:lnT>
                    <a:lnB w="12700" cap="flat" cmpd="sng" algn="ctr">
                      <a:solidFill>
                        <a:srgbClr val="E4EF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9013000"/>
                  </a:ext>
                </a:extLst>
              </a:tr>
              <a:tr h="277597">
                <a:tc>
                  <a:txBody>
                    <a:bodyPr/>
                    <a:lstStyle/>
                    <a:p>
                      <a:pPr marL="0" algn="r" defTabSz="914400" rtl="0" eaLnBrk="1" latinLnBrk="0" hangingPunct="1"/>
                      <a:r>
                        <a:rPr lang="en-NZ" sz="1100" b="0" kern="1200" dirty="0">
                          <a:solidFill>
                            <a:schemeClr val="dk1"/>
                          </a:solidFill>
                          <a:latin typeface="+mn-lt"/>
                          <a:ea typeface="+mn-ea"/>
                          <a:cs typeface="+mn-cs"/>
                        </a:rPr>
                        <a:t>13%</a:t>
                      </a:r>
                    </a:p>
                  </a:txBody>
                  <a:tcPr marL="0" marR="0" marT="0" marB="0" anchor="ctr">
                    <a:lnL w="12700" cmpd="sng">
                      <a:noFill/>
                    </a:lnL>
                    <a:lnR w="12700" cmpd="sng">
                      <a:noFill/>
                    </a:lnR>
                    <a:lnT w="12700" cap="flat" cmpd="sng" algn="ctr">
                      <a:solidFill>
                        <a:srgbClr val="E4EFF0"/>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3368890"/>
                  </a:ext>
                </a:extLst>
              </a:tr>
              <a:tr h="277597">
                <a:tc>
                  <a:txBody>
                    <a:bodyPr/>
                    <a:lstStyle/>
                    <a:p>
                      <a:pPr marL="0" algn="r" defTabSz="914400" rtl="0" eaLnBrk="1" latinLnBrk="0" hangingPunct="1"/>
                      <a:r>
                        <a:rPr lang="en-NZ" sz="1100" b="0" kern="1200" dirty="0">
                          <a:solidFill>
                            <a:schemeClr val="dk1"/>
                          </a:solidFill>
                          <a:latin typeface="+mn-lt"/>
                          <a:ea typeface="+mn-ea"/>
                          <a:cs typeface="+mn-cs"/>
                        </a:rPr>
                        <a:t>8%</a:t>
                      </a:r>
                    </a:p>
                  </a:txBody>
                  <a:tcPr marL="0" marR="0" marT="0" marB="0"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6247680"/>
                  </a:ext>
                </a:extLst>
              </a:tr>
              <a:tr h="277597">
                <a:tc>
                  <a:txBody>
                    <a:bodyPr/>
                    <a:lstStyle/>
                    <a:p>
                      <a:pPr marL="0" algn="r" defTabSz="914400" rtl="0" eaLnBrk="1" latinLnBrk="0" hangingPunct="1"/>
                      <a:r>
                        <a:rPr lang="en-NZ" sz="1100" b="0" kern="1200" dirty="0">
                          <a:solidFill>
                            <a:schemeClr val="dk1"/>
                          </a:solidFill>
                          <a:latin typeface="+mn-lt"/>
                          <a:ea typeface="+mn-ea"/>
                          <a:cs typeface="+mn-cs"/>
                        </a:rPr>
                        <a:t>-</a:t>
                      </a:r>
                    </a:p>
                  </a:txBody>
                  <a:tcPr marL="0" marR="0" marT="0" marB="0"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3145676"/>
                  </a:ext>
                </a:extLst>
              </a:tr>
              <a:tr h="277597">
                <a:tc>
                  <a:txBody>
                    <a:bodyPr/>
                    <a:lstStyle/>
                    <a:p>
                      <a:pPr marL="0" algn="r" defTabSz="914400" rtl="0" eaLnBrk="1" latinLnBrk="0" hangingPunct="1"/>
                      <a:r>
                        <a:rPr lang="en-NZ" sz="1100" b="0" kern="1200" dirty="0">
                          <a:solidFill>
                            <a:schemeClr val="dk1"/>
                          </a:solidFill>
                          <a:latin typeface="+mn-lt"/>
                          <a:ea typeface="+mn-ea"/>
                          <a:cs typeface="+mn-cs"/>
                        </a:rPr>
                        <a:t>12%</a:t>
                      </a:r>
                    </a:p>
                  </a:txBody>
                  <a:tcPr marL="0" marR="0" marT="0" marB="0"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577481"/>
                  </a:ext>
                </a:extLst>
              </a:tr>
              <a:tr h="277597">
                <a:tc>
                  <a:txBody>
                    <a:bodyPr/>
                    <a:lstStyle/>
                    <a:p>
                      <a:pPr marL="0" algn="r" defTabSz="914400" rtl="0" eaLnBrk="1" latinLnBrk="0" hangingPunct="1"/>
                      <a:r>
                        <a:rPr lang="en-NZ" sz="1100" b="0" kern="1200" dirty="0">
                          <a:solidFill>
                            <a:schemeClr val="dk1"/>
                          </a:solidFill>
                          <a:latin typeface="+mn-lt"/>
                          <a:ea typeface="+mn-ea"/>
                          <a:cs typeface="+mn-cs"/>
                        </a:rPr>
                        <a:t>7%</a:t>
                      </a:r>
                    </a:p>
                  </a:txBody>
                  <a:tcPr marL="0" marR="0" marT="0" marB="0"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1133934"/>
                  </a:ext>
                </a:extLst>
              </a:tr>
              <a:tr h="277597">
                <a:tc>
                  <a:txBody>
                    <a:bodyPr/>
                    <a:lstStyle/>
                    <a:p>
                      <a:pPr algn="r"/>
                      <a:r>
                        <a:rPr lang="en-NZ" sz="1100" b="0" dirty="0"/>
                        <a:t>8%</a:t>
                      </a:r>
                    </a:p>
                  </a:txBody>
                  <a:tcPr marL="0" marR="0" marT="0" marB="0"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1907752"/>
                  </a:ext>
                </a:extLst>
              </a:tr>
            </a:tbl>
          </a:graphicData>
        </a:graphic>
      </p:graphicFrame>
      <p:pic>
        <p:nvPicPr>
          <p:cNvPr id="15" name="Picture 14">
            <a:extLst>
              <a:ext uri="{FF2B5EF4-FFF2-40B4-BE49-F238E27FC236}">
                <a16:creationId xmlns:a16="http://schemas.microsoft.com/office/drawing/2014/main" id="{054B9DEE-7930-42F5-8D5D-C4E1B9CBC12F}"/>
              </a:ext>
            </a:extLst>
          </p:cNvPr>
          <p:cNvPicPr>
            <a:picLocks noChangeAspect="1"/>
          </p:cNvPicPr>
          <p:nvPr/>
        </p:nvPicPr>
        <p:blipFill>
          <a:blip r:embed="rId3"/>
          <a:stretch>
            <a:fillRect/>
          </a:stretch>
        </p:blipFill>
        <p:spPr>
          <a:xfrm>
            <a:off x="201613" y="115608"/>
            <a:ext cx="612000" cy="608292"/>
          </a:xfrm>
          <a:prstGeom prst="rect">
            <a:avLst/>
          </a:prstGeom>
        </p:spPr>
      </p:pic>
      <p:sp>
        <p:nvSpPr>
          <p:cNvPr id="20" name="TextBox 19">
            <a:extLst>
              <a:ext uri="{FF2B5EF4-FFF2-40B4-BE49-F238E27FC236}">
                <a16:creationId xmlns:a16="http://schemas.microsoft.com/office/drawing/2014/main" id="{E483D1B4-5FCB-4FAD-AAA1-005BEFD7E936}"/>
              </a:ext>
            </a:extLst>
          </p:cNvPr>
          <p:cNvSpPr txBox="1"/>
          <p:nvPr/>
        </p:nvSpPr>
        <p:spPr>
          <a:xfrm>
            <a:off x="9241278" y="1039037"/>
            <a:ext cx="2738714" cy="507831"/>
          </a:xfrm>
          <a:prstGeom prst="rect">
            <a:avLst/>
          </a:prstGeom>
          <a:noFill/>
        </p:spPr>
        <p:txBody>
          <a:bodyPr wrap="square" rtlCol="0">
            <a:spAutoFit/>
          </a:bodyPr>
          <a:lstStyle/>
          <a:p>
            <a:pPr algn="r"/>
            <a:r>
              <a:rPr lang="en-NZ" sz="900" b="1" dirty="0"/>
              <a:t>%  of children </a:t>
            </a:r>
            <a:br>
              <a:rPr lang="en-NZ" sz="900" b="1" dirty="0"/>
            </a:br>
            <a:r>
              <a:rPr lang="en-NZ" sz="900" b="1" dirty="0"/>
              <a:t>who were exposed and found this upsetting*</a:t>
            </a:r>
          </a:p>
          <a:p>
            <a:pPr algn="r"/>
            <a:endParaRPr lang="en-NZ" sz="900" b="1" dirty="0"/>
          </a:p>
        </p:txBody>
      </p:sp>
    </p:spTree>
    <p:extLst>
      <p:ext uri="{BB962C8B-B14F-4D97-AF65-F5344CB8AC3E}">
        <p14:creationId xmlns:p14="http://schemas.microsoft.com/office/powerpoint/2010/main" val="259563752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CDB5014B-E8D8-4AD2-8886-A86DCE65F0AA}"/>
              </a:ext>
            </a:extLst>
          </p:cNvPr>
          <p:cNvSpPr/>
          <p:nvPr/>
        </p:nvSpPr>
        <p:spPr>
          <a:xfrm>
            <a:off x="3136898" y="1039528"/>
            <a:ext cx="8851901" cy="5382271"/>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sp>
        <p:nvSpPr>
          <p:cNvPr id="36" name="Rectangle 35">
            <a:extLst>
              <a:ext uri="{FF2B5EF4-FFF2-40B4-BE49-F238E27FC236}">
                <a16:creationId xmlns:a16="http://schemas.microsoft.com/office/drawing/2014/main" id="{A39BBDC8-4FAD-40F7-8ADA-696D73250764}"/>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aphicFrame>
        <p:nvGraphicFramePr>
          <p:cNvPr id="7" name="Chart 6">
            <a:extLst>
              <a:ext uri="{FF2B5EF4-FFF2-40B4-BE49-F238E27FC236}">
                <a16:creationId xmlns:a16="http://schemas.microsoft.com/office/drawing/2014/main" id="{FEC330C3-D707-4D61-91F7-18ACDDA5FA62}"/>
              </a:ext>
            </a:extLst>
          </p:cNvPr>
          <p:cNvGraphicFramePr/>
          <p:nvPr>
            <p:extLst>
              <p:ext uri="{D42A27DB-BD31-4B8C-83A1-F6EECF244321}">
                <p14:modId xmlns:p14="http://schemas.microsoft.com/office/powerpoint/2010/main" val="3316715058"/>
              </p:ext>
            </p:extLst>
          </p:nvPr>
        </p:nvGraphicFramePr>
        <p:xfrm>
          <a:off x="2492095" y="1140539"/>
          <a:ext cx="8426402" cy="5281248"/>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33450" y="138224"/>
            <a:ext cx="7174230" cy="547576"/>
          </a:xfrm>
        </p:spPr>
        <p:txBody>
          <a:bodyPr>
            <a:normAutofit fontScale="90000"/>
          </a:bodyPr>
          <a:lstStyle/>
          <a:p>
            <a:r>
              <a:rPr lang="en-NZ" dirty="0"/>
              <a:t>What parents and caregivers are concerned about their child being exposed to on the internet</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350772"/>
            <a:ext cx="2641600" cy="26223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6000"/>
            <a:r>
              <a:rPr lang="en-NZ" dirty="0">
                <a:solidFill>
                  <a:srgbClr val="404040"/>
                </a:solidFill>
              </a:rPr>
              <a:t>The internet is perceived by parents and caregivers as a potentially unsafe space for their tamariki.</a:t>
            </a:r>
          </a:p>
          <a:p>
            <a:pPr marL="36000"/>
            <a:endParaRPr lang="en-NZ" dirty="0">
              <a:solidFill>
                <a:srgbClr val="404040"/>
              </a:solidFill>
            </a:endParaRPr>
          </a:p>
          <a:p>
            <a:pPr marL="36000"/>
            <a:r>
              <a:rPr lang="en-NZ" dirty="0">
                <a:solidFill>
                  <a:srgbClr val="404040"/>
                </a:solidFill>
              </a:rPr>
              <a:t>Almost all parents and caregivers (97%) hold some concerns about what their child might come across online. Of particular concern is pornographic and age inappropriate content.  </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p:txBody>
          <a:bodyPr/>
          <a:lstStyle/>
          <a:p>
            <a:r>
              <a:rPr lang="en-NZ" dirty="0"/>
              <a:t>Source S4Q12. What type of things do you have concerns or worries about [CHILD] seeing or doing on the internet?</a:t>
            </a:r>
          </a:p>
          <a:p>
            <a:r>
              <a:rPr lang="en-NZ" dirty="0"/>
              <a:t>Base size: All parents and caregivers of 6 to 14 year olds who use the internet (n=931)</a:t>
            </a:r>
          </a:p>
        </p:txBody>
      </p:sp>
      <p:sp>
        <p:nvSpPr>
          <p:cNvPr id="30" name="TextBox 29">
            <a:extLst>
              <a:ext uri="{FF2B5EF4-FFF2-40B4-BE49-F238E27FC236}">
                <a16:creationId xmlns:a16="http://schemas.microsoft.com/office/drawing/2014/main" id="{ADE040AA-2EE8-4F16-B960-87D0FF053420}"/>
              </a:ext>
            </a:extLst>
          </p:cNvPr>
          <p:cNvSpPr txBox="1"/>
          <p:nvPr/>
        </p:nvSpPr>
        <p:spPr>
          <a:xfrm>
            <a:off x="3225798" y="4513389"/>
            <a:ext cx="2424223" cy="523220"/>
          </a:xfrm>
          <a:prstGeom prst="rect">
            <a:avLst/>
          </a:prstGeom>
          <a:noFill/>
        </p:spPr>
        <p:txBody>
          <a:bodyPr wrap="square" rtlCol="0">
            <a:spAutoFit/>
          </a:bodyPr>
          <a:lstStyle/>
          <a:p>
            <a:r>
              <a:rPr lang="en-NZ" sz="1400" dirty="0">
                <a:solidFill>
                  <a:schemeClr val="bg1"/>
                </a:solidFill>
              </a:rPr>
              <a:t>Interacting with </a:t>
            </a:r>
            <a:br>
              <a:rPr lang="en-NZ" sz="1400" dirty="0">
                <a:solidFill>
                  <a:schemeClr val="bg1"/>
                </a:solidFill>
              </a:rPr>
            </a:br>
            <a:r>
              <a:rPr lang="en-NZ" sz="1400" dirty="0">
                <a:solidFill>
                  <a:schemeClr val="bg1"/>
                </a:solidFill>
              </a:rPr>
              <a:t>others (68%)</a:t>
            </a:r>
          </a:p>
        </p:txBody>
      </p:sp>
      <p:pic>
        <p:nvPicPr>
          <p:cNvPr id="38" name="Picture 37">
            <a:extLst>
              <a:ext uri="{FF2B5EF4-FFF2-40B4-BE49-F238E27FC236}">
                <a16:creationId xmlns:a16="http://schemas.microsoft.com/office/drawing/2014/main" id="{60A21EB4-3052-4A4F-9262-B56F580F1F76}"/>
              </a:ext>
            </a:extLst>
          </p:cNvPr>
          <p:cNvPicPr>
            <a:picLocks noChangeAspect="1"/>
          </p:cNvPicPr>
          <p:nvPr/>
        </p:nvPicPr>
        <p:blipFill>
          <a:blip r:embed="rId3"/>
          <a:stretch>
            <a:fillRect/>
          </a:stretch>
        </p:blipFill>
        <p:spPr>
          <a:xfrm>
            <a:off x="201612" y="113240"/>
            <a:ext cx="612000" cy="612000"/>
          </a:xfrm>
          <a:prstGeom prst="rect">
            <a:avLst/>
          </a:prstGeom>
        </p:spPr>
      </p:pic>
    </p:spTree>
    <p:extLst>
      <p:ext uri="{BB962C8B-B14F-4D97-AF65-F5344CB8AC3E}">
        <p14:creationId xmlns:p14="http://schemas.microsoft.com/office/powerpoint/2010/main" val="84761696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E47EF-53D7-49E7-858D-9E3A6F3EDED4}"/>
              </a:ext>
            </a:extLst>
          </p:cNvPr>
          <p:cNvSpPr>
            <a:spLocks noGrp="1"/>
          </p:cNvSpPr>
          <p:nvPr>
            <p:ph type="title"/>
          </p:nvPr>
        </p:nvSpPr>
        <p:spPr>
          <a:xfrm>
            <a:off x="354175" y="4765991"/>
            <a:ext cx="6775829" cy="1527175"/>
          </a:xfrm>
        </p:spPr>
        <p:txBody>
          <a:bodyPr>
            <a:normAutofit/>
          </a:bodyPr>
          <a:lstStyle/>
          <a:p>
            <a:r>
              <a:rPr lang="en-NZ" sz="3600" dirty="0"/>
              <a:t>Protecting children </a:t>
            </a:r>
            <a:br>
              <a:rPr lang="en-NZ" sz="3600" dirty="0"/>
            </a:br>
            <a:r>
              <a:rPr lang="en-NZ" sz="3600" dirty="0"/>
              <a:t>from inappropriate content</a:t>
            </a:r>
          </a:p>
        </p:txBody>
      </p:sp>
      <p:cxnSp>
        <p:nvCxnSpPr>
          <p:cNvPr id="3" name="Straight Connector 2">
            <a:extLst>
              <a:ext uri="{FF2B5EF4-FFF2-40B4-BE49-F238E27FC236}">
                <a16:creationId xmlns:a16="http://schemas.microsoft.com/office/drawing/2014/main" id="{58308E91-386A-45AE-A356-331861E834B8}"/>
              </a:ext>
            </a:extLst>
          </p:cNvPr>
          <p:cNvCxnSpPr>
            <a:cxnSpLocks/>
          </p:cNvCxnSpPr>
          <p:nvPr/>
        </p:nvCxnSpPr>
        <p:spPr>
          <a:xfrm>
            <a:off x="433689" y="6293166"/>
            <a:ext cx="5862939" cy="0"/>
          </a:xfrm>
          <a:prstGeom prst="line">
            <a:avLst/>
          </a:prstGeom>
          <a:ln w="76200">
            <a:gradFill flip="none" rotWithShape="1">
              <a:gsLst>
                <a:gs pos="0">
                  <a:schemeClr val="accent3"/>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942280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3C0BABB-7EE1-4D40-A029-9AA2D687C4F2}"/>
              </a:ext>
            </a:extLst>
          </p:cNvPr>
          <p:cNvSpPr/>
          <p:nvPr/>
        </p:nvSpPr>
        <p:spPr>
          <a:xfrm>
            <a:off x="9240253" y="1213179"/>
            <a:ext cx="2599136" cy="5416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9" name="Rectangle 8">
            <a:extLst>
              <a:ext uri="{FF2B5EF4-FFF2-40B4-BE49-F238E27FC236}">
                <a16:creationId xmlns:a16="http://schemas.microsoft.com/office/drawing/2014/main" id="{8F854F4D-7975-4F30-8C83-01C4C610255C}"/>
              </a:ext>
            </a:extLst>
          </p:cNvPr>
          <p:cNvSpPr/>
          <p:nvPr/>
        </p:nvSpPr>
        <p:spPr>
          <a:xfrm>
            <a:off x="154558" y="824026"/>
            <a:ext cx="5676389" cy="5790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8" name="Rectangle 7">
            <a:extLst>
              <a:ext uri="{FF2B5EF4-FFF2-40B4-BE49-F238E27FC236}">
                <a16:creationId xmlns:a16="http://schemas.microsoft.com/office/drawing/2014/main" id="{3F59D402-59AC-4E0C-B9EB-AE0061C567CE}"/>
              </a:ext>
            </a:extLst>
          </p:cNvPr>
          <p:cNvSpPr/>
          <p:nvPr/>
        </p:nvSpPr>
        <p:spPr>
          <a:xfrm>
            <a:off x="6030733" y="838781"/>
            <a:ext cx="3035628" cy="5790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45" name="Picture 44">
            <a:extLst>
              <a:ext uri="{FF2B5EF4-FFF2-40B4-BE49-F238E27FC236}">
                <a16:creationId xmlns:a16="http://schemas.microsoft.com/office/drawing/2014/main" id="{E1B8A90A-D654-4B66-B8CC-3EC888B87588}"/>
              </a:ext>
            </a:extLst>
          </p:cNvPr>
          <p:cNvPicPr>
            <a:picLocks noChangeAspect="1"/>
          </p:cNvPicPr>
          <p:nvPr/>
        </p:nvPicPr>
        <p:blipFill rotWithShape="1">
          <a:blip r:embed="rId2"/>
          <a:srcRect l="1809" r="1730" b="40661"/>
          <a:stretch/>
        </p:blipFill>
        <p:spPr>
          <a:xfrm rot="10800000">
            <a:off x="0" y="0"/>
            <a:ext cx="12192000" cy="1858426"/>
          </a:xfrm>
          <a:prstGeom prst="rect">
            <a:avLst/>
          </a:prstGeom>
        </p:spPr>
      </p:pic>
      <p:sp>
        <p:nvSpPr>
          <p:cNvPr id="11" name="Rectangle 10">
            <a:extLst>
              <a:ext uri="{FF2B5EF4-FFF2-40B4-BE49-F238E27FC236}">
                <a16:creationId xmlns:a16="http://schemas.microsoft.com/office/drawing/2014/main" id="{D8481821-859B-43A2-B93B-D11304DC6908}"/>
              </a:ext>
            </a:extLst>
          </p:cNvPr>
          <p:cNvSpPr/>
          <p:nvPr/>
        </p:nvSpPr>
        <p:spPr>
          <a:xfrm>
            <a:off x="225533" y="1704572"/>
            <a:ext cx="3277859" cy="341632"/>
          </a:xfrm>
          <a:prstGeom prst="rect">
            <a:avLst/>
          </a:prstGeom>
        </p:spPr>
        <p:txBody>
          <a:bodyPr wrap="square" anchor="ctr">
            <a:spAutoFit/>
          </a:bodyPr>
          <a:lstStyle/>
          <a:p>
            <a:pPr>
              <a:lnSpc>
                <a:spcPct val="90000"/>
              </a:lnSpc>
              <a:spcBef>
                <a:spcPts val="1000"/>
              </a:spcBef>
            </a:pPr>
            <a:r>
              <a:rPr lang="en-NZ" b="1" dirty="0">
                <a:solidFill>
                  <a:schemeClr val="accent1"/>
                </a:solidFill>
              </a:rPr>
              <a:t>Programmes and shows</a:t>
            </a:r>
          </a:p>
        </p:txBody>
      </p:sp>
      <p:sp>
        <p:nvSpPr>
          <p:cNvPr id="12" name="Rectangle 11">
            <a:extLst>
              <a:ext uri="{FF2B5EF4-FFF2-40B4-BE49-F238E27FC236}">
                <a16:creationId xmlns:a16="http://schemas.microsoft.com/office/drawing/2014/main" id="{859EBC93-8ED6-49E4-8DF1-EB621168BA09}"/>
              </a:ext>
            </a:extLst>
          </p:cNvPr>
          <p:cNvSpPr/>
          <p:nvPr/>
        </p:nvSpPr>
        <p:spPr>
          <a:xfrm>
            <a:off x="6075999" y="1690722"/>
            <a:ext cx="1192230" cy="369332"/>
          </a:xfrm>
          <a:prstGeom prst="rect">
            <a:avLst/>
          </a:prstGeom>
        </p:spPr>
        <p:txBody>
          <a:bodyPr wrap="square" anchor="ctr">
            <a:spAutoFit/>
          </a:bodyPr>
          <a:lstStyle/>
          <a:p>
            <a:pPr marL="36000">
              <a:spcAft>
                <a:spcPts val="600"/>
              </a:spcAft>
            </a:pPr>
            <a:r>
              <a:rPr lang="en-NZ" b="1" dirty="0">
                <a:solidFill>
                  <a:schemeClr val="accent3"/>
                </a:solidFill>
              </a:rPr>
              <a:t>Internet</a:t>
            </a:r>
          </a:p>
        </p:txBody>
      </p:sp>
      <p:sp>
        <p:nvSpPr>
          <p:cNvPr id="13" name="Rectangle 12">
            <a:extLst>
              <a:ext uri="{FF2B5EF4-FFF2-40B4-BE49-F238E27FC236}">
                <a16:creationId xmlns:a16="http://schemas.microsoft.com/office/drawing/2014/main" id="{A52A15A1-A909-43B7-9DFC-CA6C87313940}"/>
              </a:ext>
            </a:extLst>
          </p:cNvPr>
          <p:cNvSpPr/>
          <p:nvPr/>
        </p:nvSpPr>
        <p:spPr>
          <a:xfrm>
            <a:off x="9240253" y="1931236"/>
            <a:ext cx="1979889" cy="369332"/>
          </a:xfrm>
          <a:prstGeom prst="rect">
            <a:avLst/>
          </a:prstGeom>
        </p:spPr>
        <p:txBody>
          <a:bodyPr wrap="square" anchor="ctr">
            <a:spAutoFit/>
          </a:bodyPr>
          <a:lstStyle/>
          <a:p>
            <a:pPr marL="36000">
              <a:spcAft>
                <a:spcPts val="600"/>
              </a:spcAft>
            </a:pPr>
            <a:r>
              <a:rPr lang="en-NZ" b="1" dirty="0">
                <a:solidFill>
                  <a:schemeClr val="accent2"/>
                </a:solidFill>
              </a:rPr>
              <a:t>Audio content</a:t>
            </a:r>
          </a:p>
        </p:txBody>
      </p:sp>
      <p:grpSp>
        <p:nvGrpSpPr>
          <p:cNvPr id="14" name="Group 13">
            <a:extLst>
              <a:ext uri="{FF2B5EF4-FFF2-40B4-BE49-F238E27FC236}">
                <a16:creationId xmlns:a16="http://schemas.microsoft.com/office/drawing/2014/main" id="{714A7BAF-749D-4C15-80D9-9E2313813510}"/>
              </a:ext>
            </a:extLst>
          </p:cNvPr>
          <p:cNvGrpSpPr/>
          <p:nvPr/>
        </p:nvGrpSpPr>
        <p:grpSpPr>
          <a:xfrm>
            <a:off x="4928308" y="992136"/>
            <a:ext cx="963869" cy="963869"/>
            <a:chOff x="3206663" y="1443260"/>
            <a:chExt cx="963869" cy="963869"/>
          </a:xfrm>
        </p:grpSpPr>
        <p:sp>
          <p:nvSpPr>
            <p:cNvPr id="15" name="Oval 14">
              <a:extLst>
                <a:ext uri="{FF2B5EF4-FFF2-40B4-BE49-F238E27FC236}">
                  <a16:creationId xmlns:a16="http://schemas.microsoft.com/office/drawing/2014/main" id="{8210394A-BEA0-42DE-9AAA-D7FB1058CF5A}"/>
                </a:ext>
              </a:extLst>
            </p:cNvPr>
            <p:cNvSpPr/>
            <p:nvPr/>
          </p:nvSpPr>
          <p:spPr>
            <a:xfrm>
              <a:off x="3206663" y="1443260"/>
              <a:ext cx="963869" cy="963869"/>
            </a:xfrm>
            <a:prstGeom prst="ellipse">
              <a:avLst/>
            </a:prstGeom>
            <a:solidFill>
              <a:schemeClr val="accent1"/>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16" name="Graphic 15">
              <a:extLst>
                <a:ext uri="{FF2B5EF4-FFF2-40B4-BE49-F238E27FC236}">
                  <a16:creationId xmlns:a16="http://schemas.microsoft.com/office/drawing/2014/main" id="{77B63633-6285-42B8-8150-FA532A128A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07522" y="1598741"/>
              <a:ext cx="527136" cy="527136"/>
            </a:xfrm>
            <a:prstGeom prst="rect">
              <a:avLst/>
            </a:prstGeom>
          </p:spPr>
        </p:pic>
      </p:grpSp>
      <p:grpSp>
        <p:nvGrpSpPr>
          <p:cNvPr id="17" name="Group 16">
            <a:extLst>
              <a:ext uri="{FF2B5EF4-FFF2-40B4-BE49-F238E27FC236}">
                <a16:creationId xmlns:a16="http://schemas.microsoft.com/office/drawing/2014/main" id="{28FCF5FE-2440-49AA-B2BE-AAE915DD15AB}"/>
              </a:ext>
            </a:extLst>
          </p:cNvPr>
          <p:cNvGrpSpPr/>
          <p:nvPr/>
        </p:nvGrpSpPr>
        <p:grpSpPr>
          <a:xfrm>
            <a:off x="8137066" y="1135357"/>
            <a:ext cx="963869" cy="963869"/>
            <a:chOff x="7723960" y="1443260"/>
            <a:chExt cx="963869" cy="963869"/>
          </a:xfrm>
        </p:grpSpPr>
        <p:sp>
          <p:nvSpPr>
            <p:cNvPr id="18" name="Oval 17">
              <a:extLst>
                <a:ext uri="{FF2B5EF4-FFF2-40B4-BE49-F238E27FC236}">
                  <a16:creationId xmlns:a16="http://schemas.microsoft.com/office/drawing/2014/main" id="{902D8B8A-1E20-40F1-92FD-AEB2909F397E}"/>
                </a:ext>
              </a:extLst>
            </p:cNvPr>
            <p:cNvSpPr/>
            <p:nvPr/>
          </p:nvSpPr>
          <p:spPr>
            <a:xfrm>
              <a:off x="7723960" y="1443260"/>
              <a:ext cx="963869" cy="963869"/>
            </a:xfrm>
            <a:prstGeom prst="ellipse">
              <a:avLst/>
            </a:prstGeom>
            <a:solidFill>
              <a:schemeClr val="accent3"/>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19" name="Graphic 18" descr="Internet">
              <a:extLst>
                <a:ext uri="{FF2B5EF4-FFF2-40B4-BE49-F238E27FC236}">
                  <a16:creationId xmlns:a16="http://schemas.microsoft.com/office/drawing/2014/main" id="{318E9F43-BB70-4EEA-8E92-86A5883F13B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81894" y="1611386"/>
              <a:ext cx="648000" cy="648000"/>
            </a:xfrm>
            <a:prstGeom prst="rect">
              <a:avLst/>
            </a:prstGeom>
          </p:spPr>
        </p:pic>
      </p:grpSp>
      <p:grpSp>
        <p:nvGrpSpPr>
          <p:cNvPr id="20" name="Group 19">
            <a:extLst>
              <a:ext uri="{FF2B5EF4-FFF2-40B4-BE49-F238E27FC236}">
                <a16:creationId xmlns:a16="http://schemas.microsoft.com/office/drawing/2014/main" id="{174B0EAA-0016-4AD4-920D-54193C686D13}"/>
              </a:ext>
            </a:extLst>
          </p:cNvPr>
          <p:cNvGrpSpPr/>
          <p:nvPr/>
        </p:nvGrpSpPr>
        <p:grpSpPr>
          <a:xfrm>
            <a:off x="10978534" y="1135357"/>
            <a:ext cx="963869" cy="963869"/>
            <a:chOff x="11103462" y="1515811"/>
            <a:chExt cx="963869" cy="963869"/>
          </a:xfrm>
        </p:grpSpPr>
        <p:sp>
          <p:nvSpPr>
            <p:cNvPr id="21" name="Oval 20">
              <a:extLst>
                <a:ext uri="{FF2B5EF4-FFF2-40B4-BE49-F238E27FC236}">
                  <a16:creationId xmlns:a16="http://schemas.microsoft.com/office/drawing/2014/main" id="{AEFF6D4A-C1A3-4BC2-8BA3-2D7E26019655}"/>
                </a:ext>
              </a:extLst>
            </p:cNvPr>
            <p:cNvSpPr/>
            <p:nvPr/>
          </p:nvSpPr>
          <p:spPr>
            <a:xfrm>
              <a:off x="11103462" y="1515811"/>
              <a:ext cx="963869" cy="963869"/>
            </a:xfrm>
            <a:prstGeom prst="ellipse">
              <a:avLst/>
            </a:prstGeom>
            <a:solidFill>
              <a:schemeClr val="accent2"/>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22" name="Graphic 21">
              <a:extLst>
                <a:ext uri="{FF2B5EF4-FFF2-40B4-BE49-F238E27FC236}">
                  <a16:creationId xmlns:a16="http://schemas.microsoft.com/office/drawing/2014/main" id="{433674BA-4608-484A-96B2-882EB7EB172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30007" y="1737877"/>
              <a:ext cx="532385" cy="495991"/>
            </a:xfrm>
            <a:prstGeom prst="rect">
              <a:avLst/>
            </a:prstGeom>
          </p:spPr>
        </p:pic>
      </p:grpSp>
      <p:sp>
        <p:nvSpPr>
          <p:cNvPr id="4" name="Title 3">
            <a:extLst>
              <a:ext uri="{FF2B5EF4-FFF2-40B4-BE49-F238E27FC236}">
                <a16:creationId xmlns:a16="http://schemas.microsoft.com/office/drawing/2014/main" id="{F708ECB2-E15E-48F4-B05F-0EE26CC7DAE6}"/>
              </a:ext>
            </a:extLst>
          </p:cNvPr>
          <p:cNvSpPr>
            <a:spLocks noGrp="1"/>
          </p:cNvSpPr>
          <p:nvPr>
            <p:ph type="title"/>
          </p:nvPr>
        </p:nvSpPr>
        <p:spPr/>
        <p:txBody>
          <a:bodyPr/>
          <a:lstStyle/>
          <a:p>
            <a:r>
              <a:rPr lang="en-NZ" dirty="0"/>
              <a:t>Protecting children from inappropriate content: section summary </a:t>
            </a:r>
          </a:p>
        </p:txBody>
      </p:sp>
      <p:sp>
        <p:nvSpPr>
          <p:cNvPr id="7" name="Rectangle 6">
            <a:extLst>
              <a:ext uri="{FF2B5EF4-FFF2-40B4-BE49-F238E27FC236}">
                <a16:creationId xmlns:a16="http://schemas.microsoft.com/office/drawing/2014/main" id="{0FAB5B36-3E8B-48A6-A3A8-4EADEFD49783}"/>
              </a:ext>
            </a:extLst>
          </p:cNvPr>
          <p:cNvSpPr/>
          <p:nvPr/>
        </p:nvSpPr>
        <p:spPr>
          <a:xfrm>
            <a:off x="328239" y="2111486"/>
            <a:ext cx="5533323" cy="43753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Bef>
                <a:spcPts val="1000"/>
              </a:spcBef>
            </a:pPr>
            <a:r>
              <a:rPr lang="en-NZ" sz="1200" dirty="0">
                <a:solidFill>
                  <a:srgbClr val="404040"/>
                </a:solidFill>
              </a:rPr>
              <a:t>Tamariki can’t always distinguish between what is real and what is not. At six to eight years old, only 10% fully understand the difference, this increases to 36% by the time children reach the start of their teenage years. </a:t>
            </a:r>
          </a:p>
          <a:p>
            <a:pPr>
              <a:lnSpc>
                <a:spcPct val="90000"/>
              </a:lnSpc>
              <a:spcBef>
                <a:spcPts val="1000"/>
              </a:spcBef>
            </a:pPr>
            <a:r>
              <a:rPr lang="en-NZ" sz="1200" dirty="0">
                <a:solidFill>
                  <a:srgbClr val="404040"/>
                </a:solidFill>
              </a:rPr>
              <a:t>Programmes and shows are reported by parents and caregivers to negatively impact some children’s behaviour. A third of children learned inappropriate words in the past year, 20% had nightmares or difficulty sleeping, and 19% copied aggressive behaviours. Boys tend to be more likely to pick up negative behaviours from programmes and shows than girls.</a:t>
            </a:r>
          </a:p>
          <a:p>
            <a:pPr>
              <a:lnSpc>
                <a:spcPct val="90000"/>
              </a:lnSpc>
              <a:spcBef>
                <a:spcPts val="1000"/>
              </a:spcBef>
            </a:pPr>
            <a:r>
              <a:rPr lang="en-NZ" sz="1200" dirty="0">
                <a:solidFill>
                  <a:srgbClr val="404040"/>
                </a:solidFill>
              </a:rPr>
              <a:t>To protect children from inappropriate content on programmes and shows, and their negative consequences, almost all parents and caregivers (96%) have rules in place. Eight-six percent have enforced time restrictions, and 75% have rules around supervision. </a:t>
            </a:r>
          </a:p>
          <a:p>
            <a:pPr>
              <a:lnSpc>
                <a:spcPct val="90000"/>
              </a:lnSpc>
              <a:spcBef>
                <a:spcPts val="1000"/>
              </a:spcBef>
            </a:pPr>
            <a:r>
              <a:rPr lang="en-NZ" sz="1200" dirty="0">
                <a:solidFill>
                  <a:srgbClr val="404040"/>
                </a:solidFill>
              </a:rPr>
              <a:t>Six in ten children have a set curfew for watching programmes and shows. On average this is </a:t>
            </a:r>
            <a:r>
              <a:rPr lang="en-NZ" sz="1200" dirty="0">
                <a:solidFill>
                  <a:schemeClr val="tx1"/>
                </a:solidFill>
              </a:rPr>
              <a:t>7.30</a:t>
            </a:r>
            <a:r>
              <a:rPr lang="en-NZ" sz="1200" dirty="0">
                <a:solidFill>
                  <a:srgbClr val="404040"/>
                </a:solidFill>
              </a:rPr>
              <a:t>pm for six to eight year olds, 8pm for nine to eleven year olds and 9pm for twelve to fourteen year olds.</a:t>
            </a:r>
          </a:p>
          <a:p>
            <a:pPr>
              <a:lnSpc>
                <a:spcPct val="90000"/>
              </a:lnSpc>
              <a:spcBef>
                <a:spcPts val="1000"/>
              </a:spcBef>
            </a:pPr>
            <a:r>
              <a:rPr lang="en-NZ" sz="1200" dirty="0">
                <a:solidFill>
                  <a:srgbClr val="404040"/>
                </a:solidFill>
              </a:rPr>
              <a:t>Parents and caregivers use a range of approaches to protect their children from harm. For example, most have time restriction and supervision rules in place. In addition, four in ten make use of parental control settings, while three quarters use classification and warning labels. </a:t>
            </a:r>
          </a:p>
          <a:p>
            <a:pPr>
              <a:lnSpc>
                <a:spcPct val="90000"/>
              </a:lnSpc>
              <a:spcBef>
                <a:spcPts val="1000"/>
              </a:spcBef>
            </a:pPr>
            <a:r>
              <a:rPr lang="en-NZ" sz="1200" dirty="0">
                <a:solidFill>
                  <a:srgbClr val="404040"/>
                </a:solidFill>
              </a:rPr>
              <a:t>While there’s widespread use of these approaches, it should be noted that parents and caregivers are using classifications and warnings to guide their decisions less frequently than in 2014, and fewer are aware the watershed is at </a:t>
            </a:r>
            <a:r>
              <a:rPr lang="en-NZ" sz="1200" dirty="0">
                <a:solidFill>
                  <a:schemeClr val="tx1"/>
                </a:solidFill>
              </a:rPr>
              <a:t>8.30</a:t>
            </a:r>
            <a:r>
              <a:rPr lang="en-NZ" sz="1200" dirty="0">
                <a:solidFill>
                  <a:srgbClr val="404040"/>
                </a:solidFill>
              </a:rPr>
              <a:t>pm.</a:t>
            </a:r>
          </a:p>
        </p:txBody>
      </p:sp>
      <p:sp>
        <p:nvSpPr>
          <p:cNvPr id="38" name="Rectangle 37">
            <a:extLst>
              <a:ext uri="{FF2B5EF4-FFF2-40B4-BE49-F238E27FC236}">
                <a16:creationId xmlns:a16="http://schemas.microsoft.com/office/drawing/2014/main" id="{AA72B0CF-94DB-40E4-9842-773B724B9617}"/>
              </a:ext>
            </a:extLst>
          </p:cNvPr>
          <p:cNvSpPr/>
          <p:nvPr/>
        </p:nvSpPr>
        <p:spPr>
          <a:xfrm>
            <a:off x="6030733" y="2138962"/>
            <a:ext cx="3037935" cy="37741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6000">
              <a:lnSpc>
                <a:spcPct val="90000"/>
              </a:lnSpc>
              <a:spcAft>
                <a:spcPts val="600"/>
              </a:spcAft>
            </a:pPr>
            <a:r>
              <a:rPr lang="en-NZ" sz="1200" dirty="0">
                <a:solidFill>
                  <a:srgbClr val="404040"/>
                </a:solidFill>
              </a:rPr>
              <a:t>Half (48%) of all parents and caregivers use filtering software or in-app controls to stop their children from accessing inappropriate content. Technical savvy is playing a role in adoption of these controls as indicated by younger parents and caregivers being more likely to use these tools. The main reason people don’t try to restrict what their children can access through filtering software or in-app controls is that they trust their child to pick appropriate content. Others simply don’t know how to go about this, this is particularly true for Māori.</a:t>
            </a:r>
          </a:p>
          <a:p>
            <a:pPr marL="36000">
              <a:lnSpc>
                <a:spcPct val="90000"/>
              </a:lnSpc>
              <a:spcAft>
                <a:spcPts val="600"/>
              </a:spcAft>
            </a:pPr>
            <a:r>
              <a:rPr lang="en-NZ" sz="1200" dirty="0">
                <a:solidFill>
                  <a:srgbClr val="404040"/>
                </a:solidFill>
              </a:rPr>
              <a:t>Most parents and caregivers check on what their children have been doing online at least some of the time. They look at what apps have been downloaded most frequently.</a:t>
            </a:r>
          </a:p>
          <a:p>
            <a:pPr marL="36000">
              <a:lnSpc>
                <a:spcPct val="90000"/>
              </a:lnSpc>
              <a:spcAft>
                <a:spcPts val="600"/>
              </a:spcAft>
            </a:pPr>
            <a:r>
              <a:rPr lang="en-NZ" sz="1200" dirty="0">
                <a:solidFill>
                  <a:srgbClr val="404040"/>
                </a:solidFill>
              </a:rPr>
              <a:t>Ninety-three percent of parents and caregivers have rules in place about using the internet. Common controls include regularly checking on what the child is doing, and restricting screen time. </a:t>
            </a:r>
          </a:p>
        </p:txBody>
      </p:sp>
      <p:sp>
        <p:nvSpPr>
          <p:cNvPr id="39" name="Rectangle 38">
            <a:extLst>
              <a:ext uri="{FF2B5EF4-FFF2-40B4-BE49-F238E27FC236}">
                <a16:creationId xmlns:a16="http://schemas.microsoft.com/office/drawing/2014/main" id="{3083B68A-6A7C-463B-A675-2E095BDABCE5}"/>
              </a:ext>
            </a:extLst>
          </p:cNvPr>
          <p:cNvSpPr/>
          <p:nvPr/>
        </p:nvSpPr>
        <p:spPr>
          <a:xfrm>
            <a:off x="9240253" y="2351870"/>
            <a:ext cx="2599136" cy="32929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6000">
              <a:spcAft>
                <a:spcPts val="600"/>
              </a:spcAft>
            </a:pPr>
            <a:r>
              <a:rPr lang="en-NZ" sz="1200" dirty="0">
                <a:solidFill>
                  <a:srgbClr val="404040"/>
                </a:solidFill>
              </a:rPr>
              <a:t>Rules around audio content are less common than other types of media, but their prevalence has increased since 2014. </a:t>
            </a:r>
          </a:p>
          <a:p>
            <a:pPr marL="36000">
              <a:spcAft>
                <a:spcPts val="600"/>
              </a:spcAft>
            </a:pPr>
            <a:r>
              <a:rPr lang="en-NZ" sz="1200" dirty="0">
                <a:solidFill>
                  <a:srgbClr val="404040"/>
                </a:solidFill>
              </a:rPr>
              <a:t>In total 75% of households have rules in place. Most often parents and caregivers switch off or change inappropriate content, regularly check in on what their child is listening too, and monitor volume levels. Only 22% have restrictions on what content they can access. </a:t>
            </a:r>
          </a:p>
          <a:p>
            <a:pPr marL="36000">
              <a:spcAft>
                <a:spcPts val="600"/>
              </a:spcAft>
            </a:pPr>
            <a:r>
              <a:rPr lang="en-NZ" sz="1200" dirty="0">
                <a:solidFill>
                  <a:srgbClr val="404040"/>
                </a:solidFill>
              </a:rPr>
              <a:t>Seventeen percent of children aren’t allowed to listen to audio content after a certain time. For these children, the majority are still allowed to listen at 8pm. However by 9pm the proportion allowed to listen drops to 26%.</a:t>
            </a:r>
          </a:p>
        </p:txBody>
      </p:sp>
      <p:pic>
        <p:nvPicPr>
          <p:cNvPr id="46" name="Picture 45">
            <a:extLst>
              <a:ext uri="{FF2B5EF4-FFF2-40B4-BE49-F238E27FC236}">
                <a16:creationId xmlns:a16="http://schemas.microsoft.com/office/drawing/2014/main" id="{78F1D051-4C46-478B-8F1C-816B3F6CC1D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008198" y="147387"/>
            <a:ext cx="1016000" cy="600730"/>
          </a:xfrm>
          <a:prstGeom prst="rect">
            <a:avLst/>
          </a:prstGeom>
        </p:spPr>
      </p:pic>
      <p:pic>
        <p:nvPicPr>
          <p:cNvPr id="47" name="Picture 46">
            <a:extLst>
              <a:ext uri="{FF2B5EF4-FFF2-40B4-BE49-F238E27FC236}">
                <a16:creationId xmlns:a16="http://schemas.microsoft.com/office/drawing/2014/main" id="{C51C3C46-67F8-490A-96FC-6F1302C4881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131369" y="277743"/>
            <a:ext cx="843276" cy="371652"/>
          </a:xfrm>
          <a:prstGeom prst="rect">
            <a:avLst/>
          </a:prstGeom>
        </p:spPr>
      </p:pic>
    </p:spTree>
    <p:extLst>
      <p:ext uri="{BB962C8B-B14F-4D97-AF65-F5344CB8AC3E}">
        <p14:creationId xmlns:p14="http://schemas.microsoft.com/office/powerpoint/2010/main" val="987878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55D6D89-E82F-4CF9-9D5E-1860CC5EB913}"/>
              </a:ext>
            </a:extLst>
          </p:cNvPr>
          <p:cNvSpPr/>
          <p:nvPr/>
        </p:nvSpPr>
        <p:spPr>
          <a:xfrm>
            <a:off x="3329608" y="1039528"/>
            <a:ext cx="8659191" cy="5178392"/>
          </a:xfrm>
          <a:prstGeom prst="rect">
            <a:avLst/>
          </a:prstGeom>
          <a:solidFill>
            <a:schemeClr val="bg1"/>
          </a:solidFill>
          <a:ln w="508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46298" y="138224"/>
            <a:ext cx="9190310" cy="547576"/>
          </a:xfrm>
        </p:spPr>
        <p:txBody>
          <a:bodyPr/>
          <a:lstStyle/>
          <a:p>
            <a:r>
              <a:rPr lang="en-NZ" dirty="0"/>
              <a:t>Devices used to watch programmes and shows</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p:txBody>
          <a:bodyPr/>
          <a:lstStyle/>
          <a:p>
            <a:r>
              <a:rPr lang="en-NZ" dirty="0"/>
              <a:t>Source: S2Q3. Which of the following, if any, does [CHILD] use to watch shows at home? </a:t>
            </a:r>
          </a:p>
          <a:p>
            <a:r>
              <a:rPr lang="en-NZ" dirty="0"/>
              <a:t>Base size: All parents and caregivers of 6 to 14 year olds who watch programmes and shows (n=1,000)</a:t>
            </a:r>
          </a:p>
        </p:txBody>
      </p:sp>
      <p:sp>
        <p:nvSpPr>
          <p:cNvPr id="11" name="Rectangle 10">
            <a:extLst>
              <a:ext uri="{FF2B5EF4-FFF2-40B4-BE49-F238E27FC236}">
                <a16:creationId xmlns:a16="http://schemas.microsoft.com/office/drawing/2014/main" id="{64367E28-56F4-4CC0-B141-D52D846B57F8}"/>
              </a:ext>
            </a:extLst>
          </p:cNvPr>
          <p:cNvSpPr/>
          <p:nvPr/>
        </p:nvSpPr>
        <p:spPr>
          <a:xfrm>
            <a:off x="123687" y="1367519"/>
            <a:ext cx="2997200" cy="25783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6000">
              <a:spcAft>
                <a:spcPts val="1800"/>
              </a:spcAft>
            </a:pPr>
            <a:r>
              <a:rPr lang="en-NZ" dirty="0">
                <a:solidFill>
                  <a:srgbClr val="404040"/>
                </a:solidFill>
              </a:rPr>
              <a:t>Television is the most widely used device for watching programmes and shows. </a:t>
            </a:r>
          </a:p>
          <a:p>
            <a:pPr marL="36000">
              <a:spcAft>
                <a:spcPts val="1800"/>
              </a:spcAft>
            </a:pPr>
            <a:r>
              <a:rPr lang="en-NZ" dirty="0">
                <a:solidFill>
                  <a:srgbClr val="404040"/>
                </a:solidFill>
              </a:rPr>
              <a:t>Children use two devices to watch programmes and shows on average.</a:t>
            </a:r>
          </a:p>
        </p:txBody>
      </p:sp>
      <p:graphicFrame>
        <p:nvGraphicFramePr>
          <p:cNvPr id="7" name="Chart 6">
            <a:extLst>
              <a:ext uri="{FF2B5EF4-FFF2-40B4-BE49-F238E27FC236}">
                <a16:creationId xmlns:a16="http://schemas.microsoft.com/office/drawing/2014/main" id="{FEC330C3-D707-4D61-91F7-18ACDDA5FA62}"/>
              </a:ext>
            </a:extLst>
          </p:cNvPr>
          <p:cNvGraphicFramePr/>
          <p:nvPr/>
        </p:nvGraphicFramePr>
        <p:xfrm>
          <a:off x="3533030" y="1039528"/>
          <a:ext cx="8426402" cy="5178392"/>
        </p:xfrm>
        <a:graphic>
          <a:graphicData uri="http://schemas.openxmlformats.org/drawingml/2006/chart">
            <c:chart xmlns:c="http://schemas.openxmlformats.org/drawingml/2006/chart" xmlns:r="http://schemas.openxmlformats.org/officeDocument/2006/relationships" r:id="rId2"/>
          </a:graphicData>
        </a:graphic>
      </p:graphicFrame>
      <p:sp>
        <p:nvSpPr>
          <p:cNvPr id="12" name="Rectangle 11">
            <a:extLst>
              <a:ext uri="{FF2B5EF4-FFF2-40B4-BE49-F238E27FC236}">
                <a16:creationId xmlns:a16="http://schemas.microsoft.com/office/drawing/2014/main" id="{5ABFFE13-64BB-46BD-ADF1-815E008619DC}"/>
              </a:ext>
            </a:extLst>
          </p:cNvPr>
          <p:cNvSpPr/>
          <p:nvPr/>
        </p:nvSpPr>
        <p:spPr>
          <a:xfrm>
            <a:off x="0" y="1093470"/>
            <a:ext cx="3120887"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9" name="Picture 8">
            <a:extLst>
              <a:ext uri="{FF2B5EF4-FFF2-40B4-BE49-F238E27FC236}">
                <a16:creationId xmlns:a16="http://schemas.microsoft.com/office/drawing/2014/main" id="{D97BBDDB-3087-46B9-B4B5-58562CA1BB56}"/>
              </a:ext>
            </a:extLst>
          </p:cNvPr>
          <p:cNvPicPr>
            <a:picLocks noChangeAspect="1"/>
          </p:cNvPicPr>
          <p:nvPr/>
        </p:nvPicPr>
        <p:blipFill>
          <a:blip r:embed="rId3"/>
          <a:stretch>
            <a:fillRect/>
          </a:stretch>
        </p:blipFill>
        <p:spPr>
          <a:xfrm>
            <a:off x="201613" y="119936"/>
            <a:ext cx="596963" cy="596963"/>
          </a:xfrm>
          <a:prstGeom prst="rect">
            <a:avLst/>
          </a:prstGeom>
        </p:spPr>
      </p:pic>
    </p:spTree>
    <p:extLst>
      <p:ext uri="{BB962C8B-B14F-4D97-AF65-F5344CB8AC3E}">
        <p14:creationId xmlns:p14="http://schemas.microsoft.com/office/powerpoint/2010/main" val="33194486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3B71B4-2EDB-41D7-BE28-7F4F01501F03}"/>
              </a:ext>
            </a:extLst>
          </p:cNvPr>
          <p:cNvSpPr/>
          <p:nvPr/>
        </p:nvSpPr>
        <p:spPr>
          <a:xfrm>
            <a:off x="201614" y="2499360"/>
            <a:ext cx="11787186" cy="3857348"/>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23924" y="138224"/>
            <a:ext cx="9212683" cy="547576"/>
          </a:xfrm>
        </p:spPr>
        <p:txBody>
          <a:bodyPr/>
          <a:lstStyle/>
          <a:p>
            <a:r>
              <a:rPr lang="en-NZ" dirty="0"/>
              <a:t>How often children can distinguish fiction and non-fiction</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446271"/>
            <a:ext cx="11785600" cy="7426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One of the reasons children need protection from certain types of content is because they sometimes can’t tell the difference between what is real and what is not. Parents and caregivers report that at six to eight years old only 10% fully understand the difference, this rises to 36% by the time children reach 12 to 14 years. </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a:xfrm>
            <a:off x="201613" y="6421799"/>
            <a:ext cx="9083789" cy="436201"/>
          </a:xfrm>
        </p:spPr>
        <p:txBody>
          <a:bodyPr/>
          <a:lstStyle/>
          <a:p>
            <a:r>
              <a:rPr lang="en-NZ" dirty="0"/>
              <a:t>Source. S2Q12. How often is your child able to distinguish between fiction and non-fiction programmes and shows?</a:t>
            </a:r>
          </a:p>
          <a:p>
            <a:r>
              <a:rPr lang="en-NZ" dirty="0"/>
              <a:t>Base size: All parents and caregivers of 6-14 year olds who watch programmes and shows (n=907)</a:t>
            </a:r>
          </a:p>
        </p:txBody>
      </p:sp>
      <p:graphicFrame>
        <p:nvGraphicFramePr>
          <p:cNvPr id="7" name="Chart 6">
            <a:extLst>
              <a:ext uri="{FF2B5EF4-FFF2-40B4-BE49-F238E27FC236}">
                <a16:creationId xmlns:a16="http://schemas.microsoft.com/office/drawing/2014/main" id="{64F9698D-C316-4328-8CA8-C44908DC6937}"/>
              </a:ext>
            </a:extLst>
          </p:cNvPr>
          <p:cNvGraphicFramePr/>
          <p:nvPr/>
        </p:nvGraphicFramePr>
        <p:xfrm>
          <a:off x="495300" y="2252312"/>
          <a:ext cx="11493500" cy="3965608"/>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a:extLst>
              <a:ext uri="{FF2B5EF4-FFF2-40B4-BE49-F238E27FC236}">
                <a16:creationId xmlns:a16="http://schemas.microsoft.com/office/drawing/2014/main" id="{2798F426-0D03-466A-9499-D8D99930A1A9}"/>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10" name="Picture 9">
            <a:extLst>
              <a:ext uri="{FF2B5EF4-FFF2-40B4-BE49-F238E27FC236}">
                <a16:creationId xmlns:a16="http://schemas.microsoft.com/office/drawing/2014/main" id="{8182F2A6-7BAF-4419-AEC9-436E0DB6AA08}"/>
              </a:ext>
            </a:extLst>
          </p:cNvPr>
          <p:cNvPicPr>
            <a:picLocks noChangeAspect="1"/>
          </p:cNvPicPr>
          <p:nvPr/>
        </p:nvPicPr>
        <p:blipFill>
          <a:blip r:embed="rId3"/>
          <a:stretch>
            <a:fillRect/>
          </a:stretch>
        </p:blipFill>
        <p:spPr>
          <a:xfrm>
            <a:off x="201612" y="119935"/>
            <a:ext cx="612000" cy="612000"/>
          </a:xfrm>
          <a:prstGeom prst="rect">
            <a:avLst/>
          </a:prstGeom>
        </p:spPr>
      </p:pic>
    </p:spTree>
    <p:extLst>
      <p:ext uri="{BB962C8B-B14F-4D97-AF65-F5344CB8AC3E}">
        <p14:creationId xmlns:p14="http://schemas.microsoft.com/office/powerpoint/2010/main" val="163736833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78E8E62-F66C-4B7B-9BD7-358510EF28ED}"/>
              </a:ext>
            </a:extLst>
          </p:cNvPr>
          <p:cNvSpPr/>
          <p:nvPr/>
        </p:nvSpPr>
        <p:spPr>
          <a:xfrm>
            <a:off x="3136898" y="1106683"/>
            <a:ext cx="8851901" cy="5049225"/>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graphicFrame>
        <p:nvGraphicFramePr>
          <p:cNvPr id="7" name="Chart 6">
            <a:extLst>
              <a:ext uri="{FF2B5EF4-FFF2-40B4-BE49-F238E27FC236}">
                <a16:creationId xmlns:a16="http://schemas.microsoft.com/office/drawing/2014/main" id="{FEC330C3-D707-4D61-91F7-18ACDDA5FA62}"/>
              </a:ext>
            </a:extLst>
          </p:cNvPr>
          <p:cNvGraphicFramePr/>
          <p:nvPr/>
        </p:nvGraphicFramePr>
        <p:xfrm>
          <a:off x="3553589" y="1212112"/>
          <a:ext cx="8426402" cy="49681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33450" y="138224"/>
            <a:ext cx="9203158" cy="547576"/>
          </a:xfrm>
        </p:spPr>
        <p:txBody>
          <a:bodyPr>
            <a:normAutofit fontScale="90000"/>
          </a:bodyPr>
          <a:lstStyle/>
          <a:p>
            <a:r>
              <a:rPr lang="en-NZ" dirty="0"/>
              <a:t>Learned behaviours and impacts from programmes and shows</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523772"/>
            <a:ext cx="2641600" cy="40134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sz="1600" dirty="0">
                <a:solidFill>
                  <a:srgbClr val="404040"/>
                </a:solidFill>
              </a:rPr>
              <a:t>In addition, what children see on programmes and shows can negatively impact their behaviour.</a:t>
            </a:r>
          </a:p>
          <a:p>
            <a:pPr marL="36000"/>
            <a:endParaRPr lang="en-NZ" sz="1600" dirty="0">
              <a:solidFill>
                <a:srgbClr val="404040"/>
              </a:solidFill>
            </a:endParaRPr>
          </a:p>
          <a:p>
            <a:pPr marL="36000"/>
            <a:r>
              <a:rPr lang="en-NZ" sz="1600" dirty="0">
                <a:solidFill>
                  <a:srgbClr val="404040"/>
                </a:solidFill>
              </a:rPr>
              <a:t>A third of children learned inappropriate words in the past year, 20% had nightmares or difficulty sleeping, and 19% copied aggressive behaviours. </a:t>
            </a:r>
          </a:p>
          <a:p>
            <a:pPr marL="36000"/>
            <a:endParaRPr lang="en-NZ" sz="1600" dirty="0">
              <a:solidFill>
                <a:srgbClr val="404040"/>
              </a:solidFill>
            </a:endParaRPr>
          </a:p>
          <a:p>
            <a:pPr marL="36000"/>
            <a:r>
              <a:rPr lang="en-NZ" sz="1600" dirty="0">
                <a:solidFill>
                  <a:srgbClr val="404040"/>
                </a:solidFill>
              </a:rPr>
              <a:t>Boys tend to be more likely to pick up negative behaviours from programmes and shows.</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p:txBody>
          <a:bodyPr/>
          <a:lstStyle/>
          <a:p>
            <a:r>
              <a:rPr lang="en-NZ" dirty="0"/>
              <a:t>Source S2Q11. In the past 12 months, has [CHILD]...</a:t>
            </a:r>
          </a:p>
          <a:p>
            <a:r>
              <a:rPr lang="en-NZ" dirty="0"/>
              <a:t>Base size: All parents and caregivers of 6 to 14 year olds who watch programmes and shows (n=907)</a:t>
            </a:r>
          </a:p>
        </p:txBody>
      </p:sp>
      <p:sp>
        <p:nvSpPr>
          <p:cNvPr id="29" name="Freeform: Shape 28">
            <a:extLst>
              <a:ext uri="{FF2B5EF4-FFF2-40B4-BE49-F238E27FC236}">
                <a16:creationId xmlns:a16="http://schemas.microsoft.com/office/drawing/2014/main" id="{50761F57-DE88-46F7-A46C-068AC2BEB6F0}"/>
              </a:ext>
            </a:extLst>
          </p:cNvPr>
          <p:cNvSpPr/>
          <p:nvPr/>
        </p:nvSpPr>
        <p:spPr>
          <a:xfrm rot="16200000">
            <a:off x="10006278" y="2471995"/>
            <a:ext cx="890857" cy="1703763"/>
          </a:xfrm>
          <a:custGeom>
            <a:avLst/>
            <a:gdLst>
              <a:gd name="connsiteX0" fmla="*/ 890857 w 890857"/>
              <a:gd name="connsiteY0" fmla="*/ 91099 h 1703763"/>
              <a:gd name="connsiteX1" fmla="*/ 890857 w 890857"/>
              <a:gd name="connsiteY1" fmla="*/ 1703763 h 1703763"/>
              <a:gd name="connsiteX2" fmla="*/ 0 w 890857"/>
              <a:gd name="connsiteY2" fmla="*/ 1703763 h 1703763"/>
              <a:gd name="connsiteX3" fmla="*/ 0 w 890857"/>
              <a:gd name="connsiteY3" fmla="*/ 91099 h 1703763"/>
              <a:gd name="connsiteX4" fmla="*/ 419741 w 890857"/>
              <a:gd name="connsiteY4" fmla="*/ 91099 h 1703763"/>
              <a:gd name="connsiteX5" fmla="*/ 480474 w 890857"/>
              <a:gd name="connsiteY5" fmla="*/ 0 h 1703763"/>
              <a:gd name="connsiteX6" fmla="*/ 541207 w 890857"/>
              <a:gd name="connsiteY6" fmla="*/ 91099 h 1703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857" h="1703763">
                <a:moveTo>
                  <a:pt x="890857" y="91099"/>
                </a:moveTo>
                <a:lnTo>
                  <a:pt x="890857" y="1703763"/>
                </a:lnTo>
                <a:lnTo>
                  <a:pt x="0" y="1703763"/>
                </a:lnTo>
                <a:lnTo>
                  <a:pt x="0" y="91099"/>
                </a:lnTo>
                <a:lnTo>
                  <a:pt x="419741" y="91099"/>
                </a:lnTo>
                <a:lnTo>
                  <a:pt x="480474" y="0"/>
                </a:lnTo>
                <a:lnTo>
                  <a:pt x="541207" y="91099"/>
                </a:lnTo>
                <a:close/>
              </a:path>
            </a:pathLst>
          </a:cu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NZ" dirty="0"/>
          </a:p>
        </p:txBody>
      </p:sp>
      <p:sp>
        <p:nvSpPr>
          <p:cNvPr id="49" name="Isosceles Triangle 48">
            <a:extLst>
              <a:ext uri="{FF2B5EF4-FFF2-40B4-BE49-F238E27FC236}">
                <a16:creationId xmlns:a16="http://schemas.microsoft.com/office/drawing/2014/main" id="{AB96350A-3FF6-4BCA-9525-6E5B37686C1E}"/>
              </a:ext>
            </a:extLst>
          </p:cNvPr>
          <p:cNvSpPr/>
          <p:nvPr/>
        </p:nvSpPr>
        <p:spPr>
          <a:xfrm>
            <a:off x="9720932" y="6249787"/>
            <a:ext cx="144000" cy="108000"/>
          </a:xfrm>
          <a:prstGeom prst="triangl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50" name="Isosceles Triangle 49">
            <a:extLst>
              <a:ext uri="{FF2B5EF4-FFF2-40B4-BE49-F238E27FC236}">
                <a16:creationId xmlns:a16="http://schemas.microsoft.com/office/drawing/2014/main" id="{EE150A32-F86A-4DB5-B2D1-2ACF2D4FCBD8}"/>
              </a:ext>
            </a:extLst>
          </p:cNvPr>
          <p:cNvSpPr/>
          <p:nvPr/>
        </p:nvSpPr>
        <p:spPr>
          <a:xfrm rot="10800000">
            <a:off x="9912556" y="6246247"/>
            <a:ext cx="144000" cy="108000"/>
          </a:xfrm>
          <a:prstGeom prst="triangl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51" name="Footer Placeholder 16">
            <a:extLst>
              <a:ext uri="{FF2B5EF4-FFF2-40B4-BE49-F238E27FC236}">
                <a16:creationId xmlns:a16="http://schemas.microsoft.com/office/drawing/2014/main" id="{A2D8AD73-EDAE-43DE-A74B-405E4DF6B76B}"/>
              </a:ext>
            </a:extLst>
          </p:cNvPr>
          <p:cNvSpPr txBox="1">
            <a:spLocks/>
          </p:cNvSpPr>
          <p:nvPr/>
        </p:nvSpPr>
        <p:spPr>
          <a:xfrm>
            <a:off x="10076475" y="6090072"/>
            <a:ext cx="7579353" cy="436201"/>
          </a:xfrm>
          <a:prstGeom prst="rect">
            <a:avLst/>
          </a:prstGeom>
        </p:spPr>
        <p:txBody>
          <a:bodyPr vert="horz" lIns="91440" tIns="45720" rIns="91440" bIns="45720" rtlCol="0" anchor="ctr"/>
          <a:lstStyle>
            <a:defPPr>
              <a:defRPr lang="en-US"/>
            </a:defPPr>
            <a:lvl1pPr marL="0" algn="l" defTabSz="914400" rtl="0" eaLnBrk="1" latinLnBrk="0" hangingPunct="1">
              <a:lnSpc>
                <a:spcPct val="80000"/>
              </a:lnSpc>
              <a:defRPr sz="800" kern="1200">
                <a:solidFill>
                  <a:srgbClr val="5B5C6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Z" dirty="0"/>
              <a:t>Significantly higher / lower than average</a:t>
            </a:r>
          </a:p>
        </p:txBody>
      </p:sp>
      <p:sp>
        <p:nvSpPr>
          <p:cNvPr id="24" name="Rectangle 23">
            <a:extLst>
              <a:ext uri="{FF2B5EF4-FFF2-40B4-BE49-F238E27FC236}">
                <a16:creationId xmlns:a16="http://schemas.microsoft.com/office/drawing/2014/main" id="{A9C2DC51-1419-4256-AEB4-485D3E2AF4F7}"/>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1" name="Freeform: Shape 30">
            <a:extLst>
              <a:ext uri="{FF2B5EF4-FFF2-40B4-BE49-F238E27FC236}">
                <a16:creationId xmlns:a16="http://schemas.microsoft.com/office/drawing/2014/main" id="{C7685B32-AFDD-4A40-8ACD-249200654477}"/>
              </a:ext>
            </a:extLst>
          </p:cNvPr>
          <p:cNvSpPr/>
          <p:nvPr/>
        </p:nvSpPr>
        <p:spPr>
          <a:xfrm>
            <a:off x="10543321" y="1433664"/>
            <a:ext cx="1261955" cy="532130"/>
          </a:xfrm>
          <a:custGeom>
            <a:avLst/>
            <a:gdLst>
              <a:gd name="connsiteX0" fmla="*/ 87339 w 1261955"/>
              <a:gd name="connsiteY0" fmla="*/ 0 h 532130"/>
              <a:gd name="connsiteX1" fmla="*/ 1261955 w 1261955"/>
              <a:gd name="connsiteY1" fmla="*/ 0 h 532130"/>
              <a:gd name="connsiteX2" fmla="*/ 1261955 w 1261955"/>
              <a:gd name="connsiteY2" fmla="*/ 532130 h 532130"/>
              <a:gd name="connsiteX3" fmla="*/ 87339 w 1261955"/>
              <a:gd name="connsiteY3" fmla="*/ 532130 h 532130"/>
              <a:gd name="connsiteX4" fmla="*/ 87339 w 1261955"/>
              <a:gd name="connsiteY4" fmla="*/ 330911 h 532130"/>
              <a:gd name="connsiteX5" fmla="*/ 0 w 1261955"/>
              <a:gd name="connsiteY5" fmla="*/ 272685 h 532130"/>
              <a:gd name="connsiteX6" fmla="*/ 87339 w 1261955"/>
              <a:gd name="connsiteY6" fmla="*/ 214459 h 5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955" h="532130">
                <a:moveTo>
                  <a:pt x="87339" y="0"/>
                </a:moveTo>
                <a:lnTo>
                  <a:pt x="1261955" y="0"/>
                </a:lnTo>
                <a:lnTo>
                  <a:pt x="1261955" y="532130"/>
                </a:lnTo>
                <a:lnTo>
                  <a:pt x="87339" y="532130"/>
                </a:lnTo>
                <a:lnTo>
                  <a:pt x="87339" y="330911"/>
                </a:lnTo>
                <a:lnTo>
                  <a:pt x="0" y="272685"/>
                </a:lnTo>
                <a:lnTo>
                  <a:pt x="87339" y="214459"/>
                </a:lnTo>
                <a:close/>
              </a:path>
            </a:pathLst>
          </a:cu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8" name="Freeform: Shape 27">
            <a:extLst>
              <a:ext uri="{FF2B5EF4-FFF2-40B4-BE49-F238E27FC236}">
                <a16:creationId xmlns:a16="http://schemas.microsoft.com/office/drawing/2014/main" id="{7A4B4CE5-DFCE-4648-8E18-EE41997851C4}"/>
              </a:ext>
            </a:extLst>
          </p:cNvPr>
          <p:cNvSpPr/>
          <p:nvPr/>
        </p:nvSpPr>
        <p:spPr>
          <a:xfrm>
            <a:off x="9218242" y="3872332"/>
            <a:ext cx="2222392" cy="377037"/>
          </a:xfrm>
          <a:custGeom>
            <a:avLst/>
            <a:gdLst>
              <a:gd name="connsiteX0" fmla="*/ 87144 w 2222392"/>
              <a:gd name="connsiteY0" fmla="*/ 0 h 377037"/>
              <a:gd name="connsiteX1" fmla="*/ 2222392 w 2222392"/>
              <a:gd name="connsiteY1" fmla="*/ 0 h 377037"/>
              <a:gd name="connsiteX2" fmla="*/ 2222392 w 2222392"/>
              <a:gd name="connsiteY2" fmla="*/ 377037 h 377037"/>
              <a:gd name="connsiteX3" fmla="*/ 87144 w 2222392"/>
              <a:gd name="connsiteY3" fmla="*/ 377037 h 377037"/>
              <a:gd name="connsiteX4" fmla="*/ 87144 w 2222392"/>
              <a:gd name="connsiteY4" fmla="*/ 245218 h 377037"/>
              <a:gd name="connsiteX5" fmla="*/ 0 w 2222392"/>
              <a:gd name="connsiteY5" fmla="*/ 187122 h 377037"/>
              <a:gd name="connsiteX6" fmla="*/ 87144 w 2222392"/>
              <a:gd name="connsiteY6" fmla="*/ 129026 h 37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2392" h="377037">
                <a:moveTo>
                  <a:pt x="87144" y="0"/>
                </a:moveTo>
                <a:lnTo>
                  <a:pt x="2222392" y="0"/>
                </a:lnTo>
                <a:lnTo>
                  <a:pt x="2222392" y="377037"/>
                </a:lnTo>
                <a:lnTo>
                  <a:pt x="87144" y="377037"/>
                </a:lnTo>
                <a:lnTo>
                  <a:pt x="87144" y="245218"/>
                </a:lnTo>
                <a:lnTo>
                  <a:pt x="0" y="187122"/>
                </a:lnTo>
                <a:lnTo>
                  <a:pt x="87144" y="129026"/>
                </a:lnTo>
                <a:close/>
              </a:path>
            </a:pathLst>
          </a:cu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6" name="Rectangle 35">
            <a:extLst>
              <a:ext uri="{FF2B5EF4-FFF2-40B4-BE49-F238E27FC236}">
                <a16:creationId xmlns:a16="http://schemas.microsoft.com/office/drawing/2014/main" id="{CD151EF0-C9B9-4D2F-924F-A05FA4B3AABF}"/>
              </a:ext>
            </a:extLst>
          </p:cNvPr>
          <p:cNvSpPr/>
          <p:nvPr/>
        </p:nvSpPr>
        <p:spPr>
          <a:xfrm>
            <a:off x="10624790" y="1433664"/>
            <a:ext cx="1166718" cy="5369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NZ" sz="1000" dirty="0">
                <a:solidFill>
                  <a:srgbClr val="404040"/>
                </a:solidFill>
              </a:rPr>
              <a:t>      Boys (36%),</a:t>
            </a:r>
          </a:p>
          <a:p>
            <a:pPr>
              <a:spcAft>
                <a:spcPts val="600"/>
              </a:spcAft>
            </a:pPr>
            <a:r>
              <a:rPr lang="en-NZ" sz="1000" dirty="0">
                <a:solidFill>
                  <a:srgbClr val="404040"/>
                </a:solidFill>
              </a:rPr>
              <a:t>      Girls (27%)</a:t>
            </a:r>
          </a:p>
        </p:txBody>
      </p:sp>
      <p:sp>
        <p:nvSpPr>
          <p:cNvPr id="38" name="Isosceles Triangle 37">
            <a:extLst>
              <a:ext uri="{FF2B5EF4-FFF2-40B4-BE49-F238E27FC236}">
                <a16:creationId xmlns:a16="http://schemas.microsoft.com/office/drawing/2014/main" id="{01F9DE69-817F-4137-BC98-0D2A926A6685}"/>
              </a:ext>
            </a:extLst>
          </p:cNvPr>
          <p:cNvSpPr/>
          <p:nvPr/>
        </p:nvSpPr>
        <p:spPr>
          <a:xfrm rot="10800000">
            <a:off x="10694044" y="1759614"/>
            <a:ext cx="144000" cy="108000"/>
          </a:xfrm>
          <a:prstGeom prst="triangl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9" name="Isosceles Triangle 38">
            <a:extLst>
              <a:ext uri="{FF2B5EF4-FFF2-40B4-BE49-F238E27FC236}">
                <a16:creationId xmlns:a16="http://schemas.microsoft.com/office/drawing/2014/main" id="{16CDC6C9-2334-488F-9FC0-21AE128C3C1D}"/>
              </a:ext>
            </a:extLst>
          </p:cNvPr>
          <p:cNvSpPr/>
          <p:nvPr/>
        </p:nvSpPr>
        <p:spPr>
          <a:xfrm>
            <a:off x="10704012" y="1523772"/>
            <a:ext cx="144000" cy="108000"/>
          </a:xfrm>
          <a:prstGeom prst="triangl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0" name="Rectangle 39">
            <a:extLst>
              <a:ext uri="{FF2B5EF4-FFF2-40B4-BE49-F238E27FC236}">
                <a16:creationId xmlns:a16="http://schemas.microsoft.com/office/drawing/2014/main" id="{DC5BBC45-8242-410F-AB16-2038056FBB18}"/>
              </a:ext>
            </a:extLst>
          </p:cNvPr>
          <p:cNvSpPr/>
          <p:nvPr/>
        </p:nvSpPr>
        <p:spPr>
          <a:xfrm>
            <a:off x="9681293" y="2962981"/>
            <a:ext cx="1419097" cy="72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NZ" sz="1000" dirty="0">
                <a:solidFill>
                  <a:srgbClr val="404040"/>
                </a:solidFill>
              </a:rPr>
              <a:t>      6 to 8 yrs. (24%)</a:t>
            </a:r>
          </a:p>
          <a:p>
            <a:pPr>
              <a:spcAft>
                <a:spcPts val="600"/>
              </a:spcAft>
            </a:pPr>
            <a:r>
              <a:rPr lang="en-NZ" sz="1000" dirty="0">
                <a:solidFill>
                  <a:srgbClr val="404040"/>
                </a:solidFill>
              </a:rPr>
              <a:t>      Boys (23%)</a:t>
            </a:r>
          </a:p>
          <a:p>
            <a:pPr>
              <a:spcAft>
                <a:spcPts val="600"/>
              </a:spcAft>
            </a:pPr>
            <a:r>
              <a:rPr lang="en-NZ" sz="1000" dirty="0">
                <a:solidFill>
                  <a:srgbClr val="404040"/>
                </a:solidFill>
              </a:rPr>
              <a:t>      Girls (14%)</a:t>
            </a:r>
          </a:p>
        </p:txBody>
      </p:sp>
      <p:sp>
        <p:nvSpPr>
          <p:cNvPr id="42" name="Isosceles Triangle 41">
            <a:extLst>
              <a:ext uri="{FF2B5EF4-FFF2-40B4-BE49-F238E27FC236}">
                <a16:creationId xmlns:a16="http://schemas.microsoft.com/office/drawing/2014/main" id="{416481D7-6D61-422D-BCAD-442F27A188A2}"/>
              </a:ext>
            </a:extLst>
          </p:cNvPr>
          <p:cNvSpPr/>
          <p:nvPr/>
        </p:nvSpPr>
        <p:spPr>
          <a:xfrm rot="10800000">
            <a:off x="9750548" y="3522853"/>
            <a:ext cx="144000" cy="108000"/>
          </a:xfrm>
          <a:prstGeom prst="triangl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3" name="Isosceles Triangle 42">
            <a:extLst>
              <a:ext uri="{FF2B5EF4-FFF2-40B4-BE49-F238E27FC236}">
                <a16:creationId xmlns:a16="http://schemas.microsoft.com/office/drawing/2014/main" id="{C6A10132-C7EB-47DD-853F-5AA64F6952BC}"/>
              </a:ext>
            </a:extLst>
          </p:cNvPr>
          <p:cNvSpPr/>
          <p:nvPr/>
        </p:nvSpPr>
        <p:spPr>
          <a:xfrm>
            <a:off x="9760516" y="3053090"/>
            <a:ext cx="144000" cy="108000"/>
          </a:xfrm>
          <a:prstGeom prst="triangl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4" name="Isosceles Triangle 43">
            <a:extLst>
              <a:ext uri="{FF2B5EF4-FFF2-40B4-BE49-F238E27FC236}">
                <a16:creationId xmlns:a16="http://schemas.microsoft.com/office/drawing/2014/main" id="{416B9B97-AC3F-4CD0-9270-98BFCAF3F6BB}"/>
              </a:ext>
            </a:extLst>
          </p:cNvPr>
          <p:cNvSpPr/>
          <p:nvPr/>
        </p:nvSpPr>
        <p:spPr>
          <a:xfrm>
            <a:off x="9764058" y="3279920"/>
            <a:ext cx="144000" cy="108000"/>
          </a:xfrm>
          <a:prstGeom prst="triangl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5" name="Rectangle 44">
            <a:extLst>
              <a:ext uri="{FF2B5EF4-FFF2-40B4-BE49-F238E27FC236}">
                <a16:creationId xmlns:a16="http://schemas.microsoft.com/office/drawing/2014/main" id="{12071CAF-01D3-4774-805D-A45C7C54D3FB}"/>
              </a:ext>
            </a:extLst>
          </p:cNvPr>
          <p:cNvSpPr/>
          <p:nvPr/>
        </p:nvSpPr>
        <p:spPr>
          <a:xfrm>
            <a:off x="9321157" y="3872332"/>
            <a:ext cx="2119476" cy="377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NZ" sz="1000" dirty="0">
                <a:solidFill>
                  <a:srgbClr val="404040"/>
                </a:solidFill>
              </a:rPr>
              <a:t>      Boys (18%),      Girls (11%)</a:t>
            </a:r>
          </a:p>
        </p:txBody>
      </p:sp>
      <p:sp>
        <p:nvSpPr>
          <p:cNvPr id="47" name="Isosceles Triangle 46">
            <a:extLst>
              <a:ext uri="{FF2B5EF4-FFF2-40B4-BE49-F238E27FC236}">
                <a16:creationId xmlns:a16="http://schemas.microsoft.com/office/drawing/2014/main" id="{4C1C9AE1-A61F-474C-A79A-1A17A6D0E349}"/>
              </a:ext>
            </a:extLst>
          </p:cNvPr>
          <p:cNvSpPr/>
          <p:nvPr/>
        </p:nvSpPr>
        <p:spPr>
          <a:xfrm rot="10800000">
            <a:off x="10347344" y="3995759"/>
            <a:ext cx="144000" cy="108000"/>
          </a:xfrm>
          <a:prstGeom prst="triangl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8" name="Isosceles Triangle 47">
            <a:extLst>
              <a:ext uri="{FF2B5EF4-FFF2-40B4-BE49-F238E27FC236}">
                <a16:creationId xmlns:a16="http://schemas.microsoft.com/office/drawing/2014/main" id="{18A065FD-F12B-4D9B-A8AF-5CFE15DD78FA}"/>
              </a:ext>
            </a:extLst>
          </p:cNvPr>
          <p:cNvSpPr/>
          <p:nvPr/>
        </p:nvSpPr>
        <p:spPr>
          <a:xfrm>
            <a:off x="9400379" y="3983206"/>
            <a:ext cx="144000" cy="108000"/>
          </a:xfrm>
          <a:prstGeom prst="triangl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25" name="Picture 24">
            <a:extLst>
              <a:ext uri="{FF2B5EF4-FFF2-40B4-BE49-F238E27FC236}">
                <a16:creationId xmlns:a16="http://schemas.microsoft.com/office/drawing/2014/main" id="{6080922A-A104-4184-94F4-3C66EF83CF1D}"/>
              </a:ext>
            </a:extLst>
          </p:cNvPr>
          <p:cNvPicPr>
            <a:picLocks noChangeAspect="1"/>
          </p:cNvPicPr>
          <p:nvPr/>
        </p:nvPicPr>
        <p:blipFill>
          <a:blip r:embed="rId3"/>
          <a:stretch>
            <a:fillRect/>
          </a:stretch>
        </p:blipFill>
        <p:spPr>
          <a:xfrm>
            <a:off x="201612" y="119935"/>
            <a:ext cx="612000" cy="612000"/>
          </a:xfrm>
          <a:prstGeom prst="rect">
            <a:avLst/>
          </a:prstGeom>
        </p:spPr>
      </p:pic>
    </p:spTree>
    <p:extLst>
      <p:ext uri="{BB962C8B-B14F-4D97-AF65-F5344CB8AC3E}">
        <p14:creationId xmlns:p14="http://schemas.microsoft.com/office/powerpoint/2010/main" val="313431157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CDE7-BE05-48D2-B563-6D4C9547696D}"/>
              </a:ext>
            </a:extLst>
          </p:cNvPr>
          <p:cNvSpPr>
            <a:spLocks noGrp="1"/>
          </p:cNvSpPr>
          <p:nvPr>
            <p:ph type="title"/>
          </p:nvPr>
        </p:nvSpPr>
        <p:spPr>
          <a:xfrm>
            <a:off x="354175" y="5313729"/>
            <a:ext cx="8451895" cy="1164906"/>
          </a:xfrm>
        </p:spPr>
        <p:txBody>
          <a:bodyPr>
            <a:normAutofit/>
          </a:bodyPr>
          <a:lstStyle/>
          <a:p>
            <a:r>
              <a:rPr lang="en-NZ" sz="2800" dirty="0"/>
              <a:t>Protecting children from inappropriate content: </a:t>
            </a:r>
            <a:r>
              <a:rPr lang="en-NZ" sz="2800" b="0" i="1" dirty="0"/>
              <a:t>Programmes and shows</a:t>
            </a:r>
          </a:p>
        </p:txBody>
      </p:sp>
      <p:cxnSp>
        <p:nvCxnSpPr>
          <p:cNvPr id="4" name="Straight Connector 3">
            <a:extLst>
              <a:ext uri="{FF2B5EF4-FFF2-40B4-BE49-F238E27FC236}">
                <a16:creationId xmlns:a16="http://schemas.microsoft.com/office/drawing/2014/main" id="{3BE329BA-9AB2-4B42-A54B-EB57F696AAFE}"/>
              </a:ext>
            </a:extLst>
          </p:cNvPr>
          <p:cNvCxnSpPr>
            <a:cxnSpLocks/>
          </p:cNvCxnSpPr>
          <p:nvPr/>
        </p:nvCxnSpPr>
        <p:spPr>
          <a:xfrm flipV="1">
            <a:off x="433689" y="6525990"/>
            <a:ext cx="4055049" cy="10"/>
          </a:xfrm>
          <a:prstGeom prst="line">
            <a:avLst/>
          </a:prstGeom>
          <a:ln w="76200">
            <a:gradFill flip="none" rotWithShape="1">
              <a:gsLst>
                <a:gs pos="0">
                  <a:schemeClr val="accent3"/>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47874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A20E4B7-C7BD-44FD-AA26-7EA2E167D284}"/>
              </a:ext>
            </a:extLst>
          </p:cNvPr>
          <p:cNvSpPr/>
          <p:nvPr/>
        </p:nvSpPr>
        <p:spPr>
          <a:xfrm>
            <a:off x="201614" y="2050181"/>
            <a:ext cx="11787186" cy="4104396"/>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graphicFrame>
        <p:nvGraphicFramePr>
          <p:cNvPr id="24" name="Chart 23">
            <a:extLst>
              <a:ext uri="{FF2B5EF4-FFF2-40B4-BE49-F238E27FC236}">
                <a16:creationId xmlns:a16="http://schemas.microsoft.com/office/drawing/2014/main" id="{55F7FA6B-64AF-4932-B894-BAC421072EA5}"/>
              </a:ext>
            </a:extLst>
          </p:cNvPr>
          <p:cNvGraphicFramePr/>
          <p:nvPr/>
        </p:nvGraphicFramePr>
        <p:xfrm>
          <a:off x="719558" y="1783717"/>
          <a:ext cx="10752881" cy="4124357"/>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23924" y="138224"/>
            <a:ext cx="9212683" cy="547576"/>
          </a:xfrm>
        </p:spPr>
        <p:txBody>
          <a:bodyPr/>
          <a:lstStyle/>
          <a:p>
            <a:r>
              <a:rPr lang="en-NZ" dirty="0"/>
              <a:t>Parents’ and caregivers’ awareness of the 8.30pm watershed</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270719"/>
            <a:ext cx="11785600" cy="779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The proportion of parents and caregivers aware that the watershed is 8.30pm has nearly halved since 2014. This is in part due to the shift to on demand viewing.</a:t>
            </a:r>
          </a:p>
        </p:txBody>
      </p:sp>
      <p:grpSp>
        <p:nvGrpSpPr>
          <p:cNvPr id="6" name="Group 5">
            <a:extLst>
              <a:ext uri="{FF2B5EF4-FFF2-40B4-BE49-F238E27FC236}">
                <a16:creationId xmlns:a16="http://schemas.microsoft.com/office/drawing/2014/main" id="{00C3606D-CB5E-4B5E-8036-D5A892A7563C}"/>
              </a:ext>
            </a:extLst>
          </p:cNvPr>
          <p:cNvGrpSpPr/>
          <p:nvPr/>
        </p:nvGrpSpPr>
        <p:grpSpPr>
          <a:xfrm>
            <a:off x="1023716" y="2157896"/>
            <a:ext cx="10144567" cy="4124357"/>
            <a:chOff x="3036035" y="2578100"/>
            <a:chExt cx="8952764" cy="3639820"/>
          </a:xfrm>
        </p:grpSpPr>
        <p:grpSp>
          <p:nvGrpSpPr>
            <p:cNvPr id="5" name="Group 4">
              <a:extLst>
                <a:ext uri="{FF2B5EF4-FFF2-40B4-BE49-F238E27FC236}">
                  <a16:creationId xmlns:a16="http://schemas.microsoft.com/office/drawing/2014/main" id="{D2250472-5E53-4F5C-8E4D-1242A1142597}"/>
                </a:ext>
              </a:extLst>
            </p:cNvPr>
            <p:cNvGrpSpPr/>
            <p:nvPr/>
          </p:nvGrpSpPr>
          <p:grpSpPr>
            <a:xfrm>
              <a:off x="3036035" y="2578100"/>
              <a:ext cx="8952764" cy="3639820"/>
              <a:chOff x="3932402" y="2578100"/>
              <a:chExt cx="11785600" cy="3639820"/>
            </a:xfrm>
          </p:grpSpPr>
          <p:graphicFrame>
            <p:nvGraphicFramePr>
              <p:cNvPr id="7" name="Chart 6">
                <a:extLst>
                  <a:ext uri="{FF2B5EF4-FFF2-40B4-BE49-F238E27FC236}">
                    <a16:creationId xmlns:a16="http://schemas.microsoft.com/office/drawing/2014/main" id="{A387D053-0395-4DB1-ACF7-23C4FD3528D0}"/>
                  </a:ext>
                </a:extLst>
              </p:cNvPr>
              <p:cNvGraphicFramePr/>
              <p:nvPr/>
            </p:nvGraphicFramePr>
            <p:xfrm>
              <a:off x="3932402" y="2578100"/>
              <a:ext cx="4327196" cy="36398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05049D13-F961-4B23-BE1A-592F655E642E}"/>
                  </a:ext>
                </a:extLst>
              </p:cNvPr>
              <p:cNvGraphicFramePr/>
              <p:nvPr/>
            </p:nvGraphicFramePr>
            <p:xfrm>
              <a:off x="7661604" y="2578100"/>
              <a:ext cx="4327196" cy="36398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Chart 17">
                <a:extLst>
                  <a:ext uri="{FF2B5EF4-FFF2-40B4-BE49-F238E27FC236}">
                    <a16:creationId xmlns:a16="http://schemas.microsoft.com/office/drawing/2014/main" id="{DF5D19D3-FDF3-4AE7-ABC5-F1DD073C0307}"/>
                  </a:ext>
                </a:extLst>
              </p:cNvPr>
              <p:cNvGraphicFramePr/>
              <p:nvPr/>
            </p:nvGraphicFramePr>
            <p:xfrm>
              <a:off x="11390806" y="2578100"/>
              <a:ext cx="4327196" cy="3639820"/>
            </p:xfrm>
            <a:graphic>
              <a:graphicData uri="http://schemas.openxmlformats.org/drawingml/2006/chart">
                <c:chart xmlns:c="http://schemas.openxmlformats.org/drawingml/2006/chart" xmlns:r="http://schemas.openxmlformats.org/officeDocument/2006/relationships" r:id="rId5"/>
              </a:graphicData>
            </a:graphic>
          </p:graphicFrame>
        </p:grpSp>
        <p:sp>
          <p:nvSpPr>
            <p:cNvPr id="19" name="Oval 18">
              <a:extLst>
                <a:ext uri="{FF2B5EF4-FFF2-40B4-BE49-F238E27FC236}">
                  <a16:creationId xmlns:a16="http://schemas.microsoft.com/office/drawing/2014/main" id="{5BEB642A-0B8A-46D2-89B5-F30B143A34FE}"/>
                </a:ext>
              </a:extLst>
            </p:cNvPr>
            <p:cNvSpPr/>
            <p:nvPr/>
          </p:nvSpPr>
          <p:spPr>
            <a:xfrm>
              <a:off x="9743273" y="3429000"/>
              <a:ext cx="1407160" cy="14071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solidFill>
                    <a:schemeClr val="accent1"/>
                  </a:solidFill>
                </a:rPr>
                <a:t>2007</a:t>
              </a:r>
            </a:p>
          </p:txBody>
        </p:sp>
        <p:sp>
          <p:nvSpPr>
            <p:cNvPr id="20" name="Oval 19">
              <a:extLst>
                <a:ext uri="{FF2B5EF4-FFF2-40B4-BE49-F238E27FC236}">
                  <a16:creationId xmlns:a16="http://schemas.microsoft.com/office/drawing/2014/main" id="{E6346B1E-AA8C-472E-BE6E-95A5F0C5E663}"/>
                </a:ext>
              </a:extLst>
            </p:cNvPr>
            <p:cNvSpPr/>
            <p:nvPr/>
          </p:nvSpPr>
          <p:spPr>
            <a:xfrm>
              <a:off x="6910438" y="3429000"/>
              <a:ext cx="1407160" cy="14071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solidFill>
                    <a:schemeClr val="accent1"/>
                  </a:solidFill>
                </a:rPr>
                <a:t>2014</a:t>
              </a:r>
            </a:p>
          </p:txBody>
        </p:sp>
        <p:sp>
          <p:nvSpPr>
            <p:cNvPr id="21" name="Oval 20">
              <a:extLst>
                <a:ext uri="{FF2B5EF4-FFF2-40B4-BE49-F238E27FC236}">
                  <a16:creationId xmlns:a16="http://schemas.microsoft.com/office/drawing/2014/main" id="{A5EA8799-FAA8-4714-9F3A-953D76FC986D}"/>
                </a:ext>
              </a:extLst>
            </p:cNvPr>
            <p:cNvSpPr/>
            <p:nvPr/>
          </p:nvSpPr>
          <p:spPr>
            <a:xfrm>
              <a:off x="4071704" y="3429000"/>
              <a:ext cx="1407160" cy="14071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solidFill>
                    <a:schemeClr val="accent1"/>
                  </a:solidFill>
                </a:rPr>
                <a:t>2020</a:t>
              </a:r>
            </a:p>
          </p:txBody>
        </p:sp>
      </p:grpSp>
      <p:sp>
        <p:nvSpPr>
          <p:cNvPr id="25" name="Footer Placeholder 16">
            <a:extLst>
              <a:ext uri="{FF2B5EF4-FFF2-40B4-BE49-F238E27FC236}">
                <a16:creationId xmlns:a16="http://schemas.microsoft.com/office/drawing/2014/main" id="{477C93F6-8880-4115-8899-A4419B43F291}"/>
              </a:ext>
            </a:extLst>
          </p:cNvPr>
          <p:cNvSpPr>
            <a:spLocks noGrp="1"/>
          </p:cNvSpPr>
          <p:nvPr>
            <p:ph type="ftr" sz="quarter" idx="11"/>
          </p:nvPr>
        </p:nvSpPr>
        <p:spPr>
          <a:xfrm>
            <a:off x="201613" y="6361863"/>
            <a:ext cx="8201607" cy="436201"/>
          </a:xfrm>
        </p:spPr>
        <p:txBody>
          <a:bodyPr/>
          <a:lstStyle/>
          <a:p>
            <a:r>
              <a:rPr lang="en-NZ" dirty="0"/>
              <a:t>Source: S2Q13. What is the cut off time that programmes not suitable for children aged 14 and under are shown on live broadcast TV? </a:t>
            </a:r>
          </a:p>
          <a:p>
            <a:r>
              <a:rPr lang="en-NZ" dirty="0"/>
              <a:t>Base size: All parents and caregivers of 6 to 14 year olds who watch programme and shows (n=907), 2014 (n=696), 2007 (n=600)</a:t>
            </a:r>
          </a:p>
        </p:txBody>
      </p:sp>
      <p:grpSp>
        <p:nvGrpSpPr>
          <p:cNvPr id="3" name="Group 2">
            <a:extLst>
              <a:ext uri="{FF2B5EF4-FFF2-40B4-BE49-F238E27FC236}">
                <a16:creationId xmlns:a16="http://schemas.microsoft.com/office/drawing/2014/main" id="{5F3BDB6F-6D24-440B-A7D9-B4A988E564BD}"/>
              </a:ext>
            </a:extLst>
          </p:cNvPr>
          <p:cNvGrpSpPr/>
          <p:nvPr/>
        </p:nvGrpSpPr>
        <p:grpSpPr>
          <a:xfrm>
            <a:off x="9246899" y="6154577"/>
            <a:ext cx="2741899" cy="369903"/>
            <a:chOff x="9246899" y="5782214"/>
            <a:chExt cx="2741899" cy="369903"/>
          </a:xfrm>
        </p:grpSpPr>
        <p:sp>
          <p:nvSpPr>
            <p:cNvPr id="26" name="Isosceles Triangle 25">
              <a:extLst>
                <a:ext uri="{FF2B5EF4-FFF2-40B4-BE49-F238E27FC236}">
                  <a16:creationId xmlns:a16="http://schemas.microsoft.com/office/drawing/2014/main" id="{FDF1F971-BE4C-4161-B665-CCC355162B42}"/>
                </a:ext>
              </a:extLst>
            </p:cNvPr>
            <p:cNvSpPr/>
            <p:nvPr/>
          </p:nvSpPr>
          <p:spPr>
            <a:xfrm>
              <a:off x="9246899" y="5917912"/>
              <a:ext cx="144000" cy="108000"/>
            </a:xfrm>
            <a:prstGeom prst="triangl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7" name="Isosceles Triangle 26">
              <a:extLst>
                <a:ext uri="{FF2B5EF4-FFF2-40B4-BE49-F238E27FC236}">
                  <a16:creationId xmlns:a16="http://schemas.microsoft.com/office/drawing/2014/main" id="{00BB7767-C120-4011-958E-5E1EE1E7B46E}"/>
                </a:ext>
              </a:extLst>
            </p:cNvPr>
            <p:cNvSpPr/>
            <p:nvPr/>
          </p:nvSpPr>
          <p:spPr>
            <a:xfrm rot="10800000">
              <a:off x="9418567" y="5913165"/>
              <a:ext cx="144000" cy="108000"/>
            </a:xfrm>
            <a:prstGeom prst="triangle">
              <a:avLst/>
            </a:prstGeom>
            <a:solidFill>
              <a:schemeClr val="bg1">
                <a:lumMod val="8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8" name="Footer Placeholder 16">
              <a:extLst>
                <a:ext uri="{FF2B5EF4-FFF2-40B4-BE49-F238E27FC236}">
                  <a16:creationId xmlns:a16="http://schemas.microsoft.com/office/drawing/2014/main" id="{09DDF2B8-8968-40A4-977C-D40F2E5ACAD7}"/>
                </a:ext>
              </a:extLst>
            </p:cNvPr>
            <p:cNvSpPr txBox="1">
              <a:spLocks/>
            </p:cNvSpPr>
            <p:nvPr/>
          </p:nvSpPr>
          <p:spPr>
            <a:xfrm>
              <a:off x="9649202" y="5782214"/>
              <a:ext cx="2339596" cy="369903"/>
            </a:xfrm>
            <a:prstGeom prst="rect">
              <a:avLst/>
            </a:prstGeom>
          </p:spPr>
          <p:txBody>
            <a:bodyPr vert="horz" lIns="91440" tIns="45720" rIns="91440" bIns="45720" rtlCol="0" anchor="ctr"/>
            <a:lstStyle>
              <a:defPPr>
                <a:defRPr lang="en-US"/>
              </a:defPPr>
              <a:lvl1pPr marL="0" algn="l" defTabSz="914400" rtl="0" eaLnBrk="1" latinLnBrk="0" hangingPunct="1">
                <a:lnSpc>
                  <a:spcPct val="80000"/>
                </a:lnSpc>
                <a:defRPr sz="800" kern="1200">
                  <a:solidFill>
                    <a:srgbClr val="5B5C6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Z" dirty="0"/>
                <a:t>Significantly higher / lower than previous wave</a:t>
              </a:r>
            </a:p>
          </p:txBody>
        </p:sp>
      </p:grpSp>
      <p:sp>
        <p:nvSpPr>
          <p:cNvPr id="22" name="Isosceles Triangle 21">
            <a:extLst>
              <a:ext uri="{FF2B5EF4-FFF2-40B4-BE49-F238E27FC236}">
                <a16:creationId xmlns:a16="http://schemas.microsoft.com/office/drawing/2014/main" id="{990759E5-433E-469F-A66D-4A4B6C367C5A}"/>
              </a:ext>
            </a:extLst>
          </p:cNvPr>
          <p:cNvSpPr/>
          <p:nvPr/>
        </p:nvSpPr>
        <p:spPr>
          <a:xfrm rot="10800000">
            <a:off x="3496010" y="2934458"/>
            <a:ext cx="144000" cy="108000"/>
          </a:xfrm>
          <a:prstGeom prst="triangle">
            <a:avLst/>
          </a:prstGeom>
          <a:solidFill>
            <a:schemeClr val="bg1">
              <a:lumMod val="8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9" name="Rectangle 28">
            <a:extLst>
              <a:ext uri="{FF2B5EF4-FFF2-40B4-BE49-F238E27FC236}">
                <a16:creationId xmlns:a16="http://schemas.microsoft.com/office/drawing/2014/main" id="{EDDC7A71-7577-4860-895B-47E8F3719643}"/>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30" name="Picture 29">
            <a:extLst>
              <a:ext uri="{FF2B5EF4-FFF2-40B4-BE49-F238E27FC236}">
                <a16:creationId xmlns:a16="http://schemas.microsoft.com/office/drawing/2014/main" id="{A4E4B846-66D3-4BD4-906E-D4ADBE22A0B8}"/>
              </a:ext>
            </a:extLst>
          </p:cNvPr>
          <p:cNvPicPr>
            <a:picLocks noChangeAspect="1"/>
          </p:cNvPicPr>
          <p:nvPr/>
        </p:nvPicPr>
        <p:blipFill>
          <a:blip r:embed="rId6"/>
          <a:stretch>
            <a:fillRect/>
          </a:stretch>
        </p:blipFill>
        <p:spPr>
          <a:xfrm>
            <a:off x="201612" y="119935"/>
            <a:ext cx="612000" cy="612000"/>
          </a:xfrm>
          <a:prstGeom prst="rect">
            <a:avLst/>
          </a:prstGeom>
        </p:spPr>
      </p:pic>
    </p:spTree>
    <p:extLst>
      <p:ext uri="{BB962C8B-B14F-4D97-AF65-F5344CB8AC3E}">
        <p14:creationId xmlns:p14="http://schemas.microsoft.com/office/powerpoint/2010/main" val="328531570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01D2EB9-AF3F-406F-A35D-D456F3845337}"/>
              </a:ext>
            </a:extLst>
          </p:cNvPr>
          <p:cNvSpPr/>
          <p:nvPr/>
        </p:nvSpPr>
        <p:spPr>
          <a:xfrm>
            <a:off x="201614" y="2252312"/>
            <a:ext cx="11787186" cy="4104396"/>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sp>
        <p:nvSpPr>
          <p:cNvPr id="15" name="Rectangle 14">
            <a:extLst>
              <a:ext uri="{FF2B5EF4-FFF2-40B4-BE49-F238E27FC236}">
                <a16:creationId xmlns:a16="http://schemas.microsoft.com/office/drawing/2014/main" id="{C63E2176-C469-4D21-A922-1FAAFD8EE7BB}"/>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23924" y="138224"/>
            <a:ext cx="9212683" cy="547576"/>
          </a:xfrm>
        </p:spPr>
        <p:txBody>
          <a:bodyPr>
            <a:normAutofit fontScale="90000"/>
          </a:bodyPr>
          <a:lstStyle/>
          <a:p>
            <a:r>
              <a:rPr lang="en-NZ" dirty="0"/>
              <a:t>Use of classifications and warnings to guide children's TV viewing</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242392"/>
            <a:ext cx="11785600" cy="807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Seven in ten parents and caregivers use classifications and warnings at least some of the time.</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p:txBody>
          <a:bodyPr/>
          <a:lstStyle/>
          <a:p>
            <a:r>
              <a:rPr lang="en-NZ" dirty="0"/>
              <a:t>Source: S2Q14. How frequently, if at all, do you personally use TV broadcasters’ classification labels and warnings on programme content to help decide whether [CHILD] will watch a particular programme? </a:t>
            </a:r>
          </a:p>
          <a:p>
            <a:r>
              <a:rPr lang="en-NZ" dirty="0"/>
              <a:t>Base size: All parents and caregivers of 6 to 14 year olds who watch programmes and shows (n=1,000), 2014 (n=696), 2007 (n=600)</a:t>
            </a:r>
          </a:p>
        </p:txBody>
      </p:sp>
      <p:graphicFrame>
        <p:nvGraphicFramePr>
          <p:cNvPr id="7" name="Chart 6">
            <a:extLst>
              <a:ext uri="{FF2B5EF4-FFF2-40B4-BE49-F238E27FC236}">
                <a16:creationId xmlns:a16="http://schemas.microsoft.com/office/drawing/2014/main" id="{64F9698D-C316-4328-8CA8-C44908DC6937}"/>
              </a:ext>
            </a:extLst>
          </p:cNvPr>
          <p:cNvGraphicFramePr/>
          <p:nvPr/>
        </p:nvGraphicFramePr>
        <p:xfrm>
          <a:off x="495300" y="2305015"/>
          <a:ext cx="11493500" cy="3544206"/>
        </p:xfrm>
        <a:graphic>
          <a:graphicData uri="http://schemas.openxmlformats.org/drawingml/2006/chart">
            <c:chart xmlns:c="http://schemas.openxmlformats.org/drawingml/2006/chart" xmlns:r="http://schemas.openxmlformats.org/officeDocument/2006/relationships" r:id="rId2"/>
          </a:graphicData>
        </a:graphic>
      </p:graphicFrame>
      <p:grpSp>
        <p:nvGrpSpPr>
          <p:cNvPr id="3" name="Group 2">
            <a:extLst>
              <a:ext uri="{FF2B5EF4-FFF2-40B4-BE49-F238E27FC236}">
                <a16:creationId xmlns:a16="http://schemas.microsoft.com/office/drawing/2014/main" id="{76B77EA0-319E-4A5F-B4C6-254E305B9550}"/>
              </a:ext>
            </a:extLst>
          </p:cNvPr>
          <p:cNvGrpSpPr/>
          <p:nvPr/>
        </p:nvGrpSpPr>
        <p:grpSpPr>
          <a:xfrm>
            <a:off x="9529709" y="5954757"/>
            <a:ext cx="2459092" cy="467042"/>
            <a:chOff x="9529709" y="5954757"/>
            <a:chExt cx="2459092" cy="467042"/>
          </a:xfrm>
        </p:grpSpPr>
        <p:sp>
          <p:nvSpPr>
            <p:cNvPr id="8" name="Isosceles Triangle 7">
              <a:extLst>
                <a:ext uri="{FF2B5EF4-FFF2-40B4-BE49-F238E27FC236}">
                  <a16:creationId xmlns:a16="http://schemas.microsoft.com/office/drawing/2014/main" id="{A942F189-AB46-42F5-8029-6B0A405822F8}"/>
                </a:ext>
              </a:extLst>
            </p:cNvPr>
            <p:cNvSpPr/>
            <p:nvPr/>
          </p:nvSpPr>
          <p:spPr>
            <a:xfrm>
              <a:off x="9529709" y="6114472"/>
              <a:ext cx="144000" cy="108000"/>
            </a:xfrm>
            <a:prstGeom prst="triangl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9" name="Isosceles Triangle 8">
              <a:extLst>
                <a:ext uri="{FF2B5EF4-FFF2-40B4-BE49-F238E27FC236}">
                  <a16:creationId xmlns:a16="http://schemas.microsoft.com/office/drawing/2014/main" id="{87F2C78D-B4E9-4549-860A-A78EFFD113E8}"/>
                </a:ext>
              </a:extLst>
            </p:cNvPr>
            <p:cNvSpPr/>
            <p:nvPr/>
          </p:nvSpPr>
          <p:spPr>
            <a:xfrm rot="10800000">
              <a:off x="9721333" y="6110932"/>
              <a:ext cx="144000" cy="108000"/>
            </a:xfrm>
            <a:prstGeom prst="triangle">
              <a:avLst/>
            </a:prstGeom>
            <a:solidFill>
              <a:schemeClr val="bg1">
                <a:lumMod val="8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0" name="Footer Placeholder 16">
              <a:extLst>
                <a:ext uri="{FF2B5EF4-FFF2-40B4-BE49-F238E27FC236}">
                  <a16:creationId xmlns:a16="http://schemas.microsoft.com/office/drawing/2014/main" id="{F5A60521-303E-41DF-8050-241E42C5824F}"/>
                </a:ext>
              </a:extLst>
            </p:cNvPr>
            <p:cNvSpPr txBox="1">
              <a:spLocks/>
            </p:cNvSpPr>
            <p:nvPr/>
          </p:nvSpPr>
          <p:spPr>
            <a:xfrm>
              <a:off x="9885253" y="5954757"/>
              <a:ext cx="2103548" cy="467042"/>
            </a:xfrm>
            <a:prstGeom prst="rect">
              <a:avLst/>
            </a:prstGeom>
          </p:spPr>
          <p:txBody>
            <a:bodyPr vert="horz" lIns="91440" tIns="45720" rIns="91440" bIns="45720" rtlCol="0" anchor="ctr"/>
            <a:lstStyle>
              <a:defPPr>
                <a:defRPr lang="en-US"/>
              </a:defPPr>
              <a:lvl1pPr marL="0" algn="l" defTabSz="914400" rtl="0" eaLnBrk="1" latinLnBrk="0" hangingPunct="1">
                <a:lnSpc>
                  <a:spcPct val="80000"/>
                </a:lnSpc>
                <a:defRPr sz="800" kern="1200">
                  <a:solidFill>
                    <a:srgbClr val="5B5C6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Z" dirty="0"/>
                <a:t>Significantly higher / lower than 2014</a:t>
              </a:r>
            </a:p>
          </p:txBody>
        </p:sp>
      </p:grpSp>
      <p:sp>
        <p:nvSpPr>
          <p:cNvPr id="12" name="Isosceles Triangle 11">
            <a:extLst>
              <a:ext uri="{FF2B5EF4-FFF2-40B4-BE49-F238E27FC236}">
                <a16:creationId xmlns:a16="http://schemas.microsoft.com/office/drawing/2014/main" id="{0B853F24-A0CF-4997-A357-93DF3AED6F05}"/>
              </a:ext>
            </a:extLst>
          </p:cNvPr>
          <p:cNvSpPr/>
          <p:nvPr/>
        </p:nvSpPr>
        <p:spPr>
          <a:xfrm>
            <a:off x="9740346" y="2941387"/>
            <a:ext cx="144000" cy="108000"/>
          </a:xfrm>
          <a:prstGeom prst="triangl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3" name="Isosceles Triangle 12">
            <a:extLst>
              <a:ext uri="{FF2B5EF4-FFF2-40B4-BE49-F238E27FC236}">
                <a16:creationId xmlns:a16="http://schemas.microsoft.com/office/drawing/2014/main" id="{98081F3B-187F-4793-9047-948DAEE3394A}"/>
              </a:ext>
            </a:extLst>
          </p:cNvPr>
          <p:cNvSpPr/>
          <p:nvPr/>
        </p:nvSpPr>
        <p:spPr>
          <a:xfrm rot="10800000">
            <a:off x="3511756" y="2941387"/>
            <a:ext cx="144000" cy="108000"/>
          </a:xfrm>
          <a:prstGeom prst="triangle">
            <a:avLst/>
          </a:prstGeom>
          <a:solidFill>
            <a:schemeClr val="bg1">
              <a:lumMod val="8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18" name="Picture 17">
            <a:extLst>
              <a:ext uri="{FF2B5EF4-FFF2-40B4-BE49-F238E27FC236}">
                <a16:creationId xmlns:a16="http://schemas.microsoft.com/office/drawing/2014/main" id="{8E30E972-1C11-4E57-9AB6-AE78552BD5F6}"/>
              </a:ext>
            </a:extLst>
          </p:cNvPr>
          <p:cNvPicPr>
            <a:picLocks noChangeAspect="1"/>
          </p:cNvPicPr>
          <p:nvPr/>
        </p:nvPicPr>
        <p:blipFill>
          <a:blip r:embed="rId3"/>
          <a:stretch>
            <a:fillRect/>
          </a:stretch>
        </p:blipFill>
        <p:spPr>
          <a:xfrm>
            <a:off x="201612" y="119935"/>
            <a:ext cx="612000" cy="612000"/>
          </a:xfrm>
          <a:prstGeom prst="rect">
            <a:avLst/>
          </a:prstGeom>
        </p:spPr>
      </p:pic>
    </p:spTree>
    <p:extLst>
      <p:ext uri="{BB962C8B-B14F-4D97-AF65-F5344CB8AC3E}">
        <p14:creationId xmlns:p14="http://schemas.microsoft.com/office/powerpoint/2010/main" val="21713301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FFB7640-706E-4057-8584-B3DB13181AF0}"/>
              </a:ext>
            </a:extLst>
          </p:cNvPr>
          <p:cNvSpPr/>
          <p:nvPr/>
        </p:nvSpPr>
        <p:spPr>
          <a:xfrm>
            <a:off x="3136897" y="1040847"/>
            <a:ext cx="8851901" cy="5049225"/>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33450" y="138224"/>
            <a:ext cx="7579352" cy="547576"/>
          </a:xfrm>
        </p:spPr>
        <p:txBody>
          <a:bodyPr>
            <a:normAutofit fontScale="90000"/>
          </a:bodyPr>
          <a:lstStyle/>
          <a:p>
            <a:r>
              <a:rPr lang="en-NZ" dirty="0"/>
              <a:t>Knowledge of where to go to find out more information on suitable content for child</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242392"/>
            <a:ext cx="2641600" cy="33681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A third of parents and caregivers know where to go to find out more information on what’s suitable for their child.</a:t>
            </a:r>
          </a:p>
          <a:p>
            <a:pPr marL="36000"/>
            <a:endParaRPr lang="en-NZ" dirty="0">
              <a:solidFill>
                <a:srgbClr val="404040"/>
              </a:solidFill>
            </a:endParaRPr>
          </a:p>
          <a:p>
            <a:pPr marL="36000"/>
            <a:r>
              <a:rPr lang="en-NZ" dirty="0">
                <a:solidFill>
                  <a:srgbClr val="404040"/>
                </a:solidFill>
              </a:rPr>
              <a:t>Younger parents and caregivers, and Māori are less likely to know where to look. </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p:txBody>
          <a:bodyPr/>
          <a:lstStyle/>
          <a:p>
            <a:r>
              <a:rPr lang="en-NZ" dirty="0"/>
              <a:t>Source: S2Q15. Do you know where to go to find out more information about TV programmes that will help you make decisions on what's appropriate for [CHILD]?</a:t>
            </a:r>
          </a:p>
          <a:p>
            <a:r>
              <a:rPr lang="en-NZ" dirty="0"/>
              <a:t>Base size: All parents and caregivers of 10 to 14 year olds who watch programme and shows (n=907)</a:t>
            </a:r>
          </a:p>
        </p:txBody>
      </p:sp>
      <p:sp>
        <p:nvSpPr>
          <p:cNvPr id="21" name="Footer Placeholder 16">
            <a:extLst>
              <a:ext uri="{FF2B5EF4-FFF2-40B4-BE49-F238E27FC236}">
                <a16:creationId xmlns:a16="http://schemas.microsoft.com/office/drawing/2014/main" id="{51524C77-E374-41C9-9B8F-190918DE633B}"/>
              </a:ext>
            </a:extLst>
          </p:cNvPr>
          <p:cNvSpPr txBox="1">
            <a:spLocks/>
          </p:cNvSpPr>
          <p:nvPr/>
        </p:nvSpPr>
        <p:spPr>
          <a:xfrm>
            <a:off x="10076476" y="6090072"/>
            <a:ext cx="2204420" cy="508848"/>
          </a:xfrm>
          <a:prstGeom prst="rect">
            <a:avLst/>
          </a:prstGeom>
        </p:spPr>
        <p:txBody>
          <a:bodyPr vert="horz" lIns="91440" tIns="45720" rIns="91440" bIns="45720" rtlCol="0" anchor="ctr"/>
          <a:lstStyle>
            <a:defPPr>
              <a:defRPr lang="en-US"/>
            </a:defPPr>
            <a:lvl1pPr marL="0" algn="l" defTabSz="914400" rtl="0" eaLnBrk="1" latinLnBrk="0" hangingPunct="1">
              <a:lnSpc>
                <a:spcPct val="80000"/>
              </a:lnSpc>
              <a:defRPr sz="800" kern="1200">
                <a:solidFill>
                  <a:srgbClr val="5B5C6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Z" dirty="0"/>
              <a:t>Significantly higher / lower than average</a:t>
            </a:r>
          </a:p>
        </p:txBody>
      </p:sp>
      <p:grpSp>
        <p:nvGrpSpPr>
          <p:cNvPr id="18" name="Group 17">
            <a:extLst>
              <a:ext uri="{FF2B5EF4-FFF2-40B4-BE49-F238E27FC236}">
                <a16:creationId xmlns:a16="http://schemas.microsoft.com/office/drawing/2014/main" id="{7A08415A-2244-4980-8DC3-954B8AA0D127}"/>
              </a:ext>
            </a:extLst>
          </p:cNvPr>
          <p:cNvGrpSpPr/>
          <p:nvPr/>
        </p:nvGrpSpPr>
        <p:grpSpPr>
          <a:xfrm>
            <a:off x="4591835" y="937671"/>
            <a:ext cx="5346604" cy="5920329"/>
            <a:chOff x="3036035" y="2578100"/>
            <a:chExt cx="3287093" cy="3639820"/>
          </a:xfrm>
        </p:grpSpPr>
        <p:graphicFrame>
          <p:nvGraphicFramePr>
            <p:cNvPr id="26" name="Chart 25">
              <a:extLst>
                <a:ext uri="{FF2B5EF4-FFF2-40B4-BE49-F238E27FC236}">
                  <a16:creationId xmlns:a16="http://schemas.microsoft.com/office/drawing/2014/main" id="{95C06330-4D97-498F-AB0D-E98C8798C21B}"/>
                </a:ext>
              </a:extLst>
            </p:cNvPr>
            <p:cNvGraphicFramePr/>
            <p:nvPr>
              <p:extLst>
                <p:ext uri="{D42A27DB-BD31-4B8C-83A1-F6EECF244321}">
                  <p14:modId xmlns:p14="http://schemas.microsoft.com/office/powerpoint/2010/main" val="1451294389"/>
                </p:ext>
              </p:extLst>
            </p:nvPr>
          </p:nvGraphicFramePr>
          <p:xfrm>
            <a:off x="3036035" y="2578100"/>
            <a:ext cx="3287093" cy="3639820"/>
          </p:xfrm>
          <a:graphic>
            <a:graphicData uri="http://schemas.openxmlformats.org/drawingml/2006/chart">
              <c:chart xmlns:c="http://schemas.openxmlformats.org/drawingml/2006/chart" xmlns:r="http://schemas.openxmlformats.org/officeDocument/2006/relationships" r:id="rId2"/>
            </a:graphicData>
          </a:graphic>
        </p:graphicFrame>
        <p:sp>
          <p:nvSpPr>
            <p:cNvPr id="29" name="Oval 28">
              <a:extLst>
                <a:ext uri="{FF2B5EF4-FFF2-40B4-BE49-F238E27FC236}">
                  <a16:creationId xmlns:a16="http://schemas.microsoft.com/office/drawing/2014/main" id="{F043A5BD-3915-4A8D-975A-CCA52CF3EDDB}"/>
                </a:ext>
              </a:extLst>
            </p:cNvPr>
            <p:cNvSpPr/>
            <p:nvPr/>
          </p:nvSpPr>
          <p:spPr>
            <a:xfrm>
              <a:off x="4071704" y="3429000"/>
              <a:ext cx="1407160" cy="14071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3600" b="1" dirty="0">
                  <a:solidFill>
                    <a:srgbClr val="0DB091"/>
                  </a:solidFill>
                </a:rPr>
                <a:t>32%</a:t>
              </a:r>
            </a:p>
            <a:p>
              <a:pPr algn="ctr"/>
              <a:r>
                <a:rPr lang="en-NZ" sz="1400" dirty="0">
                  <a:solidFill>
                    <a:srgbClr val="404040"/>
                  </a:solidFill>
                </a:rPr>
                <a:t>of caregivers know where to find out more information about what’s suitable for their child</a:t>
              </a:r>
            </a:p>
          </p:txBody>
        </p:sp>
      </p:grpSp>
      <p:sp>
        <p:nvSpPr>
          <p:cNvPr id="25" name="Freeform: Shape 24">
            <a:extLst>
              <a:ext uri="{FF2B5EF4-FFF2-40B4-BE49-F238E27FC236}">
                <a16:creationId xmlns:a16="http://schemas.microsoft.com/office/drawing/2014/main" id="{6B127229-2CFA-456F-827B-9D2F8626A330}"/>
              </a:ext>
            </a:extLst>
          </p:cNvPr>
          <p:cNvSpPr/>
          <p:nvPr/>
        </p:nvSpPr>
        <p:spPr>
          <a:xfrm rot="16200000">
            <a:off x="10430277" y="1180871"/>
            <a:ext cx="666750" cy="2000709"/>
          </a:xfrm>
          <a:custGeom>
            <a:avLst/>
            <a:gdLst>
              <a:gd name="connsiteX0" fmla="*/ 666750 w 666750"/>
              <a:gd name="connsiteY0" fmla="*/ 101635 h 1708613"/>
              <a:gd name="connsiteX1" fmla="*/ 666750 w 666750"/>
              <a:gd name="connsiteY1" fmla="*/ 1708613 h 1708613"/>
              <a:gd name="connsiteX2" fmla="*/ 0 w 666750"/>
              <a:gd name="connsiteY2" fmla="*/ 1708613 h 1708613"/>
              <a:gd name="connsiteX3" fmla="*/ 0 w 666750"/>
              <a:gd name="connsiteY3" fmla="*/ 101635 h 1708613"/>
              <a:gd name="connsiteX4" fmla="*/ 274559 w 666750"/>
              <a:gd name="connsiteY4" fmla="*/ 101635 h 1708613"/>
              <a:gd name="connsiteX5" fmla="*/ 342316 w 666750"/>
              <a:gd name="connsiteY5" fmla="*/ 0 h 1708613"/>
              <a:gd name="connsiteX6" fmla="*/ 410073 w 666750"/>
              <a:gd name="connsiteY6" fmla="*/ 101635 h 170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0" h="1708613">
                <a:moveTo>
                  <a:pt x="666750" y="101635"/>
                </a:moveTo>
                <a:lnTo>
                  <a:pt x="666750" y="1708613"/>
                </a:lnTo>
                <a:lnTo>
                  <a:pt x="0" y="1708613"/>
                </a:lnTo>
                <a:lnTo>
                  <a:pt x="0" y="101635"/>
                </a:lnTo>
                <a:lnTo>
                  <a:pt x="274559" y="101635"/>
                </a:lnTo>
                <a:lnTo>
                  <a:pt x="342316" y="0"/>
                </a:lnTo>
                <a:lnTo>
                  <a:pt x="410073" y="101635"/>
                </a:lnTo>
                <a:close/>
              </a:path>
            </a:pathLst>
          </a:cu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NZ" dirty="0"/>
          </a:p>
        </p:txBody>
      </p:sp>
      <p:sp>
        <p:nvSpPr>
          <p:cNvPr id="23" name="Rectangle 22">
            <a:extLst>
              <a:ext uri="{FF2B5EF4-FFF2-40B4-BE49-F238E27FC236}">
                <a16:creationId xmlns:a16="http://schemas.microsoft.com/office/drawing/2014/main" id="{192EA83A-0460-410F-9D50-A240208EB2B9}"/>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1" name="Rectangle 30">
            <a:extLst>
              <a:ext uri="{FF2B5EF4-FFF2-40B4-BE49-F238E27FC236}">
                <a16:creationId xmlns:a16="http://schemas.microsoft.com/office/drawing/2014/main" id="{85B85CFA-52BB-4709-B761-A0422C1A0C14}"/>
              </a:ext>
            </a:extLst>
          </p:cNvPr>
          <p:cNvSpPr/>
          <p:nvPr/>
        </p:nvSpPr>
        <p:spPr>
          <a:xfrm>
            <a:off x="9891587" y="1861870"/>
            <a:ext cx="2000710" cy="642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NZ" sz="1000" dirty="0">
                <a:solidFill>
                  <a:srgbClr val="404040"/>
                </a:solidFill>
              </a:rPr>
              <a:t>      Māori (26%)</a:t>
            </a:r>
          </a:p>
          <a:p>
            <a:r>
              <a:rPr lang="en-NZ" sz="1000" dirty="0">
                <a:solidFill>
                  <a:srgbClr val="404040"/>
                </a:solidFill>
              </a:rPr>
              <a:t>      Younger parents and caregivers aged 30 to 39 (27%)</a:t>
            </a:r>
          </a:p>
        </p:txBody>
      </p:sp>
      <p:sp>
        <p:nvSpPr>
          <p:cNvPr id="33" name="Isosceles Triangle 32">
            <a:extLst>
              <a:ext uri="{FF2B5EF4-FFF2-40B4-BE49-F238E27FC236}">
                <a16:creationId xmlns:a16="http://schemas.microsoft.com/office/drawing/2014/main" id="{B17A8045-70FB-47D0-8D23-24A4DE6D6D97}"/>
              </a:ext>
            </a:extLst>
          </p:cNvPr>
          <p:cNvSpPr/>
          <p:nvPr/>
        </p:nvSpPr>
        <p:spPr>
          <a:xfrm rot="10800000">
            <a:off x="9972895" y="2169549"/>
            <a:ext cx="144000" cy="108000"/>
          </a:xfrm>
          <a:prstGeom prst="triangl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4" name="Isosceles Triangle 33">
            <a:extLst>
              <a:ext uri="{FF2B5EF4-FFF2-40B4-BE49-F238E27FC236}">
                <a16:creationId xmlns:a16="http://schemas.microsoft.com/office/drawing/2014/main" id="{22993A39-9546-4DB5-8B0B-374281D83BAC}"/>
              </a:ext>
            </a:extLst>
          </p:cNvPr>
          <p:cNvSpPr/>
          <p:nvPr/>
        </p:nvSpPr>
        <p:spPr>
          <a:xfrm rot="10800000">
            <a:off x="9983055" y="1946029"/>
            <a:ext cx="144000" cy="108000"/>
          </a:xfrm>
          <a:prstGeom prst="triangl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9" name="Isosceles Triangle 18">
            <a:extLst>
              <a:ext uri="{FF2B5EF4-FFF2-40B4-BE49-F238E27FC236}">
                <a16:creationId xmlns:a16="http://schemas.microsoft.com/office/drawing/2014/main" id="{E9FE39A0-4358-401C-BB14-95D5217032CC}"/>
              </a:ext>
            </a:extLst>
          </p:cNvPr>
          <p:cNvSpPr/>
          <p:nvPr/>
        </p:nvSpPr>
        <p:spPr>
          <a:xfrm>
            <a:off x="9720932" y="6249787"/>
            <a:ext cx="144000" cy="108000"/>
          </a:xfrm>
          <a:prstGeom prst="triangl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0" name="Isosceles Triangle 19">
            <a:extLst>
              <a:ext uri="{FF2B5EF4-FFF2-40B4-BE49-F238E27FC236}">
                <a16:creationId xmlns:a16="http://schemas.microsoft.com/office/drawing/2014/main" id="{4FAEB90C-B752-4D09-A89C-1AFBCBBD18A6}"/>
              </a:ext>
            </a:extLst>
          </p:cNvPr>
          <p:cNvSpPr/>
          <p:nvPr/>
        </p:nvSpPr>
        <p:spPr>
          <a:xfrm rot="10800000">
            <a:off x="9912556" y="6246247"/>
            <a:ext cx="144000" cy="108000"/>
          </a:xfrm>
          <a:prstGeom prst="triangl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27" name="Picture 26">
            <a:extLst>
              <a:ext uri="{FF2B5EF4-FFF2-40B4-BE49-F238E27FC236}">
                <a16:creationId xmlns:a16="http://schemas.microsoft.com/office/drawing/2014/main" id="{7E0285D0-DCFF-4280-9D6C-4EE8F2FFBCA2}"/>
              </a:ext>
            </a:extLst>
          </p:cNvPr>
          <p:cNvPicPr>
            <a:picLocks noChangeAspect="1"/>
          </p:cNvPicPr>
          <p:nvPr/>
        </p:nvPicPr>
        <p:blipFill>
          <a:blip r:embed="rId3"/>
          <a:stretch>
            <a:fillRect/>
          </a:stretch>
        </p:blipFill>
        <p:spPr>
          <a:xfrm>
            <a:off x="201612" y="119935"/>
            <a:ext cx="612000" cy="612000"/>
          </a:xfrm>
          <a:prstGeom prst="rect">
            <a:avLst/>
          </a:prstGeom>
        </p:spPr>
      </p:pic>
    </p:spTree>
    <p:extLst>
      <p:ext uri="{BB962C8B-B14F-4D97-AF65-F5344CB8AC3E}">
        <p14:creationId xmlns:p14="http://schemas.microsoft.com/office/powerpoint/2010/main" val="33729137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A5D373-46CF-4DE4-AC8D-F568A10C1D10}"/>
              </a:ext>
            </a:extLst>
          </p:cNvPr>
          <p:cNvSpPr/>
          <p:nvPr/>
        </p:nvSpPr>
        <p:spPr>
          <a:xfrm>
            <a:off x="3136898" y="1039528"/>
            <a:ext cx="8851901" cy="5049225"/>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62024" y="138224"/>
            <a:ext cx="9074734" cy="547576"/>
          </a:xfrm>
        </p:spPr>
        <p:txBody>
          <a:bodyPr>
            <a:noAutofit/>
          </a:bodyPr>
          <a:lstStyle/>
          <a:p>
            <a:r>
              <a:rPr lang="en-NZ" dirty="0"/>
              <a:t>Where parents and caregivers go to find out more information on what’s suitable for children</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242392"/>
            <a:ext cx="2641600" cy="2186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Of those who have some idea where to look, most would simply do a quick online search. </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a:xfrm>
            <a:off x="201613" y="6421799"/>
            <a:ext cx="9074734" cy="436201"/>
          </a:xfrm>
        </p:spPr>
        <p:txBody>
          <a:bodyPr/>
          <a:lstStyle/>
          <a:p>
            <a:r>
              <a:rPr lang="en-NZ" dirty="0"/>
              <a:t>NOTE: Themes mentioned by 3% or more of parents and caregivers</a:t>
            </a:r>
          </a:p>
          <a:p>
            <a:r>
              <a:rPr lang="en-NZ" dirty="0"/>
              <a:t>Source: S2Q15. Do you know where to go to find out more information about TV programmes that will help you make decisions on what's appropriate for [CHILD]?</a:t>
            </a:r>
          </a:p>
          <a:p>
            <a:r>
              <a:rPr lang="en-NZ" dirty="0"/>
              <a:t>Base size: All parents and caregivers of 10 to 14 year olds who watch programme and shows and know where to go to find out information about what is appropriate for their child to watch (n=294)</a:t>
            </a:r>
          </a:p>
        </p:txBody>
      </p:sp>
      <p:graphicFrame>
        <p:nvGraphicFramePr>
          <p:cNvPr id="22" name="Chart 21">
            <a:extLst>
              <a:ext uri="{FF2B5EF4-FFF2-40B4-BE49-F238E27FC236}">
                <a16:creationId xmlns:a16="http://schemas.microsoft.com/office/drawing/2014/main" id="{26BBC88F-D9BC-420D-9905-C365068E950B}"/>
              </a:ext>
            </a:extLst>
          </p:cNvPr>
          <p:cNvGraphicFramePr/>
          <p:nvPr>
            <p:extLst>
              <p:ext uri="{D42A27DB-BD31-4B8C-83A1-F6EECF244321}">
                <p14:modId xmlns:p14="http://schemas.microsoft.com/office/powerpoint/2010/main" val="2715313296"/>
              </p:ext>
            </p:extLst>
          </p:nvPr>
        </p:nvGraphicFramePr>
        <p:xfrm>
          <a:off x="3348907" y="1246194"/>
          <a:ext cx="8843090" cy="4635891"/>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AC0C8A72-3930-422B-B7E3-5501E12C8F1B}"/>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9" name="Picture 8">
            <a:extLst>
              <a:ext uri="{FF2B5EF4-FFF2-40B4-BE49-F238E27FC236}">
                <a16:creationId xmlns:a16="http://schemas.microsoft.com/office/drawing/2014/main" id="{C47E7431-79FF-4710-A1E2-E4B3F9B98C7C}"/>
              </a:ext>
            </a:extLst>
          </p:cNvPr>
          <p:cNvPicPr>
            <a:picLocks noChangeAspect="1"/>
          </p:cNvPicPr>
          <p:nvPr/>
        </p:nvPicPr>
        <p:blipFill>
          <a:blip r:embed="rId3"/>
          <a:stretch>
            <a:fillRect/>
          </a:stretch>
        </p:blipFill>
        <p:spPr>
          <a:xfrm>
            <a:off x="201612" y="119935"/>
            <a:ext cx="612000" cy="612000"/>
          </a:xfrm>
          <a:prstGeom prst="rect">
            <a:avLst/>
          </a:prstGeom>
        </p:spPr>
      </p:pic>
    </p:spTree>
    <p:extLst>
      <p:ext uri="{BB962C8B-B14F-4D97-AF65-F5344CB8AC3E}">
        <p14:creationId xmlns:p14="http://schemas.microsoft.com/office/powerpoint/2010/main" val="400967450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DB3EDC-398B-482B-BB69-81F181F1131B}"/>
              </a:ext>
            </a:extLst>
          </p:cNvPr>
          <p:cNvSpPr/>
          <p:nvPr/>
        </p:nvSpPr>
        <p:spPr>
          <a:xfrm>
            <a:off x="3136900" y="3317358"/>
            <a:ext cx="8851900" cy="2886138"/>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4" name="Rectangle 13">
            <a:extLst>
              <a:ext uri="{FF2B5EF4-FFF2-40B4-BE49-F238E27FC236}">
                <a16:creationId xmlns:a16="http://schemas.microsoft.com/office/drawing/2014/main" id="{C84699C2-3DC7-4E39-AF5E-E6B3121B825C}"/>
              </a:ext>
            </a:extLst>
          </p:cNvPr>
          <p:cNvSpPr/>
          <p:nvPr/>
        </p:nvSpPr>
        <p:spPr>
          <a:xfrm>
            <a:off x="3136900" y="1042312"/>
            <a:ext cx="8851900" cy="2168385"/>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aphicFrame>
        <p:nvGraphicFramePr>
          <p:cNvPr id="7" name="Chart 6">
            <a:extLst>
              <a:ext uri="{FF2B5EF4-FFF2-40B4-BE49-F238E27FC236}">
                <a16:creationId xmlns:a16="http://schemas.microsoft.com/office/drawing/2014/main" id="{FEC330C3-D707-4D61-91F7-18ACDDA5FA62}"/>
              </a:ext>
            </a:extLst>
          </p:cNvPr>
          <p:cNvGraphicFramePr/>
          <p:nvPr>
            <p:extLst>
              <p:ext uri="{D42A27DB-BD31-4B8C-83A1-F6EECF244321}">
                <p14:modId xmlns:p14="http://schemas.microsoft.com/office/powerpoint/2010/main" val="1551156897"/>
              </p:ext>
            </p:extLst>
          </p:nvPr>
        </p:nvGraphicFramePr>
        <p:xfrm>
          <a:off x="3553589" y="1048765"/>
          <a:ext cx="8426402" cy="513144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Table 20">
            <a:extLst>
              <a:ext uri="{FF2B5EF4-FFF2-40B4-BE49-F238E27FC236}">
                <a16:creationId xmlns:a16="http://schemas.microsoft.com/office/drawing/2014/main" id="{A534B523-CC03-47B5-8B27-F1FB13FC1139}"/>
              </a:ext>
            </a:extLst>
          </p:cNvPr>
          <p:cNvGraphicFramePr>
            <a:graphicFrameLocks noGrp="1"/>
          </p:cNvGraphicFramePr>
          <p:nvPr>
            <p:extLst>
              <p:ext uri="{D42A27DB-BD31-4B8C-83A1-F6EECF244321}">
                <p14:modId xmlns:p14="http://schemas.microsoft.com/office/powerpoint/2010/main" val="4126429114"/>
              </p:ext>
            </p:extLst>
          </p:nvPr>
        </p:nvGraphicFramePr>
        <p:xfrm>
          <a:off x="8157412" y="823938"/>
          <a:ext cx="3868684" cy="5268515"/>
        </p:xfrm>
        <a:graphic>
          <a:graphicData uri="http://schemas.openxmlformats.org/drawingml/2006/table">
            <a:tbl>
              <a:tblPr firstRow="1" bandRow="1">
                <a:tableStyleId>{5C22544A-7EE6-4342-B048-85BDC9FD1C3A}</a:tableStyleId>
              </a:tblPr>
              <a:tblGrid>
                <a:gridCol w="3258647">
                  <a:extLst>
                    <a:ext uri="{9D8B030D-6E8A-4147-A177-3AD203B41FA5}">
                      <a16:colId xmlns:a16="http://schemas.microsoft.com/office/drawing/2014/main" val="1683801721"/>
                    </a:ext>
                  </a:extLst>
                </a:gridCol>
                <a:gridCol w="610037">
                  <a:extLst>
                    <a:ext uri="{9D8B030D-6E8A-4147-A177-3AD203B41FA5}">
                      <a16:colId xmlns:a16="http://schemas.microsoft.com/office/drawing/2014/main" val="838617123"/>
                    </a:ext>
                  </a:extLst>
                </a:gridCol>
              </a:tblGrid>
              <a:tr h="628355">
                <a:tc>
                  <a:txBody>
                    <a:bodyPr/>
                    <a:lstStyle/>
                    <a:p>
                      <a:pPr algn="r"/>
                      <a:r>
                        <a:rPr lang="en-NZ" sz="1100" dirty="0">
                          <a:solidFill>
                            <a:schemeClr val="tx1"/>
                          </a:solidFill>
                        </a:rPr>
                        <a:t>2014</a:t>
                      </a:r>
                    </a:p>
                  </a:txBody>
                  <a:tcPr anchor="b">
                    <a:lnL w="12700" cmpd="sng">
                      <a:noFill/>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NZ" sz="1100" dirty="0">
                          <a:solidFill>
                            <a:schemeClr val="tx1"/>
                          </a:solidFill>
                        </a:rPr>
                        <a:t>2007</a:t>
                      </a:r>
                    </a:p>
                  </a:txBody>
                  <a:tcPr anchor="b">
                    <a:lnL w="12700" cmpd="sng">
                      <a:noFill/>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9448352"/>
                  </a:ext>
                </a:extLst>
              </a:tr>
              <a:tr h="386680">
                <a:tc>
                  <a:txBody>
                    <a:bodyPr/>
                    <a:lstStyle/>
                    <a:p>
                      <a:pPr algn="r"/>
                      <a:r>
                        <a:rPr lang="en-NZ" sz="1100" dirty="0"/>
                        <a:t>45%</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NZ" sz="1100" dirty="0"/>
                        <a:t>39%</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550784"/>
                  </a:ext>
                </a:extLst>
              </a:tr>
              <a:tr h="386680">
                <a:tc>
                  <a:txBody>
                    <a:bodyPr/>
                    <a:lstStyle/>
                    <a:p>
                      <a:pPr algn="r"/>
                      <a:r>
                        <a:rPr lang="en-NZ" sz="1100" dirty="0"/>
                        <a:t>32%</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NZ" sz="1100" dirty="0"/>
                        <a:t>28%</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2993622"/>
                  </a:ext>
                </a:extLst>
              </a:tr>
              <a:tr h="386680">
                <a:tc>
                  <a:txBody>
                    <a:bodyPr/>
                    <a:lstStyle/>
                    <a:p>
                      <a:pPr algn="r"/>
                      <a:r>
                        <a:rPr lang="en-NZ" sz="1100" dirty="0"/>
                        <a:t>21%</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NZ" sz="1100" dirty="0"/>
                        <a:t>15%</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8691666"/>
                  </a:ext>
                </a:extLst>
              </a:tr>
              <a:tr h="386680">
                <a:tc>
                  <a:txBody>
                    <a:bodyPr/>
                    <a:lstStyle/>
                    <a:p>
                      <a:pPr algn="r"/>
                      <a:r>
                        <a:rPr lang="en-NZ" sz="1100" dirty="0"/>
                        <a:t>-</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NZ" sz="1100" dirty="0"/>
                        <a:t>-</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1567067"/>
                  </a:ext>
                </a:extLst>
              </a:tr>
              <a:tr h="386680">
                <a:tc>
                  <a:txBody>
                    <a:bodyPr/>
                    <a:lstStyle/>
                    <a:p>
                      <a:pPr algn="r"/>
                      <a:endParaRPr lang="en-NZ" sz="1100" dirty="0"/>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NZ" sz="1100" dirty="0"/>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0464033"/>
                  </a:ext>
                </a:extLst>
              </a:tr>
              <a:tr h="386680">
                <a:tc>
                  <a:txBody>
                    <a:bodyPr/>
                    <a:lstStyle/>
                    <a:p>
                      <a:pPr algn="r"/>
                      <a:r>
                        <a:rPr lang="en-NZ" sz="1100" dirty="0"/>
                        <a:t>17%</a:t>
                      </a:r>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NZ" sz="1100" dirty="0"/>
                        <a:t>18%</a:t>
                      </a:r>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6986443"/>
                  </a:ext>
                </a:extLst>
              </a:tr>
              <a:tr h="386680">
                <a:tc>
                  <a:txBody>
                    <a:bodyPr/>
                    <a:lstStyle/>
                    <a:p>
                      <a:pPr algn="r"/>
                      <a:r>
                        <a:rPr lang="en-NZ" sz="1100" dirty="0"/>
                        <a:t>16%</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NZ" sz="1100" dirty="0"/>
                        <a:t>7%</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6410803"/>
                  </a:ext>
                </a:extLst>
              </a:tr>
              <a:tr h="386680">
                <a:tc>
                  <a:txBody>
                    <a:bodyPr/>
                    <a:lstStyle/>
                    <a:p>
                      <a:pPr algn="r"/>
                      <a:r>
                        <a:rPr lang="en-NZ" sz="1100" dirty="0"/>
                        <a:t>7%</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NZ" sz="1100" dirty="0"/>
                        <a:t>4%</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125073"/>
                  </a:ext>
                </a:extLst>
              </a:tr>
              <a:tr h="386680">
                <a:tc>
                  <a:txBody>
                    <a:bodyPr/>
                    <a:lstStyle/>
                    <a:p>
                      <a:pPr algn="r"/>
                      <a:r>
                        <a:rPr lang="en-NZ" sz="1100" dirty="0"/>
                        <a:t>5%</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NZ" sz="1100" dirty="0"/>
                        <a:t>6%</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197207"/>
                  </a:ext>
                </a:extLst>
              </a:tr>
              <a:tr h="386680">
                <a:tc>
                  <a:txBody>
                    <a:bodyPr/>
                    <a:lstStyle/>
                    <a:p>
                      <a:pPr algn="r"/>
                      <a:r>
                        <a:rPr lang="en-NZ" sz="1100" dirty="0"/>
                        <a:t>7%</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NZ" sz="1100" dirty="0"/>
                        <a:t>4%</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2752088"/>
                  </a:ext>
                </a:extLst>
              </a:tr>
              <a:tr h="386680">
                <a:tc>
                  <a:txBody>
                    <a:bodyPr/>
                    <a:lstStyle/>
                    <a:p>
                      <a:pPr algn="r"/>
                      <a:r>
                        <a:rPr lang="en-NZ" sz="1100" dirty="0"/>
                        <a:t>-</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NZ" sz="1100" dirty="0"/>
                        <a:t>-</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0188263"/>
                  </a:ext>
                </a:extLst>
              </a:tr>
              <a:tr h="386680">
                <a:tc>
                  <a:txBody>
                    <a:bodyPr/>
                    <a:lstStyle/>
                    <a:p>
                      <a:pPr algn="r"/>
                      <a:r>
                        <a:rPr lang="en-NZ" sz="1100" dirty="0"/>
                        <a:t>4%</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a:r>
                        <a:rPr lang="en-NZ" sz="1100" dirty="0"/>
                        <a:t>4%</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39013000"/>
                  </a:ext>
                </a:extLst>
              </a:tr>
            </a:tbl>
          </a:graphicData>
        </a:graphic>
      </p:graphicFrame>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33450" y="138224"/>
            <a:ext cx="8496300" cy="547576"/>
          </a:xfrm>
        </p:spPr>
        <p:txBody>
          <a:bodyPr>
            <a:normAutofit fontScale="90000"/>
          </a:bodyPr>
          <a:lstStyle/>
          <a:p>
            <a:r>
              <a:rPr lang="en-NZ" dirty="0"/>
              <a:t>Parents’ and caregivers’ controls / rules for child watching TV</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293825"/>
            <a:ext cx="2730500" cy="35208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6000"/>
            <a:r>
              <a:rPr lang="en-NZ" dirty="0">
                <a:solidFill>
                  <a:srgbClr val="404040"/>
                </a:solidFill>
              </a:rPr>
              <a:t>Parents and caregivers are placing more controls on their children’s viewing of programmes and shows.</a:t>
            </a:r>
          </a:p>
          <a:p>
            <a:pPr marL="36000"/>
            <a:r>
              <a:rPr lang="en-NZ" dirty="0">
                <a:solidFill>
                  <a:srgbClr val="404040"/>
                </a:solidFill>
              </a:rPr>
              <a:t> </a:t>
            </a:r>
          </a:p>
          <a:p>
            <a:pPr marL="36000"/>
            <a:r>
              <a:rPr lang="en-NZ" dirty="0">
                <a:solidFill>
                  <a:srgbClr val="404040"/>
                </a:solidFill>
              </a:rPr>
              <a:t>Nearly all (96%) parents and caregivers have rules about watching programmes and shows.</a:t>
            </a:r>
          </a:p>
          <a:p>
            <a:pPr marL="36000"/>
            <a:endParaRPr lang="en-NZ" dirty="0">
              <a:solidFill>
                <a:srgbClr val="404040"/>
              </a:solidFill>
            </a:endParaRPr>
          </a:p>
          <a:p>
            <a:pPr marL="36000"/>
            <a:r>
              <a:rPr lang="en-NZ" dirty="0">
                <a:solidFill>
                  <a:srgbClr val="404040"/>
                </a:solidFill>
              </a:rPr>
              <a:t>Eighty-six percent have enforced time restrictions, and three quarters have rules around supervision. </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a:xfrm>
            <a:off x="201613" y="6421799"/>
            <a:ext cx="9580340" cy="436201"/>
          </a:xfrm>
        </p:spPr>
        <p:txBody>
          <a:bodyPr/>
          <a:lstStyle/>
          <a:p>
            <a:r>
              <a:rPr lang="en-NZ" dirty="0"/>
              <a:t>Source: S2Q5. Do you do anything to control the programmes or shows [CHILD] watches, or do you have any rules about them watching programmes or shows?</a:t>
            </a:r>
          </a:p>
          <a:p>
            <a:r>
              <a:rPr lang="en-NZ" dirty="0"/>
              <a:t>Base size: All parents of 10 to 14 year olds who watch programmes and shows (n=1,000), 2014 (n=696), 2007 (n=600)</a:t>
            </a:r>
          </a:p>
        </p:txBody>
      </p:sp>
      <p:sp>
        <p:nvSpPr>
          <p:cNvPr id="18" name="Rectangle 17">
            <a:extLst>
              <a:ext uri="{FF2B5EF4-FFF2-40B4-BE49-F238E27FC236}">
                <a16:creationId xmlns:a16="http://schemas.microsoft.com/office/drawing/2014/main" id="{67E8D36D-F801-48B9-9955-7B9ECBD7166D}"/>
              </a:ext>
            </a:extLst>
          </p:cNvPr>
          <p:cNvSpPr/>
          <p:nvPr/>
        </p:nvSpPr>
        <p:spPr>
          <a:xfrm>
            <a:off x="3136900" y="1042312"/>
            <a:ext cx="1555991" cy="2168385"/>
          </a:xfrm>
          <a:prstGeom prst="rect">
            <a:avLst/>
          </a:prstGeom>
          <a:solidFill>
            <a:srgbClr val="0DB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400" dirty="0"/>
              <a:t>Time restriction rules (86%)</a:t>
            </a:r>
          </a:p>
        </p:txBody>
      </p:sp>
      <p:sp>
        <p:nvSpPr>
          <p:cNvPr id="20" name="Rectangle 19">
            <a:extLst>
              <a:ext uri="{FF2B5EF4-FFF2-40B4-BE49-F238E27FC236}">
                <a16:creationId xmlns:a16="http://schemas.microsoft.com/office/drawing/2014/main" id="{C2DCCFAA-DEA4-4920-BCEE-67B96C61E272}"/>
              </a:ext>
            </a:extLst>
          </p:cNvPr>
          <p:cNvSpPr/>
          <p:nvPr/>
        </p:nvSpPr>
        <p:spPr>
          <a:xfrm>
            <a:off x="3136900" y="3317357"/>
            <a:ext cx="1555991" cy="2886137"/>
          </a:xfrm>
          <a:prstGeom prst="rect">
            <a:avLst/>
          </a:prstGeom>
          <a:solidFill>
            <a:srgbClr val="0DB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400" dirty="0"/>
              <a:t>Supervision rules (77%)</a:t>
            </a:r>
          </a:p>
        </p:txBody>
      </p:sp>
      <p:sp>
        <p:nvSpPr>
          <p:cNvPr id="13" name="Rectangle 12">
            <a:extLst>
              <a:ext uri="{FF2B5EF4-FFF2-40B4-BE49-F238E27FC236}">
                <a16:creationId xmlns:a16="http://schemas.microsoft.com/office/drawing/2014/main" id="{EB3F0AB1-F03C-4EDA-AAC1-B2428D7696D2}"/>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aphicFrame>
        <p:nvGraphicFramePr>
          <p:cNvPr id="3" name="Table 2">
            <a:extLst>
              <a:ext uri="{FF2B5EF4-FFF2-40B4-BE49-F238E27FC236}">
                <a16:creationId xmlns:a16="http://schemas.microsoft.com/office/drawing/2014/main" id="{7E2AD822-75AA-4137-9936-6E0DBDEB266A}"/>
              </a:ext>
            </a:extLst>
          </p:cNvPr>
          <p:cNvGraphicFramePr>
            <a:graphicFrameLocks noGrp="1"/>
          </p:cNvGraphicFramePr>
          <p:nvPr>
            <p:extLst>
              <p:ext uri="{D42A27DB-BD31-4B8C-83A1-F6EECF244321}">
                <p14:modId xmlns:p14="http://schemas.microsoft.com/office/powerpoint/2010/main" val="321738160"/>
              </p:ext>
            </p:extLst>
          </p:nvPr>
        </p:nvGraphicFramePr>
        <p:xfrm>
          <a:off x="4991783" y="1455498"/>
          <a:ext cx="2978550" cy="4578564"/>
        </p:xfrm>
        <a:graphic>
          <a:graphicData uri="http://schemas.openxmlformats.org/drawingml/2006/table">
            <a:tbl>
              <a:tblPr>
                <a:tableStyleId>{5C22544A-7EE6-4342-B048-85BDC9FD1C3A}</a:tableStyleId>
              </a:tblPr>
              <a:tblGrid>
                <a:gridCol w="2978550">
                  <a:extLst>
                    <a:ext uri="{9D8B030D-6E8A-4147-A177-3AD203B41FA5}">
                      <a16:colId xmlns:a16="http://schemas.microsoft.com/office/drawing/2014/main" val="2808469572"/>
                    </a:ext>
                  </a:extLst>
                </a:gridCol>
              </a:tblGrid>
              <a:tr h="381547">
                <a:tc>
                  <a:txBody>
                    <a:bodyPr/>
                    <a:lstStyle/>
                    <a:p>
                      <a:pPr algn="r" fontAlgn="b"/>
                      <a:r>
                        <a:rPr lang="en-NZ" sz="1100" u="none" strike="noStrike" dirty="0">
                          <a:effectLst/>
                        </a:rPr>
                        <a:t>Restrict number of hours</a:t>
                      </a:r>
                      <a:endParaRPr lang="en-NZ" sz="1100" b="0" i="0" u="none" strike="noStrike" dirty="0">
                        <a:solidFill>
                          <a:srgbClr val="000000"/>
                        </a:solidFill>
                        <a:effectLst/>
                        <a:latin typeface="Calibri" panose="020F050202020403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74394044"/>
                  </a:ext>
                </a:extLst>
              </a:tr>
              <a:tr h="381547">
                <a:tc>
                  <a:txBody>
                    <a:bodyPr/>
                    <a:lstStyle/>
                    <a:p>
                      <a:pPr algn="r" fontAlgn="b"/>
                      <a:r>
                        <a:rPr lang="en-NZ" sz="1100" u="none" strike="noStrike" dirty="0">
                          <a:effectLst/>
                        </a:rPr>
                        <a:t>No screen time after a certain time</a:t>
                      </a:r>
                      <a:endParaRPr lang="en-NZ" sz="1100" b="0" i="0" u="none" strike="noStrike" dirty="0">
                        <a:solidFill>
                          <a:srgbClr val="000000"/>
                        </a:solidFill>
                        <a:effectLst/>
                        <a:latin typeface="Calibri" panose="020F050202020403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44358090"/>
                  </a:ext>
                </a:extLst>
              </a:tr>
              <a:tr h="381547">
                <a:tc>
                  <a:txBody>
                    <a:bodyPr/>
                    <a:lstStyle/>
                    <a:p>
                      <a:pPr algn="r" fontAlgn="b"/>
                      <a:r>
                        <a:rPr lang="en-NZ" sz="1100" u="none" strike="noStrike" dirty="0">
                          <a:effectLst/>
                        </a:rPr>
                        <a:t>Only allowed to watch after homework / chores</a:t>
                      </a:r>
                      <a:endParaRPr lang="en-NZ" sz="1100" b="0" i="0" u="none" strike="noStrike" dirty="0">
                        <a:solidFill>
                          <a:srgbClr val="000000"/>
                        </a:solidFill>
                        <a:effectLst/>
                        <a:latin typeface="Calibri" panose="020F050202020403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06455033"/>
                  </a:ext>
                </a:extLst>
              </a:tr>
              <a:tr h="381547">
                <a:tc>
                  <a:txBody>
                    <a:bodyPr/>
                    <a:lstStyle/>
                    <a:p>
                      <a:pPr algn="r" fontAlgn="b"/>
                      <a:r>
                        <a:rPr lang="en-NZ" sz="1100" u="none" strike="noStrike" dirty="0">
                          <a:effectLst/>
                        </a:rPr>
                        <a:t>Only allowed watch TV at certain times of the day</a:t>
                      </a:r>
                      <a:endParaRPr lang="en-NZ" sz="1100" b="0" i="0" u="none" strike="noStrike" dirty="0">
                        <a:solidFill>
                          <a:srgbClr val="000000"/>
                        </a:solidFill>
                        <a:effectLst/>
                        <a:latin typeface="Calibri" panose="020F050202020403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95728291"/>
                  </a:ext>
                </a:extLst>
              </a:tr>
              <a:tr h="381547">
                <a:tc>
                  <a:txBody>
                    <a:bodyPr/>
                    <a:lstStyle/>
                    <a:p>
                      <a:pPr algn="r" fontAlgn="b"/>
                      <a:r>
                        <a:rPr lang="en-NZ" sz="1100" u="none" strike="noStrike" dirty="0">
                          <a:effectLst/>
                        </a:rPr>
                        <a:t> </a:t>
                      </a:r>
                      <a:endParaRPr lang="en-NZ" sz="1100" b="0" i="0" u="none" strike="noStrike" dirty="0">
                        <a:solidFill>
                          <a:srgbClr val="000000"/>
                        </a:solidFill>
                        <a:effectLst/>
                        <a:latin typeface="Calibri" panose="020F050202020403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63651834"/>
                  </a:ext>
                </a:extLst>
              </a:tr>
              <a:tr h="381547">
                <a:tc>
                  <a:txBody>
                    <a:bodyPr/>
                    <a:lstStyle/>
                    <a:p>
                      <a:pPr algn="r" fontAlgn="b"/>
                      <a:r>
                        <a:rPr lang="en-NZ" sz="1100" u="none" strike="noStrike" dirty="0">
                          <a:effectLst/>
                        </a:rPr>
                        <a:t>Regularly check on what child is watching</a:t>
                      </a:r>
                      <a:endParaRPr lang="en-NZ" sz="1100" b="0" i="0" u="none" strike="noStrike" dirty="0">
                        <a:solidFill>
                          <a:srgbClr val="000000"/>
                        </a:solidFill>
                        <a:effectLst/>
                        <a:latin typeface="Calibri" panose="020F050202020403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20801340"/>
                  </a:ext>
                </a:extLst>
              </a:tr>
              <a:tr h="381547">
                <a:tc>
                  <a:txBody>
                    <a:bodyPr/>
                    <a:lstStyle/>
                    <a:p>
                      <a:pPr algn="r" fontAlgn="b"/>
                      <a:r>
                        <a:rPr lang="en-NZ" sz="1100" u="none" strike="noStrike" dirty="0">
                          <a:effectLst/>
                        </a:rPr>
                        <a:t>Change programme if adult decides content is inappropriate</a:t>
                      </a:r>
                      <a:endParaRPr lang="en-NZ" sz="1100" b="0" i="0" u="none" strike="noStrike" dirty="0">
                        <a:solidFill>
                          <a:srgbClr val="000000"/>
                        </a:solidFill>
                        <a:effectLst/>
                        <a:latin typeface="Calibri" panose="020F050202020403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1118124"/>
                  </a:ext>
                </a:extLst>
              </a:tr>
              <a:tr h="381547">
                <a:tc>
                  <a:txBody>
                    <a:bodyPr/>
                    <a:lstStyle/>
                    <a:p>
                      <a:pPr algn="r" fontAlgn="b"/>
                      <a:r>
                        <a:rPr lang="en-NZ" sz="1100" u="none" strike="noStrike" dirty="0">
                          <a:effectLst/>
                        </a:rPr>
                        <a:t>Not allowed to watch in bedroom</a:t>
                      </a:r>
                      <a:endParaRPr lang="en-NZ" sz="1100" b="0" i="0" u="none" strike="noStrike" dirty="0">
                        <a:solidFill>
                          <a:srgbClr val="000000"/>
                        </a:solidFill>
                        <a:effectLst/>
                        <a:latin typeface="Calibri" panose="020F050202020403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68482537"/>
                  </a:ext>
                </a:extLst>
              </a:tr>
              <a:tr h="381547">
                <a:tc>
                  <a:txBody>
                    <a:bodyPr/>
                    <a:lstStyle/>
                    <a:p>
                      <a:pPr algn="r" fontAlgn="b"/>
                      <a:r>
                        <a:rPr lang="en-NZ" sz="1100" u="none" strike="noStrike" dirty="0">
                          <a:effectLst/>
                        </a:rPr>
                        <a:t>Only watch programmes classified PGR with an adult present</a:t>
                      </a:r>
                      <a:endParaRPr lang="en-NZ" sz="1100" b="0" i="0" u="none" strike="noStrike" dirty="0">
                        <a:solidFill>
                          <a:srgbClr val="000000"/>
                        </a:solidFill>
                        <a:effectLst/>
                        <a:latin typeface="Calibri" panose="020F050202020403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96556657"/>
                  </a:ext>
                </a:extLst>
              </a:tr>
              <a:tr h="381547">
                <a:tc>
                  <a:txBody>
                    <a:bodyPr/>
                    <a:lstStyle/>
                    <a:p>
                      <a:pPr algn="r" fontAlgn="b"/>
                      <a:r>
                        <a:rPr lang="en-NZ" sz="1100" u="none" strike="noStrike" dirty="0">
                          <a:effectLst/>
                        </a:rPr>
                        <a:t>Not allowed to watch unsupervised</a:t>
                      </a:r>
                      <a:endParaRPr lang="en-NZ" sz="1100" b="0" i="0" u="none" strike="noStrike" dirty="0">
                        <a:solidFill>
                          <a:srgbClr val="000000"/>
                        </a:solidFill>
                        <a:effectLst/>
                        <a:latin typeface="Calibri" panose="020F050202020403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35542092"/>
                  </a:ext>
                </a:extLst>
              </a:tr>
              <a:tr h="381547">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NZ" sz="1100" u="none" strike="noStrike" dirty="0">
                          <a:effectLst/>
                        </a:rPr>
                        <a:t>Not allowed to use a streaming service without supervision</a:t>
                      </a:r>
                      <a:endParaRPr lang="en-NZ" sz="1100" b="0" i="0" u="none" strike="noStrike" dirty="0">
                        <a:solidFill>
                          <a:srgbClr val="000000"/>
                        </a:solidFill>
                        <a:effectLst/>
                        <a:latin typeface="Calibri" panose="020F050202020403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76509687"/>
                  </a:ext>
                </a:extLst>
              </a:tr>
              <a:tr h="381547">
                <a:tc>
                  <a:txBody>
                    <a:bodyPr/>
                    <a:lstStyle/>
                    <a:p>
                      <a:pPr algn="r" fontAlgn="b"/>
                      <a:r>
                        <a:rPr lang="en-NZ" sz="1100" u="none" strike="noStrike" dirty="0">
                          <a:effectLst/>
                        </a:rPr>
                        <a:t>Only watch programmes classified AO with an adult present</a:t>
                      </a:r>
                      <a:endParaRPr lang="en-NZ" sz="1100" b="0" i="0" u="none" strike="noStrike" dirty="0">
                        <a:solidFill>
                          <a:srgbClr val="000000"/>
                        </a:solidFill>
                        <a:effectLst/>
                        <a:latin typeface="Calibri" panose="020F050202020403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58997178"/>
                  </a:ext>
                </a:extLst>
              </a:tr>
            </a:tbl>
          </a:graphicData>
        </a:graphic>
      </p:graphicFrame>
      <p:pic>
        <p:nvPicPr>
          <p:cNvPr id="16" name="Picture 15">
            <a:extLst>
              <a:ext uri="{FF2B5EF4-FFF2-40B4-BE49-F238E27FC236}">
                <a16:creationId xmlns:a16="http://schemas.microsoft.com/office/drawing/2014/main" id="{55B8BE57-567B-4713-A7B7-683CC1A43EA5}"/>
              </a:ext>
            </a:extLst>
          </p:cNvPr>
          <p:cNvPicPr>
            <a:picLocks noChangeAspect="1"/>
          </p:cNvPicPr>
          <p:nvPr/>
        </p:nvPicPr>
        <p:blipFill>
          <a:blip r:embed="rId3"/>
          <a:stretch>
            <a:fillRect/>
          </a:stretch>
        </p:blipFill>
        <p:spPr>
          <a:xfrm>
            <a:off x="201612" y="119935"/>
            <a:ext cx="612000" cy="612000"/>
          </a:xfrm>
          <a:prstGeom prst="rect">
            <a:avLst/>
          </a:prstGeom>
        </p:spPr>
      </p:pic>
    </p:spTree>
    <p:extLst>
      <p:ext uri="{BB962C8B-B14F-4D97-AF65-F5344CB8AC3E}">
        <p14:creationId xmlns:p14="http://schemas.microsoft.com/office/powerpoint/2010/main" val="133329294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1719B6-4C70-4018-843A-38E1815245DB}"/>
              </a:ext>
            </a:extLst>
          </p:cNvPr>
          <p:cNvSpPr/>
          <p:nvPr/>
        </p:nvSpPr>
        <p:spPr>
          <a:xfrm>
            <a:off x="3136900" y="5149905"/>
            <a:ext cx="8851900" cy="1061621"/>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4" name="Rectangle 13">
            <a:extLst>
              <a:ext uri="{FF2B5EF4-FFF2-40B4-BE49-F238E27FC236}">
                <a16:creationId xmlns:a16="http://schemas.microsoft.com/office/drawing/2014/main" id="{C84699C2-3DC7-4E39-AF5E-E6B3121B825C}"/>
              </a:ext>
            </a:extLst>
          </p:cNvPr>
          <p:cNvSpPr/>
          <p:nvPr/>
        </p:nvSpPr>
        <p:spPr>
          <a:xfrm>
            <a:off x="3136900" y="1042311"/>
            <a:ext cx="8851900" cy="3997521"/>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42975" y="138224"/>
            <a:ext cx="9048750" cy="547576"/>
          </a:xfrm>
        </p:spPr>
        <p:txBody>
          <a:bodyPr>
            <a:normAutofit fontScale="90000"/>
          </a:bodyPr>
          <a:lstStyle/>
          <a:p>
            <a:r>
              <a:rPr lang="en-NZ" dirty="0"/>
              <a:t>Parents’ and caregivers’ controls / rules for child watching TV</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242392"/>
            <a:ext cx="2641600" cy="30854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A further 67% have rules about the type of content their children are allowed to watch. </a:t>
            </a:r>
          </a:p>
          <a:p>
            <a:pPr marL="36000"/>
            <a:endParaRPr lang="en-NZ" dirty="0">
              <a:solidFill>
                <a:srgbClr val="404040"/>
              </a:solidFill>
            </a:endParaRPr>
          </a:p>
          <a:p>
            <a:pPr marL="36000"/>
            <a:r>
              <a:rPr lang="en-NZ" dirty="0">
                <a:solidFill>
                  <a:srgbClr val="404040"/>
                </a:solidFill>
              </a:rPr>
              <a:t>Four in ten make use of parental control settings. </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a:xfrm>
            <a:off x="201613" y="6421799"/>
            <a:ext cx="9580340" cy="436201"/>
          </a:xfrm>
        </p:spPr>
        <p:txBody>
          <a:bodyPr/>
          <a:lstStyle/>
          <a:p>
            <a:r>
              <a:rPr lang="en-NZ" dirty="0"/>
              <a:t>Source: S2Q5. Do you do anything to control the programmes or shows [CHILD] watches, or do you have any rules about them watching programmes or shows?</a:t>
            </a:r>
          </a:p>
          <a:p>
            <a:r>
              <a:rPr lang="en-NZ" dirty="0"/>
              <a:t>Base size: All parents and caregivers of 10 to 14 year olds who watch programmes and shows (n=1,000), 2014 (n=696), 2007 (n=600)</a:t>
            </a:r>
          </a:p>
        </p:txBody>
      </p:sp>
      <p:graphicFrame>
        <p:nvGraphicFramePr>
          <p:cNvPr id="21" name="Table 20">
            <a:extLst>
              <a:ext uri="{FF2B5EF4-FFF2-40B4-BE49-F238E27FC236}">
                <a16:creationId xmlns:a16="http://schemas.microsoft.com/office/drawing/2014/main" id="{A534B523-CC03-47B5-8B27-F1FB13FC1139}"/>
              </a:ext>
            </a:extLst>
          </p:cNvPr>
          <p:cNvGraphicFramePr>
            <a:graphicFrameLocks noGrp="1"/>
          </p:cNvGraphicFramePr>
          <p:nvPr>
            <p:extLst>
              <p:ext uri="{D42A27DB-BD31-4B8C-83A1-F6EECF244321}">
                <p14:modId xmlns:p14="http://schemas.microsoft.com/office/powerpoint/2010/main" val="358660055"/>
              </p:ext>
            </p:extLst>
          </p:nvPr>
        </p:nvGraphicFramePr>
        <p:xfrm>
          <a:off x="8046720" y="746761"/>
          <a:ext cx="3923032" cy="5328922"/>
        </p:xfrm>
        <a:graphic>
          <a:graphicData uri="http://schemas.openxmlformats.org/drawingml/2006/table">
            <a:tbl>
              <a:tblPr firstRow="1" bandRow="1">
                <a:tableStyleId>{5C22544A-7EE6-4342-B048-85BDC9FD1C3A}</a:tableStyleId>
              </a:tblPr>
              <a:tblGrid>
                <a:gridCol w="3414705">
                  <a:extLst>
                    <a:ext uri="{9D8B030D-6E8A-4147-A177-3AD203B41FA5}">
                      <a16:colId xmlns:a16="http://schemas.microsoft.com/office/drawing/2014/main" val="1683801721"/>
                    </a:ext>
                  </a:extLst>
                </a:gridCol>
                <a:gridCol w="508327">
                  <a:extLst>
                    <a:ext uri="{9D8B030D-6E8A-4147-A177-3AD203B41FA5}">
                      <a16:colId xmlns:a16="http://schemas.microsoft.com/office/drawing/2014/main" val="838617123"/>
                    </a:ext>
                  </a:extLst>
                </a:gridCol>
              </a:tblGrid>
              <a:tr h="685899">
                <a:tc>
                  <a:txBody>
                    <a:bodyPr/>
                    <a:lstStyle/>
                    <a:p>
                      <a:pPr algn="r"/>
                      <a:r>
                        <a:rPr lang="en-NZ" sz="1000" dirty="0">
                          <a:solidFill>
                            <a:schemeClr val="tx1"/>
                          </a:solidFill>
                        </a:rPr>
                        <a:t>2014</a:t>
                      </a:r>
                    </a:p>
                  </a:txBody>
                  <a:tcPr anchor="b">
                    <a:lnL w="12700" cmpd="sng">
                      <a:noFill/>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NZ" sz="1000" dirty="0">
                          <a:solidFill>
                            <a:schemeClr val="tx1"/>
                          </a:solidFill>
                        </a:rPr>
                        <a:t>2007</a:t>
                      </a:r>
                    </a:p>
                  </a:txBody>
                  <a:tcPr anchor="b">
                    <a:lnL w="12700" cmpd="sng">
                      <a:noFill/>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9448352"/>
                  </a:ext>
                </a:extLst>
              </a:tr>
              <a:tr h="422093">
                <a:tc>
                  <a:txBody>
                    <a:bodyPr/>
                    <a:lstStyle/>
                    <a:p>
                      <a:pPr algn="r"/>
                      <a:r>
                        <a:rPr lang="en-NZ" sz="1000" dirty="0"/>
                        <a:t>24%</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NZ" sz="1000" dirty="0"/>
                        <a:t>22%</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550784"/>
                  </a:ext>
                </a:extLst>
              </a:tr>
              <a:tr h="422093">
                <a:tc>
                  <a:txBody>
                    <a:bodyPr/>
                    <a:lstStyle/>
                    <a:p>
                      <a:pPr algn="r"/>
                      <a:r>
                        <a:rPr lang="en-NZ" sz="1000" dirty="0"/>
                        <a:t>7%</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NZ" sz="1000" dirty="0"/>
                        <a:t>5%</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2993622"/>
                  </a:ext>
                </a:extLst>
              </a:tr>
              <a:tr h="422093">
                <a:tc>
                  <a:txBody>
                    <a:bodyPr/>
                    <a:lstStyle/>
                    <a:p>
                      <a:pPr algn="r"/>
                      <a:r>
                        <a:rPr lang="en-NZ" sz="1000" dirty="0"/>
                        <a:t>20%</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NZ" sz="1000" dirty="0"/>
                        <a:t>14%</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8691666"/>
                  </a:ext>
                </a:extLst>
              </a:tr>
              <a:tr h="422093">
                <a:tc>
                  <a:txBody>
                    <a:bodyPr/>
                    <a:lstStyle/>
                    <a:p>
                      <a:pPr algn="r"/>
                      <a:r>
                        <a:rPr lang="en-NZ" sz="1000" dirty="0"/>
                        <a:t>-</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NZ" sz="1000" dirty="0"/>
                        <a:t>-</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1567067"/>
                  </a:ext>
                </a:extLst>
              </a:tr>
              <a:tr h="422093">
                <a:tc>
                  <a:txBody>
                    <a:bodyPr/>
                    <a:lstStyle/>
                    <a:p>
                      <a:pPr algn="r"/>
                      <a:r>
                        <a:rPr lang="en-NZ" sz="1000" dirty="0"/>
                        <a:t>-</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NZ" sz="1000" dirty="0"/>
                        <a:t>-</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0464033"/>
                  </a:ext>
                </a:extLst>
              </a:tr>
              <a:tr h="422093">
                <a:tc>
                  <a:txBody>
                    <a:bodyPr/>
                    <a:lstStyle/>
                    <a:p>
                      <a:pPr algn="r"/>
                      <a:r>
                        <a:rPr lang="en-NZ" sz="1000" dirty="0"/>
                        <a:t>-</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NZ" sz="1000" dirty="0"/>
                        <a:t>-</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6986443"/>
                  </a:ext>
                </a:extLst>
              </a:tr>
              <a:tr h="422093">
                <a:tc>
                  <a:txBody>
                    <a:bodyPr/>
                    <a:lstStyle/>
                    <a:p>
                      <a:pPr algn="r"/>
                      <a:r>
                        <a:rPr lang="en-NZ" sz="1000" dirty="0"/>
                        <a:t>-</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NZ" sz="1000" dirty="0"/>
                        <a:t>-</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125073"/>
                  </a:ext>
                </a:extLst>
              </a:tr>
              <a:tr h="422093">
                <a:tc>
                  <a:txBody>
                    <a:bodyPr/>
                    <a:lstStyle/>
                    <a:p>
                      <a:pPr algn="r"/>
                      <a:r>
                        <a:rPr lang="en-NZ" sz="1000" dirty="0"/>
                        <a:t>7%</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NZ" sz="1000" dirty="0"/>
                        <a:t>2%</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197207"/>
                  </a:ext>
                </a:extLst>
              </a:tr>
              <a:tr h="422093">
                <a:tc>
                  <a:txBody>
                    <a:bodyPr/>
                    <a:lstStyle/>
                    <a:p>
                      <a:pPr algn="r"/>
                      <a:endParaRPr lang="en-NZ" sz="1000" dirty="0"/>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NZ" sz="1000" dirty="0"/>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2752088"/>
                  </a:ext>
                </a:extLst>
              </a:tr>
              <a:tr h="422093">
                <a:tc>
                  <a:txBody>
                    <a:bodyPr/>
                    <a:lstStyle/>
                    <a:p>
                      <a:pPr algn="r"/>
                      <a:r>
                        <a:rPr lang="en-NZ" sz="1000" dirty="0"/>
                        <a:t>-</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NZ" sz="1000" dirty="0"/>
                        <a:t>-</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0188263"/>
                  </a:ext>
                </a:extLst>
              </a:tr>
              <a:tr h="422093">
                <a:tc>
                  <a:txBody>
                    <a:bodyPr/>
                    <a:lstStyle/>
                    <a:p>
                      <a:pPr algn="r"/>
                      <a:r>
                        <a:rPr lang="en-NZ" sz="1000" dirty="0"/>
                        <a:t>-</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a:r>
                        <a:rPr lang="en-NZ" sz="1000" dirty="0"/>
                        <a:t>-</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28400259"/>
                  </a:ext>
                </a:extLst>
              </a:tr>
            </a:tbl>
          </a:graphicData>
        </a:graphic>
      </p:graphicFrame>
      <p:sp>
        <p:nvSpPr>
          <p:cNvPr id="13" name="Rectangle 12">
            <a:extLst>
              <a:ext uri="{FF2B5EF4-FFF2-40B4-BE49-F238E27FC236}">
                <a16:creationId xmlns:a16="http://schemas.microsoft.com/office/drawing/2014/main" id="{9097877E-4B8A-4A6D-B55B-1CA98C158AE0}"/>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aphicFrame>
        <p:nvGraphicFramePr>
          <p:cNvPr id="7" name="Chart 6">
            <a:extLst>
              <a:ext uri="{FF2B5EF4-FFF2-40B4-BE49-F238E27FC236}">
                <a16:creationId xmlns:a16="http://schemas.microsoft.com/office/drawing/2014/main" id="{FEC330C3-D707-4D61-91F7-18ACDDA5FA62}"/>
              </a:ext>
            </a:extLst>
          </p:cNvPr>
          <p:cNvGraphicFramePr/>
          <p:nvPr>
            <p:extLst>
              <p:ext uri="{D42A27DB-BD31-4B8C-83A1-F6EECF244321}">
                <p14:modId xmlns:p14="http://schemas.microsoft.com/office/powerpoint/2010/main" val="3217245041"/>
              </p:ext>
            </p:extLst>
          </p:nvPr>
        </p:nvGraphicFramePr>
        <p:xfrm>
          <a:off x="3553589" y="1048765"/>
          <a:ext cx="8426402" cy="513144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le 2">
            <a:extLst>
              <a:ext uri="{FF2B5EF4-FFF2-40B4-BE49-F238E27FC236}">
                <a16:creationId xmlns:a16="http://schemas.microsoft.com/office/drawing/2014/main" id="{2B734715-0A3A-4BF0-96AD-CA2D9E38A914}"/>
              </a:ext>
            </a:extLst>
          </p:cNvPr>
          <p:cNvGraphicFramePr>
            <a:graphicFrameLocks noGrp="1"/>
          </p:cNvGraphicFramePr>
          <p:nvPr>
            <p:extLst>
              <p:ext uri="{D42A27DB-BD31-4B8C-83A1-F6EECF244321}">
                <p14:modId xmlns:p14="http://schemas.microsoft.com/office/powerpoint/2010/main" val="489646717"/>
              </p:ext>
            </p:extLst>
          </p:nvPr>
        </p:nvGraphicFramePr>
        <p:xfrm>
          <a:off x="4788568" y="1402080"/>
          <a:ext cx="3126072" cy="4693920"/>
        </p:xfrm>
        <a:graphic>
          <a:graphicData uri="http://schemas.openxmlformats.org/drawingml/2006/table">
            <a:tbl>
              <a:tblPr>
                <a:tableStyleId>{5C22544A-7EE6-4342-B048-85BDC9FD1C3A}</a:tableStyleId>
              </a:tblPr>
              <a:tblGrid>
                <a:gridCol w="3126072">
                  <a:extLst>
                    <a:ext uri="{9D8B030D-6E8A-4147-A177-3AD203B41FA5}">
                      <a16:colId xmlns:a16="http://schemas.microsoft.com/office/drawing/2014/main" val="4168930812"/>
                    </a:ext>
                  </a:extLst>
                </a:gridCol>
              </a:tblGrid>
              <a:tr h="426720">
                <a:tc>
                  <a:txBody>
                    <a:bodyPr/>
                    <a:lstStyle/>
                    <a:p>
                      <a:pPr algn="r" fontAlgn="b"/>
                      <a:r>
                        <a:rPr lang="en-NZ" sz="1100" u="none" strike="noStrike" dirty="0">
                          <a:effectLst/>
                        </a:rPr>
                        <a:t>Don’t watch programmes with AO classification</a:t>
                      </a:r>
                      <a:endParaRPr lang="en-NZ" sz="1100" b="0" i="0" u="none" strike="noStrike" dirty="0">
                        <a:solidFill>
                          <a:srgbClr val="000000"/>
                        </a:solidFill>
                        <a:effectLst/>
                        <a:latin typeface="Calibri" panose="020F050202020403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95495064"/>
                  </a:ext>
                </a:extLst>
              </a:tr>
              <a:tr h="426720">
                <a:tc>
                  <a:txBody>
                    <a:bodyPr/>
                    <a:lstStyle/>
                    <a:p>
                      <a:pPr algn="r" fontAlgn="b"/>
                      <a:r>
                        <a:rPr lang="en-NZ" sz="1100" u="none" strike="noStrike" dirty="0">
                          <a:effectLst/>
                        </a:rPr>
                        <a:t>Only watch videos / DVD / Blu-ray with appropriate classification</a:t>
                      </a:r>
                      <a:endParaRPr lang="en-NZ" sz="1100" b="0" i="0" u="none" strike="noStrike" dirty="0">
                        <a:solidFill>
                          <a:srgbClr val="000000"/>
                        </a:solidFill>
                        <a:effectLst/>
                        <a:latin typeface="Calibri" panose="020F050202020403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06646808"/>
                  </a:ext>
                </a:extLst>
              </a:tr>
              <a:tr h="426720">
                <a:tc>
                  <a:txBody>
                    <a:bodyPr/>
                    <a:lstStyle/>
                    <a:p>
                      <a:pPr algn="r" fontAlgn="b"/>
                      <a:r>
                        <a:rPr lang="en-NZ" sz="1100" u="none" strike="noStrike" dirty="0">
                          <a:effectLst/>
                        </a:rPr>
                        <a:t>Only allowed to watch children’s programmes or channels</a:t>
                      </a:r>
                      <a:endParaRPr lang="en-NZ" sz="1100" b="0" i="0" u="none" strike="noStrike" dirty="0">
                        <a:solidFill>
                          <a:srgbClr val="000000"/>
                        </a:solidFill>
                        <a:effectLst/>
                        <a:latin typeface="Calibri" panose="020F050202020403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43730294"/>
                  </a:ext>
                </a:extLst>
              </a:tr>
              <a:tr h="426720">
                <a:tc>
                  <a:txBody>
                    <a:bodyPr/>
                    <a:lstStyle/>
                    <a:p>
                      <a:pPr algn="r" fontAlgn="b"/>
                      <a:r>
                        <a:rPr lang="en-NZ" sz="1100" u="none" strike="noStrike" dirty="0">
                          <a:effectLst/>
                        </a:rPr>
                        <a:t>Only watch programmes if a parent has reviewed its classification</a:t>
                      </a:r>
                      <a:endParaRPr lang="en-NZ" sz="1100" b="0" i="0" u="none" strike="noStrike" dirty="0">
                        <a:solidFill>
                          <a:srgbClr val="000000"/>
                        </a:solidFill>
                        <a:effectLst/>
                        <a:latin typeface="Calibri" panose="020F050202020403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75288279"/>
                  </a:ext>
                </a:extLst>
              </a:tr>
              <a:tr h="426720">
                <a:tc>
                  <a:txBody>
                    <a:bodyPr/>
                    <a:lstStyle/>
                    <a:p>
                      <a:pPr algn="r" fontAlgn="b"/>
                      <a:r>
                        <a:rPr lang="en-NZ" sz="1100" u="none" strike="noStrike" dirty="0">
                          <a:effectLst/>
                        </a:rPr>
                        <a:t>Check warnings on programmes first</a:t>
                      </a:r>
                      <a:endParaRPr lang="en-NZ" sz="1100" b="0" i="0" u="none" strike="noStrike" dirty="0">
                        <a:solidFill>
                          <a:srgbClr val="000000"/>
                        </a:solidFill>
                        <a:effectLst/>
                        <a:latin typeface="Calibri" panose="020F050202020403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83645405"/>
                  </a:ext>
                </a:extLst>
              </a:tr>
              <a:tr h="426720">
                <a:tc>
                  <a:txBody>
                    <a:bodyPr/>
                    <a:lstStyle/>
                    <a:p>
                      <a:pPr algn="r" fontAlgn="b"/>
                      <a:r>
                        <a:rPr lang="en-NZ" sz="1100" u="none" strike="noStrike" dirty="0">
                          <a:effectLst/>
                        </a:rPr>
                        <a:t>Can only watch programme if parent has checked programme guide first</a:t>
                      </a:r>
                      <a:endParaRPr lang="en-NZ" sz="1100" b="0" i="0" u="none" strike="noStrike" dirty="0">
                        <a:solidFill>
                          <a:srgbClr val="000000"/>
                        </a:solidFill>
                        <a:effectLst/>
                        <a:latin typeface="Calibri" panose="020F050202020403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2660903"/>
                  </a:ext>
                </a:extLst>
              </a:tr>
              <a:tr h="426720">
                <a:tc>
                  <a:txBody>
                    <a:bodyPr/>
                    <a:lstStyle/>
                    <a:p>
                      <a:pPr algn="r" fontAlgn="b"/>
                      <a:r>
                        <a:rPr lang="en-NZ" sz="1100" u="none" strike="noStrike" dirty="0">
                          <a:effectLst/>
                        </a:rPr>
                        <a:t>Not allowed to watch Pay TV (Sky)</a:t>
                      </a:r>
                      <a:endParaRPr lang="en-NZ" sz="1100" b="0" i="0" u="none" strike="noStrike" dirty="0">
                        <a:solidFill>
                          <a:srgbClr val="000000"/>
                        </a:solidFill>
                        <a:effectLst/>
                        <a:latin typeface="Calibri" panose="020F050202020403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30514388"/>
                  </a:ext>
                </a:extLst>
              </a:tr>
              <a:tr h="426720">
                <a:tc>
                  <a:txBody>
                    <a:bodyPr/>
                    <a:lstStyle/>
                    <a:p>
                      <a:pPr algn="r" fontAlgn="b"/>
                      <a:r>
                        <a:rPr lang="en-NZ" sz="1100" u="none" strike="noStrike" dirty="0">
                          <a:effectLst/>
                        </a:rPr>
                        <a:t>Don’t watch programmes with PGR classification</a:t>
                      </a:r>
                      <a:endParaRPr lang="en-NZ" sz="1100" b="0" i="0" u="none" strike="noStrike" dirty="0">
                        <a:solidFill>
                          <a:srgbClr val="000000"/>
                        </a:solidFill>
                        <a:effectLst/>
                        <a:latin typeface="Calibri" panose="020F050202020403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77133019"/>
                  </a:ext>
                </a:extLst>
              </a:tr>
              <a:tr h="426720">
                <a:tc>
                  <a:txBody>
                    <a:bodyPr/>
                    <a:lstStyle/>
                    <a:p>
                      <a:pPr algn="r" fontAlgn="b"/>
                      <a:r>
                        <a:rPr lang="en-NZ" sz="1100" u="none" strike="noStrike" dirty="0">
                          <a:effectLst/>
                        </a:rPr>
                        <a:t> </a:t>
                      </a:r>
                      <a:endParaRPr lang="en-NZ" sz="1100" b="0" i="0" u="none" strike="noStrike" dirty="0">
                        <a:solidFill>
                          <a:srgbClr val="000000"/>
                        </a:solidFill>
                        <a:effectLst/>
                        <a:latin typeface="Calibri" panose="020F050202020403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7034066"/>
                  </a:ext>
                </a:extLst>
              </a:tr>
              <a:tr h="426720">
                <a:tc>
                  <a:txBody>
                    <a:bodyPr/>
                    <a:lstStyle/>
                    <a:p>
                      <a:pPr algn="r" fontAlgn="b"/>
                      <a:r>
                        <a:rPr lang="en-NZ" sz="1100" u="none" strike="noStrike" dirty="0">
                          <a:effectLst/>
                        </a:rPr>
                        <a:t>Age restriction controls on streaming service</a:t>
                      </a:r>
                      <a:endParaRPr lang="en-NZ" sz="1100" b="0" i="0" u="none" strike="noStrike" dirty="0">
                        <a:solidFill>
                          <a:srgbClr val="000000"/>
                        </a:solidFill>
                        <a:effectLst/>
                        <a:latin typeface="Calibri" panose="020F050202020403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2461356"/>
                  </a:ext>
                </a:extLst>
              </a:tr>
              <a:tr h="426720">
                <a:tc>
                  <a:txBody>
                    <a:bodyPr/>
                    <a:lstStyle/>
                    <a:p>
                      <a:pPr algn="r" fontAlgn="b"/>
                      <a:r>
                        <a:rPr lang="en-NZ" sz="1100" u="none" strike="noStrike" dirty="0">
                          <a:effectLst/>
                        </a:rPr>
                        <a:t>Parental control settings on Freeview, Sky decoder or Smart TV</a:t>
                      </a:r>
                      <a:endParaRPr lang="en-NZ" sz="1100" b="0" i="0" u="none" strike="noStrike" dirty="0">
                        <a:solidFill>
                          <a:srgbClr val="000000"/>
                        </a:solidFill>
                        <a:effectLst/>
                        <a:latin typeface="Calibri" panose="020F050202020403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75212589"/>
                  </a:ext>
                </a:extLst>
              </a:tr>
            </a:tbl>
          </a:graphicData>
        </a:graphic>
      </p:graphicFrame>
      <p:sp>
        <p:nvSpPr>
          <p:cNvPr id="19" name="Rectangle 18">
            <a:extLst>
              <a:ext uri="{FF2B5EF4-FFF2-40B4-BE49-F238E27FC236}">
                <a16:creationId xmlns:a16="http://schemas.microsoft.com/office/drawing/2014/main" id="{4BD692AC-A352-4209-9156-C00B308229C3}"/>
              </a:ext>
            </a:extLst>
          </p:cNvPr>
          <p:cNvSpPr/>
          <p:nvPr/>
        </p:nvSpPr>
        <p:spPr>
          <a:xfrm>
            <a:off x="3136900" y="5167920"/>
            <a:ext cx="1555991" cy="1045043"/>
          </a:xfrm>
          <a:prstGeom prst="rect">
            <a:avLst/>
          </a:prstGeom>
          <a:solidFill>
            <a:srgbClr val="0DB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400" dirty="0"/>
              <a:t>Parental control settings </a:t>
            </a:r>
          </a:p>
          <a:p>
            <a:pPr algn="ctr"/>
            <a:r>
              <a:rPr lang="en-NZ" sz="1400" dirty="0"/>
              <a:t>(42%)</a:t>
            </a:r>
          </a:p>
        </p:txBody>
      </p:sp>
      <p:sp>
        <p:nvSpPr>
          <p:cNvPr id="18" name="Rectangle 17">
            <a:extLst>
              <a:ext uri="{FF2B5EF4-FFF2-40B4-BE49-F238E27FC236}">
                <a16:creationId xmlns:a16="http://schemas.microsoft.com/office/drawing/2014/main" id="{67E8D36D-F801-48B9-9955-7B9ECBD7166D}"/>
              </a:ext>
            </a:extLst>
          </p:cNvPr>
          <p:cNvSpPr/>
          <p:nvPr/>
        </p:nvSpPr>
        <p:spPr>
          <a:xfrm rot="16200000">
            <a:off x="1929208" y="2261134"/>
            <a:ext cx="3971377" cy="1555988"/>
          </a:xfrm>
          <a:prstGeom prst="rect">
            <a:avLst/>
          </a:prstGeom>
          <a:solidFill>
            <a:srgbClr val="0DB09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NZ" sz="1400" dirty="0"/>
              <a:t>Content / ratings (67%)</a:t>
            </a:r>
          </a:p>
        </p:txBody>
      </p:sp>
      <p:pic>
        <p:nvPicPr>
          <p:cNvPr id="16" name="Picture 15">
            <a:extLst>
              <a:ext uri="{FF2B5EF4-FFF2-40B4-BE49-F238E27FC236}">
                <a16:creationId xmlns:a16="http://schemas.microsoft.com/office/drawing/2014/main" id="{45C8BA8F-76F7-49AD-81F2-D9483F754F9D}"/>
              </a:ext>
            </a:extLst>
          </p:cNvPr>
          <p:cNvPicPr>
            <a:picLocks noChangeAspect="1"/>
          </p:cNvPicPr>
          <p:nvPr/>
        </p:nvPicPr>
        <p:blipFill>
          <a:blip r:embed="rId3"/>
          <a:stretch>
            <a:fillRect/>
          </a:stretch>
        </p:blipFill>
        <p:spPr>
          <a:xfrm>
            <a:off x="201612" y="119935"/>
            <a:ext cx="612000" cy="612000"/>
          </a:xfrm>
          <a:prstGeom prst="rect">
            <a:avLst/>
          </a:prstGeom>
        </p:spPr>
      </p:pic>
    </p:spTree>
    <p:extLst>
      <p:ext uri="{BB962C8B-B14F-4D97-AF65-F5344CB8AC3E}">
        <p14:creationId xmlns:p14="http://schemas.microsoft.com/office/powerpoint/2010/main" val="77634272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4D997A-39AB-4B41-9DB6-C23581695E3C}"/>
              </a:ext>
            </a:extLst>
          </p:cNvPr>
          <p:cNvSpPr/>
          <p:nvPr/>
        </p:nvSpPr>
        <p:spPr>
          <a:xfrm>
            <a:off x="3136898" y="1104111"/>
            <a:ext cx="8851901" cy="5049225"/>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23924" y="138224"/>
            <a:ext cx="9212683" cy="547576"/>
          </a:xfrm>
        </p:spPr>
        <p:txBody>
          <a:bodyPr/>
          <a:lstStyle/>
          <a:p>
            <a:r>
              <a:rPr lang="en-NZ" dirty="0"/>
              <a:t>Curfew for watching programmes and shows</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167931"/>
            <a:ext cx="2641600" cy="27806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On average six to eight year olds have a curfew of 7.30pm, this increases to 8pm for children aged nine to 11, and 9pm for preteens*. </a:t>
            </a:r>
          </a:p>
        </p:txBody>
      </p:sp>
      <p:graphicFrame>
        <p:nvGraphicFramePr>
          <p:cNvPr id="8" name="Chart 7">
            <a:extLst>
              <a:ext uri="{FF2B5EF4-FFF2-40B4-BE49-F238E27FC236}">
                <a16:creationId xmlns:a16="http://schemas.microsoft.com/office/drawing/2014/main" id="{388842AB-6FE4-4BCE-95EC-AB31887913B4}"/>
              </a:ext>
            </a:extLst>
          </p:cNvPr>
          <p:cNvGraphicFramePr/>
          <p:nvPr>
            <p:extLst>
              <p:ext uri="{D42A27DB-BD31-4B8C-83A1-F6EECF244321}">
                <p14:modId xmlns:p14="http://schemas.microsoft.com/office/powerpoint/2010/main" val="1364257582"/>
              </p:ext>
            </p:extLst>
          </p:nvPr>
        </p:nvGraphicFramePr>
        <p:xfrm>
          <a:off x="3349647" y="1257300"/>
          <a:ext cx="8426402" cy="496062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6E42A935-DE99-4505-BC28-D85FDA4AC459}"/>
              </a:ext>
            </a:extLst>
          </p:cNvPr>
          <p:cNvSpPr txBox="1"/>
          <p:nvPr/>
        </p:nvSpPr>
        <p:spPr>
          <a:xfrm>
            <a:off x="180753" y="6411429"/>
            <a:ext cx="9473610" cy="461665"/>
          </a:xfrm>
          <a:prstGeom prst="rect">
            <a:avLst/>
          </a:prstGeom>
          <a:noFill/>
        </p:spPr>
        <p:txBody>
          <a:bodyPr wrap="square" rtlCol="0">
            <a:spAutoFit/>
          </a:bodyPr>
          <a:lstStyle/>
          <a:p>
            <a:r>
              <a:rPr lang="en-NZ" sz="800" dirty="0"/>
              <a:t>*Averages rounded to the nearest half hour.</a:t>
            </a:r>
          </a:p>
          <a:p>
            <a:r>
              <a:rPr lang="en-NZ" sz="800" dirty="0"/>
              <a:t>Source: S2Q6. You mentioned that your child isn’t allowed to watch any programmes or shows after a certain time. Could you please tell us when this is?</a:t>
            </a:r>
          </a:p>
          <a:p>
            <a:r>
              <a:rPr lang="en-NZ" sz="800" dirty="0"/>
              <a:t>Base size: All parents and caregivers of children who use the internet and have a curfew (n=489). 6 to 8 year olds (n=163), 9 to 11 year olds (n=196), 12 to 14 year olds (n=167).</a:t>
            </a:r>
          </a:p>
        </p:txBody>
      </p:sp>
      <p:sp>
        <p:nvSpPr>
          <p:cNvPr id="10" name="Rectangle 9">
            <a:extLst>
              <a:ext uri="{FF2B5EF4-FFF2-40B4-BE49-F238E27FC236}">
                <a16:creationId xmlns:a16="http://schemas.microsoft.com/office/drawing/2014/main" id="{E13E506E-50DB-4967-A26F-AE5FFE19F7BE}"/>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12" name="Picture 11">
            <a:extLst>
              <a:ext uri="{FF2B5EF4-FFF2-40B4-BE49-F238E27FC236}">
                <a16:creationId xmlns:a16="http://schemas.microsoft.com/office/drawing/2014/main" id="{58FA4FFA-362F-4A40-B0F2-7C0ECAC85CE7}"/>
              </a:ext>
            </a:extLst>
          </p:cNvPr>
          <p:cNvPicPr>
            <a:picLocks noChangeAspect="1"/>
          </p:cNvPicPr>
          <p:nvPr/>
        </p:nvPicPr>
        <p:blipFill>
          <a:blip r:embed="rId3"/>
          <a:stretch>
            <a:fillRect/>
          </a:stretch>
        </p:blipFill>
        <p:spPr>
          <a:xfrm>
            <a:off x="201612" y="119935"/>
            <a:ext cx="612000" cy="612000"/>
          </a:xfrm>
          <a:prstGeom prst="rect">
            <a:avLst/>
          </a:prstGeom>
        </p:spPr>
      </p:pic>
    </p:spTree>
    <p:extLst>
      <p:ext uri="{BB962C8B-B14F-4D97-AF65-F5344CB8AC3E}">
        <p14:creationId xmlns:p14="http://schemas.microsoft.com/office/powerpoint/2010/main" val="256857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AAB8248-AB4B-4526-805A-D6ABC4E908D8}"/>
              </a:ext>
            </a:extLst>
          </p:cNvPr>
          <p:cNvSpPr/>
          <p:nvPr/>
        </p:nvSpPr>
        <p:spPr>
          <a:xfrm>
            <a:off x="4837992" y="1039528"/>
            <a:ext cx="7150808" cy="5178392"/>
          </a:xfrm>
          <a:prstGeom prst="rect">
            <a:avLst/>
          </a:prstGeom>
          <a:solidFill>
            <a:schemeClr val="bg1"/>
          </a:solidFill>
          <a:ln w="508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67562" y="138224"/>
            <a:ext cx="9169045" cy="547576"/>
          </a:xfrm>
        </p:spPr>
        <p:txBody>
          <a:bodyPr/>
          <a:lstStyle/>
          <a:p>
            <a:r>
              <a:rPr lang="en-NZ" dirty="0"/>
              <a:t>Devices used for gaming</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p:txBody>
          <a:bodyPr/>
          <a:lstStyle/>
          <a:p>
            <a:r>
              <a:rPr lang="en-NZ" dirty="0"/>
              <a:t>Source: G1. What devices do you play video, computer or online games on? </a:t>
            </a:r>
          </a:p>
          <a:p>
            <a:r>
              <a:rPr lang="en-NZ" dirty="0"/>
              <a:t>Base size: All 6 to 14 year olds who play video games (n=885)</a:t>
            </a:r>
          </a:p>
        </p:txBody>
      </p:sp>
      <p:sp>
        <p:nvSpPr>
          <p:cNvPr id="11" name="Rectangle 10">
            <a:extLst>
              <a:ext uri="{FF2B5EF4-FFF2-40B4-BE49-F238E27FC236}">
                <a16:creationId xmlns:a16="http://schemas.microsoft.com/office/drawing/2014/main" id="{64367E28-56F4-4CC0-B141-D52D846B57F8}"/>
              </a:ext>
            </a:extLst>
          </p:cNvPr>
          <p:cNvSpPr/>
          <p:nvPr/>
        </p:nvSpPr>
        <p:spPr>
          <a:xfrm>
            <a:off x="143836" y="1308955"/>
            <a:ext cx="4419600" cy="2079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While there is a clear preference for watching programmes and shows on television, there isn’t a preferred device for gaming. Gaming consoles, tablets, mobile phones, and computers are all equally popular.</a:t>
            </a:r>
          </a:p>
        </p:txBody>
      </p:sp>
      <p:graphicFrame>
        <p:nvGraphicFramePr>
          <p:cNvPr id="41" name="Chart 40">
            <a:extLst>
              <a:ext uri="{FF2B5EF4-FFF2-40B4-BE49-F238E27FC236}">
                <a16:creationId xmlns:a16="http://schemas.microsoft.com/office/drawing/2014/main" id="{66998910-FA3B-4EBB-A323-9DF9B25AB714}"/>
              </a:ext>
            </a:extLst>
          </p:cNvPr>
          <p:cNvGraphicFramePr/>
          <p:nvPr/>
        </p:nvGraphicFramePr>
        <p:xfrm>
          <a:off x="4668520" y="1085248"/>
          <a:ext cx="3575404" cy="258919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3" name="Chart 42">
            <a:extLst>
              <a:ext uri="{FF2B5EF4-FFF2-40B4-BE49-F238E27FC236}">
                <a16:creationId xmlns:a16="http://schemas.microsoft.com/office/drawing/2014/main" id="{CFF30E9F-B121-4899-8B35-88509BB222B6}"/>
              </a:ext>
            </a:extLst>
          </p:cNvPr>
          <p:cNvGraphicFramePr/>
          <p:nvPr/>
        </p:nvGraphicFramePr>
        <p:xfrm>
          <a:off x="8243924" y="1085248"/>
          <a:ext cx="3575404" cy="25891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4" name="Chart 43">
            <a:extLst>
              <a:ext uri="{FF2B5EF4-FFF2-40B4-BE49-F238E27FC236}">
                <a16:creationId xmlns:a16="http://schemas.microsoft.com/office/drawing/2014/main" id="{9FAD0F71-FF46-4A1F-9D3C-D69CCA751135}"/>
              </a:ext>
            </a:extLst>
          </p:cNvPr>
          <p:cNvGraphicFramePr/>
          <p:nvPr/>
        </p:nvGraphicFramePr>
        <p:xfrm>
          <a:off x="8243924" y="3674444"/>
          <a:ext cx="3575404" cy="258919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5" name="Chart 44">
            <a:extLst>
              <a:ext uri="{FF2B5EF4-FFF2-40B4-BE49-F238E27FC236}">
                <a16:creationId xmlns:a16="http://schemas.microsoft.com/office/drawing/2014/main" id="{08DA0404-1141-4729-A170-B7337EE54DEE}"/>
              </a:ext>
            </a:extLst>
          </p:cNvPr>
          <p:cNvGraphicFramePr/>
          <p:nvPr/>
        </p:nvGraphicFramePr>
        <p:xfrm>
          <a:off x="4668520" y="3674444"/>
          <a:ext cx="3575404" cy="2589196"/>
        </p:xfrm>
        <a:graphic>
          <a:graphicData uri="http://schemas.openxmlformats.org/drawingml/2006/chart">
            <c:chart xmlns:c="http://schemas.openxmlformats.org/drawingml/2006/chart" xmlns:r="http://schemas.openxmlformats.org/officeDocument/2006/relationships" r:id="rId5"/>
          </a:graphicData>
        </a:graphic>
      </p:graphicFrame>
      <p:sp>
        <p:nvSpPr>
          <p:cNvPr id="48" name="Oval 47">
            <a:extLst>
              <a:ext uri="{FF2B5EF4-FFF2-40B4-BE49-F238E27FC236}">
                <a16:creationId xmlns:a16="http://schemas.microsoft.com/office/drawing/2014/main" id="{BB799604-57E4-49A1-94B4-D74A2458116C}"/>
              </a:ext>
            </a:extLst>
          </p:cNvPr>
          <p:cNvSpPr/>
          <p:nvPr/>
        </p:nvSpPr>
        <p:spPr>
          <a:xfrm>
            <a:off x="5951928" y="1773952"/>
            <a:ext cx="1149320" cy="114932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a:solidFill>
                  <a:srgbClr val="404040"/>
                </a:solidFill>
              </a:rPr>
              <a:t>49%</a:t>
            </a:r>
          </a:p>
          <a:p>
            <a:pPr algn="ctr"/>
            <a:r>
              <a:rPr lang="en-NZ" sz="1100" dirty="0">
                <a:solidFill>
                  <a:srgbClr val="404040"/>
                </a:solidFill>
              </a:rPr>
              <a:t>Use a gaming console</a:t>
            </a:r>
            <a:endParaRPr lang="en-NZ" sz="1000" dirty="0">
              <a:solidFill>
                <a:srgbClr val="404040"/>
              </a:solidFill>
            </a:endParaRPr>
          </a:p>
        </p:txBody>
      </p:sp>
      <p:sp>
        <p:nvSpPr>
          <p:cNvPr id="49" name="Oval 48">
            <a:extLst>
              <a:ext uri="{FF2B5EF4-FFF2-40B4-BE49-F238E27FC236}">
                <a16:creationId xmlns:a16="http://schemas.microsoft.com/office/drawing/2014/main" id="{701F89B7-FE14-4CDA-8847-C0F8098A8ECD}"/>
              </a:ext>
            </a:extLst>
          </p:cNvPr>
          <p:cNvSpPr/>
          <p:nvPr/>
        </p:nvSpPr>
        <p:spPr>
          <a:xfrm>
            <a:off x="9527332" y="1773952"/>
            <a:ext cx="1149320" cy="114932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a:solidFill>
                  <a:srgbClr val="404040"/>
                </a:solidFill>
              </a:rPr>
              <a:t>47%</a:t>
            </a:r>
          </a:p>
          <a:p>
            <a:pPr algn="ctr"/>
            <a:r>
              <a:rPr lang="en-NZ" sz="1100" dirty="0">
                <a:solidFill>
                  <a:srgbClr val="404040"/>
                </a:solidFill>
              </a:rPr>
              <a:t>Use a tablet</a:t>
            </a:r>
          </a:p>
        </p:txBody>
      </p:sp>
      <p:sp>
        <p:nvSpPr>
          <p:cNvPr id="50" name="Oval 49">
            <a:extLst>
              <a:ext uri="{FF2B5EF4-FFF2-40B4-BE49-F238E27FC236}">
                <a16:creationId xmlns:a16="http://schemas.microsoft.com/office/drawing/2014/main" id="{B409AC9D-CD13-4F7D-8186-EC646F2A9F67}"/>
              </a:ext>
            </a:extLst>
          </p:cNvPr>
          <p:cNvSpPr/>
          <p:nvPr/>
        </p:nvSpPr>
        <p:spPr>
          <a:xfrm>
            <a:off x="5951928" y="4363148"/>
            <a:ext cx="1149320" cy="114932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a:solidFill>
                  <a:srgbClr val="404040"/>
                </a:solidFill>
              </a:rPr>
              <a:t>46%</a:t>
            </a:r>
          </a:p>
          <a:p>
            <a:pPr algn="ctr"/>
            <a:r>
              <a:rPr lang="en-NZ" sz="1100" dirty="0">
                <a:solidFill>
                  <a:srgbClr val="404040"/>
                </a:solidFill>
              </a:rPr>
              <a:t>Use a mobile phone</a:t>
            </a:r>
          </a:p>
        </p:txBody>
      </p:sp>
      <p:sp>
        <p:nvSpPr>
          <p:cNvPr id="51" name="Oval 50">
            <a:extLst>
              <a:ext uri="{FF2B5EF4-FFF2-40B4-BE49-F238E27FC236}">
                <a16:creationId xmlns:a16="http://schemas.microsoft.com/office/drawing/2014/main" id="{9164578F-A885-4B71-847F-2DA1CFFFC8B2}"/>
              </a:ext>
            </a:extLst>
          </p:cNvPr>
          <p:cNvSpPr/>
          <p:nvPr/>
        </p:nvSpPr>
        <p:spPr>
          <a:xfrm>
            <a:off x="9527332" y="4363148"/>
            <a:ext cx="1149320" cy="114932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a:solidFill>
                  <a:srgbClr val="404040"/>
                </a:solidFill>
              </a:rPr>
              <a:t>44% </a:t>
            </a:r>
            <a:r>
              <a:rPr lang="en-NZ" sz="1100" dirty="0">
                <a:solidFill>
                  <a:srgbClr val="404040"/>
                </a:solidFill>
              </a:rPr>
              <a:t>Use a computer or laptop</a:t>
            </a:r>
            <a:endParaRPr lang="en-NZ" dirty="0">
              <a:solidFill>
                <a:srgbClr val="404040"/>
              </a:solidFill>
            </a:endParaRPr>
          </a:p>
        </p:txBody>
      </p:sp>
      <p:pic>
        <p:nvPicPr>
          <p:cNvPr id="14" name="Graphic 13" descr="Tablet">
            <a:extLst>
              <a:ext uri="{FF2B5EF4-FFF2-40B4-BE49-F238E27FC236}">
                <a16:creationId xmlns:a16="http://schemas.microsoft.com/office/drawing/2014/main" id="{C3BB2C4D-FA91-4D53-90EF-4991A8BC91A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66244" y="1165678"/>
            <a:ext cx="648000" cy="648000"/>
          </a:xfrm>
          <a:prstGeom prst="rect">
            <a:avLst/>
          </a:prstGeom>
        </p:spPr>
      </p:pic>
      <p:pic>
        <p:nvPicPr>
          <p:cNvPr id="15" name="Graphic 14" descr="Smart Phone">
            <a:extLst>
              <a:ext uri="{FF2B5EF4-FFF2-40B4-BE49-F238E27FC236}">
                <a16:creationId xmlns:a16="http://schemas.microsoft.com/office/drawing/2014/main" id="{22106C15-A78D-48BA-A392-2BFCE70F5D7D}"/>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29128" y="3674188"/>
            <a:ext cx="648000" cy="648000"/>
          </a:xfrm>
          <a:prstGeom prst="rect">
            <a:avLst/>
          </a:prstGeom>
        </p:spPr>
      </p:pic>
      <p:pic>
        <p:nvPicPr>
          <p:cNvPr id="18" name="Graphic 17" descr="Game controller">
            <a:extLst>
              <a:ext uri="{FF2B5EF4-FFF2-40B4-BE49-F238E27FC236}">
                <a16:creationId xmlns:a16="http://schemas.microsoft.com/office/drawing/2014/main" id="{7089BAF8-0EF0-4DBE-8AAE-B5BAAAC297A0}"/>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499162" y="1178377"/>
            <a:ext cx="648000" cy="648000"/>
          </a:xfrm>
          <a:prstGeom prst="rect">
            <a:avLst/>
          </a:prstGeom>
        </p:spPr>
      </p:pic>
      <p:pic>
        <p:nvPicPr>
          <p:cNvPr id="19" name="Graphic 18" descr="Internet">
            <a:extLst>
              <a:ext uri="{FF2B5EF4-FFF2-40B4-BE49-F238E27FC236}">
                <a16:creationId xmlns:a16="http://schemas.microsoft.com/office/drawing/2014/main" id="{5A737851-53F4-4F83-9780-B3BFFC68FF1D}"/>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063732" y="3659416"/>
            <a:ext cx="648000" cy="648000"/>
          </a:xfrm>
          <a:prstGeom prst="rect">
            <a:avLst/>
          </a:prstGeom>
        </p:spPr>
      </p:pic>
      <p:sp>
        <p:nvSpPr>
          <p:cNvPr id="26" name="Rectangle 25">
            <a:extLst>
              <a:ext uri="{FF2B5EF4-FFF2-40B4-BE49-F238E27FC236}">
                <a16:creationId xmlns:a16="http://schemas.microsoft.com/office/drawing/2014/main" id="{30CCA551-B746-46AD-B13C-2069C15B9A14}"/>
              </a:ext>
            </a:extLst>
          </p:cNvPr>
          <p:cNvSpPr/>
          <p:nvPr/>
        </p:nvSpPr>
        <p:spPr>
          <a:xfrm>
            <a:off x="0" y="1093470"/>
            <a:ext cx="44196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22" name="Picture 21">
            <a:extLst>
              <a:ext uri="{FF2B5EF4-FFF2-40B4-BE49-F238E27FC236}">
                <a16:creationId xmlns:a16="http://schemas.microsoft.com/office/drawing/2014/main" id="{E7092211-CC42-4AD4-AAFB-F9C20D9DC3C0}"/>
              </a:ext>
            </a:extLst>
          </p:cNvPr>
          <p:cNvPicPr>
            <a:picLocks noChangeAspect="1"/>
          </p:cNvPicPr>
          <p:nvPr/>
        </p:nvPicPr>
        <p:blipFill>
          <a:blip r:embed="rId14"/>
          <a:stretch>
            <a:fillRect/>
          </a:stretch>
        </p:blipFill>
        <p:spPr>
          <a:xfrm>
            <a:off x="201613" y="113715"/>
            <a:ext cx="612000" cy="608292"/>
          </a:xfrm>
          <a:prstGeom prst="rect">
            <a:avLst/>
          </a:prstGeom>
        </p:spPr>
      </p:pic>
      <p:sp>
        <p:nvSpPr>
          <p:cNvPr id="23" name="Rectangle 22">
            <a:extLst>
              <a:ext uri="{FF2B5EF4-FFF2-40B4-BE49-F238E27FC236}">
                <a16:creationId xmlns:a16="http://schemas.microsoft.com/office/drawing/2014/main" id="{BC2F2DBC-D4B1-4060-87FC-546D8CE6EE7C}"/>
              </a:ext>
            </a:extLst>
          </p:cNvPr>
          <p:cNvSpPr/>
          <p:nvPr/>
        </p:nvSpPr>
        <p:spPr>
          <a:xfrm>
            <a:off x="201612" y="3584148"/>
            <a:ext cx="4363452" cy="2633772"/>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sp>
        <p:nvSpPr>
          <p:cNvPr id="24" name="Rectangle 23">
            <a:extLst>
              <a:ext uri="{FF2B5EF4-FFF2-40B4-BE49-F238E27FC236}">
                <a16:creationId xmlns:a16="http://schemas.microsoft.com/office/drawing/2014/main" id="{F86FD3C4-55C4-489F-B607-1027AFE1DCFA}"/>
              </a:ext>
            </a:extLst>
          </p:cNvPr>
          <p:cNvSpPr/>
          <p:nvPr/>
        </p:nvSpPr>
        <p:spPr>
          <a:xfrm>
            <a:off x="201613" y="3584148"/>
            <a:ext cx="4363452" cy="645626"/>
          </a:xfrm>
          <a:prstGeom prst="rect">
            <a:avLst/>
          </a:prstGeom>
          <a:solidFill>
            <a:srgbClr val="D2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803F5F96-E18A-47ED-944C-8F9218EFDD18}"/>
              </a:ext>
            </a:extLst>
          </p:cNvPr>
          <p:cNvGrpSpPr/>
          <p:nvPr/>
        </p:nvGrpSpPr>
        <p:grpSpPr>
          <a:xfrm>
            <a:off x="1792432" y="3592147"/>
            <a:ext cx="2772632" cy="2615977"/>
            <a:chOff x="3718405" y="1158949"/>
            <a:chExt cx="5609724" cy="4974339"/>
          </a:xfrm>
        </p:grpSpPr>
        <p:grpSp>
          <p:nvGrpSpPr>
            <p:cNvPr id="28" name="Group 27">
              <a:extLst>
                <a:ext uri="{FF2B5EF4-FFF2-40B4-BE49-F238E27FC236}">
                  <a16:creationId xmlns:a16="http://schemas.microsoft.com/office/drawing/2014/main" id="{33D44B20-4F54-4515-BA25-44DA44BA8919}"/>
                </a:ext>
              </a:extLst>
            </p:cNvPr>
            <p:cNvGrpSpPr/>
            <p:nvPr/>
          </p:nvGrpSpPr>
          <p:grpSpPr>
            <a:xfrm>
              <a:off x="3718405" y="1158949"/>
              <a:ext cx="2673070" cy="4974339"/>
              <a:chOff x="3880678" y="1727997"/>
              <a:chExt cx="2588637" cy="4273200"/>
            </a:xfrm>
          </p:grpSpPr>
          <p:cxnSp>
            <p:nvCxnSpPr>
              <p:cNvPr id="30" name="Straight Connector 29">
                <a:extLst>
                  <a:ext uri="{FF2B5EF4-FFF2-40B4-BE49-F238E27FC236}">
                    <a16:creationId xmlns:a16="http://schemas.microsoft.com/office/drawing/2014/main" id="{EDF083B2-6F22-48C9-A76D-C1A31D1DC97C}"/>
                  </a:ext>
                </a:extLst>
              </p:cNvPr>
              <p:cNvCxnSpPr/>
              <p:nvPr/>
            </p:nvCxnSpPr>
            <p:spPr>
              <a:xfrm>
                <a:off x="3880678" y="1727997"/>
                <a:ext cx="0" cy="4273200"/>
              </a:xfrm>
              <a:prstGeom prst="line">
                <a:avLst/>
              </a:prstGeom>
              <a:ln w="3810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FFC719A-6616-4B8E-BDEE-65D411E090A9}"/>
                  </a:ext>
                </a:extLst>
              </p:cNvPr>
              <p:cNvCxnSpPr/>
              <p:nvPr/>
            </p:nvCxnSpPr>
            <p:spPr>
              <a:xfrm>
                <a:off x="6469315" y="1727997"/>
                <a:ext cx="0" cy="4273200"/>
              </a:xfrm>
              <a:prstGeom prst="line">
                <a:avLst/>
              </a:prstGeom>
              <a:ln w="3810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grpSp>
        <p:cxnSp>
          <p:nvCxnSpPr>
            <p:cNvPr id="29" name="Straight Connector 28">
              <a:extLst>
                <a:ext uri="{FF2B5EF4-FFF2-40B4-BE49-F238E27FC236}">
                  <a16:creationId xmlns:a16="http://schemas.microsoft.com/office/drawing/2014/main" id="{08956F82-D167-4149-A976-F9F5EEA70222}"/>
                </a:ext>
              </a:extLst>
            </p:cNvPr>
            <p:cNvCxnSpPr/>
            <p:nvPr/>
          </p:nvCxnSpPr>
          <p:spPr>
            <a:xfrm>
              <a:off x="9328129" y="1158949"/>
              <a:ext cx="0" cy="4974339"/>
            </a:xfrm>
            <a:prstGeom prst="line">
              <a:avLst/>
            </a:prstGeom>
            <a:ln w="3810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grpSp>
      <p:graphicFrame>
        <p:nvGraphicFramePr>
          <p:cNvPr id="32" name="Table 31">
            <a:extLst>
              <a:ext uri="{FF2B5EF4-FFF2-40B4-BE49-F238E27FC236}">
                <a16:creationId xmlns:a16="http://schemas.microsoft.com/office/drawing/2014/main" id="{26EE7258-623E-44B4-A1DF-91C46DDB1053}"/>
              </a:ext>
            </a:extLst>
          </p:cNvPr>
          <p:cNvGraphicFramePr>
            <a:graphicFrameLocks noGrp="1"/>
          </p:cNvGraphicFramePr>
          <p:nvPr/>
        </p:nvGraphicFramePr>
        <p:xfrm>
          <a:off x="1792432" y="3656837"/>
          <a:ext cx="2725456" cy="504000"/>
        </p:xfrm>
        <a:graphic>
          <a:graphicData uri="http://schemas.openxmlformats.org/drawingml/2006/table">
            <a:tbl>
              <a:tblPr>
                <a:tableStyleId>{2D5ABB26-0587-4C30-8999-92F81FD0307C}</a:tableStyleId>
              </a:tblPr>
              <a:tblGrid>
                <a:gridCol w="1310186">
                  <a:extLst>
                    <a:ext uri="{9D8B030D-6E8A-4147-A177-3AD203B41FA5}">
                      <a16:colId xmlns:a16="http://schemas.microsoft.com/office/drawing/2014/main" val="3966924618"/>
                    </a:ext>
                  </a:extLst>
                </a:gridCol>
                <a:gridCol w="1415270">
                  <a:extLst>
                    <a:ext uri="{9D8B030D-6E8A-4147-A177-3AD203B41FA5}">
                      <a16:colId xmlns:a16="http://schemas.microsoft.com/office/drawing/2014/main" val="2796366393"/>
                    </a:ext>
                  </a:extLst>
                </a:gridCol>
              </a:tblGrid>
              <a:tr h="504000">
                <a:tc>
                  <a:txBody>
                    <a:bodyPr/>
                    <a:lstStyle/>
                    <a:p>
                      <a:pPr algn="ctr" fontAlgn="b"/>
                      <a:r>
                        <a:rPr lang="en-NZ" sz="1200" b="1" i="0" u="none" strike="noStrike" dirty="0">
                          <a:solidFill>
                            <a:schemeClr val="bg1"/>
                          </a:solidFill>
                          <a:effectLst/>
                          <a:latin typeface="+mj-lt"/>
                        </a:rPr>
                        <a:t>Lower than average</a:t>
                      </a:r>
                    </a:p>
                  </a:txBody>
                  <a:tcPr marL="0" marR="0" marT="0" marB="0" anchor="ctr"/>
                </a:tc>
                <a:tc>
                  <a:txBody>
                    <a:bodyPr/>
                    <a:lstStyle/>
                    <a:p>
                      <a:pPr algn="ctr" fontAlgn="b"/>
                      <a:r>
                        <a:rPr lang="en-NZ" sz="1200" b="1" i="0" u="none" strike="noStrike" dirty="0">
                          <a:solidFill>
                            <a:schemeClr val="bg1"/>
                          </a:solidFill>
                          <a:effectLst/>
                          <a:latin typeface="+mj-lt"/>
                        </a:rPr>
                        <a:t>Higher than average</a:t>
                      </a:r>
                    </a:p>
                  </a:txBody>
                  <a:tcPr marL="0" marR="0" marT="0" marB="0" anchor="ctr"/>
                </a:tc>
                <a:extLst>
                  <a:ext uri="{0D108BD9-81ED-4DB2-BD59-A6C34878D82A}">
                    <a16:rowId xmlns:a16="http://schemas.microsoft.com/office/drawing/2014/main" val="1140412945"/>
                  </a:ext>
                </a:extLst>
              </a:tr>
            </a:tbl>
          </a:graphicData>
        </a:graphic>
      </p:graphicFrame>
      <p:graphicFrame>
        <p:nvGraphicFramePr>
          <p:cNvPr id="3" name="Table 2">
            <a:extLst>
              <a:ext uri="{FF2B5EF4-FFF2-40B4-BE49-F238E27FC236}">
                <a16:creationId xmlns:a16="http://schemas.microsoft.com/office/drawing/2014/main" id="{AF9EB5DF-AC98-4704-9177-69197CEF097E}"/>
              </a:ext>
            </a:extLst>
          </p:cNvPr>
          <p:cNvGraphicFramePr>
            <a:graphicFrameLocks noGrp="1"/>
          </p:cNvGraphicFramePr>
          <p:nvPr>
            <p:extLst>
              <p:ext uri="{D42A27DB-BD31-4B8C-83A1-F6EECF244321}">
                <p14:modId xmlns:p14="http://schemas.microsoft.com/office/powerpoint/2010/main" val="3105748582"/>
              </p:ext>
            </p:extLst>
          </p:nvPr>
        </p:nvGraphicFramePr>
        <p:xfrm>
          <a:off x="243995" y="4233526"/>
          <a:ext cx="4273893" cy="1974599"/>
        </p:xfrm>
        <a:graphic>
          <a:graphicData uri="http://schemas.openxmlformats.org/drawingml/2006/table">
            <a:tbl>
              <a:tblPr firstRow="1" bandRow="1">
                <a:tableStyleId>{5C22544A-7EE6-4342-B048-85BDC9FD1C3A}</a:tableStyleId>
              </a:tblPr>
              <a:tblGrid>
                <a:gridCol w="1530214">
                  <a:extLst>
                    <a:ext uri="{9D8B030D-6E8A-4147-A177-3AD203B41FA5}">
                      <a16:colId xmlns:a16="http://schemas.microsoft.com/office/drawing/2014/main" val="3720894507"/>
                    </a:ext>
                  </a:extLst>
                </a:gridCol>
                <a:gridCol w="1337481">
                  <a:extLst>
                    <a:ext uri="{9D8B030D-6E8A-4147-A177-3AD203B41FA5}">
                      <a16:colId xmlns:a16="http://schemas.microsoft.com/office/drawing/2014/main" val="556975392"/>
                    </a:ext>
                  </a:extLst>
                </a:gridCol>
                <a:gridCol w="1406198">
                  <a:extLst>
                    <a:ext uri="{9D8B030D-6E8A-4147-A177-3AD203B41FA5}">
                      <a16:colId xmlns:a16="http://schemas.microsoft.com/office/drawing/2014/main" val="2293333098"/>
                    </a:ext>
                  </a:extLst>
                </a:gridCol>
              </a:tblGrid>
              <a:tr h="634692">
                <a:tc>
                  <a:txBody>
                    <a:bodyPr/>
                    <a:lstStyle/>
                    <a:p>
                      <a:r>
                        <a:rPr lang="en-NZ" sz="1200" b="1" dirty="0">
                          <a:solidFill>
                            <a:srgbClr val="404040"/>
                          </a:solidFill>
                        </a:rPr>
                        <a:t>Gaming console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NZ" sz="1100" b="0" dirty="0">
                          <a:solidFill>
                            <a:srgbClr val="404040"/>
                          </a:solidFill>
                        </a:rPr>
                        <a:t>Girls (38%)</a:t>
                      </a:r>
                    </a:p>
                    <a:p>
                      <a:pPr algn="ctr"/>
                      <a:r>
                        <a:rPr lang="en-NZ" sz="1100" b="0" dirty="0">
                          <a:solidFill>
                            <a:srgbClr val="404040"/>
                          </a:solidFill>
                        </a:rPr>
                        <a:t>Asian (33%)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NZ" sz="1100" b="0" dirty="0">
                          <a:solidFill>
                            <a:srgbClr val="404040"/>
                          </a:solidFill>
                        </a:rPr>
                        <a:t>Boys (59%)</a:t>
                      </a:r>
                    </a:p>
                    <a:p>
                      <a:pPr algn="ctr"/>
                      <a:r>
                        <a:rPr lang="en-NZ" sz="1100" b="0" dirty="0">
                          <a:solidFill>
                            <a:srgbClr val="404040"/>
                          </a:solidFill>
                        </a:rPr>
                        <a:t>NZ European (53%)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04843728"/>
                  </a:ext>
                </a:extLst>
              </a:tr>
              <a:tr h="455677">
                <a:tc>
                  <a:txBody>
                    <a:bodyPr/>
                    <a:lstStyle/>
                    <a:p>
                      <a:r>
                        <a:rPr lang="en-NZ" sz="1200" b="1" dirty="0">
                          <a:solidFill>
                            <a:srgbClr val="404040"/>
                          </a:solidFill>
                        </a:rPr>
                        <a:t>Tablet</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NZ" sz="1100" b="0" dirty="0">
                          <a:solidFill>
                            <a:srgbClr val="404040"/>
                          </a:solidFill>
                        </a:rPr>
                        <a:t>12 to 14 yrs. (33%)</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1100" b="0" dirty="0">
                          <a:solidFill>
                            <a:srgbClr val="404040"/>
                          </a:solidFill>
                        </a:rPr>
                        <a:t>6 to 8 yrs. (58%)</a:t>
                      </a:r>
                    </a:p>
                    <a:p>
                      <a:pPr algn="ctr"/>
                      <a:endParaRPr lang="en-NZ" sz="1100" b="0" dirty="0">
                        <a:solidFill>
                          <a:srgbClr val="40404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34534777"/>
                  </a:ext>
                </a:extLst>
              </a:tr>
              <a:tr h="396005">
                <a:tc>
                  <a:txBody>
                    <a:bodyPr/>
                    <a:lstStyle/>
                    <a:p>
                      <a:r>
                        <a:rPr lang="en-NZ" sz="1200" b="1" dirty="0">
                          <a:solidFill>
                            <a:srgbClr val="404040"/>
                          </a:solidFill>
                        </a:rPr>
                        <a:t>Mobile phone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1100" b="0" dirty="0">
                          <a:solidFill>
                            <a:srgbClr val="404040"/>
                          </a:solidFill>
                        </a:rPr>
                        <a:t>6 to 8 yrs. (30%)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1100" b="0" dirty="0">
                          <a:solidFill>
                            <a:srgbClr val="404040"/>
                          </a:solidFill>
                        </a:rPr>
                        <a:t>12 to 14 yrs. (61%)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36783507"/>
                  </a:ext>
                </a:extLst>
              </a:tr>
              <a:tr h="488225">
                <a:tc>
                  <a:txBody>
                    <a:bodyPr/>
                    <a:lstStyle/>
                    <a:p>
                      <a:r>
                        <a:rPr lang="en-NZ" sz="1200" b="1" dirty="0">
                          <a:solidFill>
                            <a:srgbClr val="404040"/>
                          </a:solidFill>
                        </a:rPr>
                        <a:t>Computer or laptop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1100" b="0" dirty="0">
                          <a:solidFill>
                            <a:srgbClr val="404040"/>
                          </a:solidFill>
                        </a:rPr>
                        <a:t>6 to 8 yrs. (30%)</a:t>
                      </a:r>
                    </a:p>
                    <a:p>
                      <a:pPr algn="ctr"/>
                      <a:endParaRPr lang="en-NZ" sz="1100" b="0" dirty="0">
                        <a:solidFill>
                          <a:srgbClr val="40404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1100" b="0" dirty="0">
                          <a:solidFill>
                            <a:srgbClr val="404040"/>
                          </a:solidFill>
                        </a:rPr>
                        <a:t>12 to 14 yrs. (52%)</a:t>
                      </a:r>
                    </a:p>
                    <a:p>
                      <a:pPr algn="ctr"/>
                      <a:r>
                        <a:rPr lang="en-NZ" sz="1100" b="0" dirty="0">
                          <a:solidFill>
                            <a:srgbClr val="404040"/>
                          </a:solidFill>
                        </a:rPr>
                        <a:t>9 to 11 yrs. (50%)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53165233"/>
                  </a:ext>
                </a:extLst>
              </a:tr>
            </a:tbl>
          </a:graphicData>
        </a:graphic>
      </p:graphicFrame>
    </p:spTree>
    <p:extLst>
      <p:ext uri="{BB962C8B-B14F-4D97-AF65-F5344CB8AC3E}">
        <p14:creationId xmlns:p14="http://schemas.microsoft.com/office/powerpoint/2010/main" val="427021776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047F5-C5F2-47DB-9FF3-8D95EA1C9057}"/>
              </a:ext>
            </a:extLst>
          </p:cNvPr>
          <p:cNvSpPr>
            <a:spLocks noGrp="1"/>
          </p:cNvSpPr>
          <p:nvPr>
            <p:ph type="title"/>
          </p:nvPr>
        </p:nvSpPr>
        <p:spPr>
          <a:xfrm>
            <a:off x="354175" y="5319480"/>
            <a:ext cx="8203416" cy="1164906"/>
          </a:xfrm>
        </p:spPr>
        <p:txBody>
          <a:bodyPr>
            <a:normAutofit/>
          </a:bodyPr>
          <a:lstStyle/>
          <a:p>
            <a:r>
              <a:rPr lang="en-NZ" sz="2800" dirty="0"/>
              <a:t>Protecting children from inappropriate content: </a:t>
            </a:r>
            <a:r>
              <a:rPr lang="en-NZ" sz="2800" b="0" i="1" dirty="0"/>
              <a:t>Audio content</a:t>
            </a:r>
          </a:p>
        </p:txBody>
      </p:sp>
      <p:cxnSp>
        <p:nvCxnSpPr>
          <p:cNvPr id="5" name="Straight Connector 4">
            <a:extLst>
              <a:ext uri="{FF2B5EF4-FFF2-40B4-BE49-F238E27FC236}">
                <a16:creationId xmlns:a16="http://schemas.microsoft.com/office/drawing/2014/main" id="{85545DAB-F7C1-47B6-A0F7-CAB00A9CE6EC}"/>
              </a:ext>
            </a:extLst>
          </p:cNvPr>
          <p:cNvCxnSpPr>
            <a:cxnSpLocks/>
          </p:cNvCxnSpPr>
          <p:nvPr/>
        </p:nvCxnSpPr>
        <p:spPr>
          <a:xfrm flipV="1">
            <a:off x="433689" y="6525990"/>
            <a:ext cx="4055049" cy="10"/>
          </a:xfrm>
          <a:prstGeom prst="line">
            <a:avLst/>
          </a:prstGeom>
          <a:ln w="76200">
            <a:gradFill flip="none" rotWithShape="1">
              <a:gsLst>
                <a:gs pos="0">
                  <a:schemeClr val="accent3"/>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042331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D5B63E4-0240-40C1-AA76-55AFDDFC5FD6}"/>
              </a:ext>
            </a:extLst>
          </p:cNvPr>
          <p:cNvSpPr/>
          <p:nvPr/>
        </p:nvSpPr>
        <p:spPr>
          <a:xfrm>
            <a:off x="3117852" y="4470297"/>
            <a:ext cx="8851900" cy="677865"/>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2" name="Rectangle 11">
            <a:extLst>
              <a:ext uri="{FF2B5EF4-FFF2-40B4-BE49-F238E27FC236}">
                <a16:creationId xmlns:a16="http://schemas.microsoft.com/office/drawing/2014/main" id="{D3B91E52-15B0-45D3-9750-7365BB2B6391}"/>
              </a:ext>
            </a:extLst>
          </p:cNvPr>
          <p:cNvSpPr/>
          <p:nvPr/>
        </p:nvSpPr>
        <p:spPr>
          <a:xfrm>
            <a:off x="3136900" y="2764614"/>
            <a:ext cx="8851900" cy="1631394"/>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0" name="Rectangle 9">
            <a:extLst>
              <a:ext uri="{FF2B5EF4-FFF2-40B4-BE49-F238E27FC236}">
                <a16:creationId xmlns:a16="http://schemas.microsoft.com/office/drawing/2014/main" id="{DBDB3EDC-398B-482B-BB69-81F181F1131B}"/>
              </a:ext>
            </a:extLst>
          </p:cNvPr>
          <p:cNvSpPr/>
          <p:nvPr/>
        </p:nvSpPr>
        <p:spPr>
          <a:xfrm>
            <a:off x="3136900" y="5221989"/>
            <a:ext cx="8851900" cy="981508"/>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4" name="Rectangle 13">
            <a:extLst>
              <a:ext uri="{FF2B5EF4-FFF2-40B4-BE49-F238E27FC236}">
                <a16:creationId xmlns:a16="http://schemas.microsoft.com/office/drawing/2014/main" id="{C84699C2-3DC7-4E39-AF5E-E6B3121B825C}"/>
              </a:ext>
            </a:extLst>
          </p:cNvPr>
          <p:cNvSpPr/>
          <p:nvPr/>
        </p:nvSpPr>
        <p:spPr>
          <a:xfrm>
            <a:off x="3136900" y="1042313"/>
            <a:ext cx="8851900" cy="1631394"/>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aphicFrame>
        <p:nvGraphicFramePr>
          <p:cNvPr id="7" name="Chart 6">
            <a:extLst>
              <a:ext uri="{FF2B5EF4-FFF2-40B4-BE49-F238E27FC236}">
                <a16:creationId xmlns:a16="http://schemas.microsoft.com/office/drawing/2014/main" id="{FEC330C3-D707-4D61-91F7-18ACDDA5FA62}"/>
              </a:ext>
            </a:extLst>
          </p:cNvPr>
          <p:cNvGraphicFramePr/>
          <p:nvPr>
            <p:extLst>
              <p:ext uri="{D42A27DB-BD31-4B8C-83A1-F6EECF244321}">
                <p14:modId xmlns:p14="http://schemas.microsoft.com/office/powerpoint/2010/main" val="2699658220"/>
              </p:ext>
            </p:extLst>
          </p:nvPr>
        </p:nvGraphicFramePr>
        <p:xfrm>
          <a:off x="4244009" y="1048765"/>
          <a:ext cx="7735982" cy="5131447"/>
        </p:xfrm>
        <a:graphic>
          <a:graphicData uri="http://schemas.openxmlformats.org/drawingml/2006/chart">
            <c:chart xmlns:c="http://schemas.openxmlformats.org/drawingml/2006/chart" xmlns:r="http://schemas.openxmlformats.org/officeDocument/2006/relationships" r:id="rId2"/>
          </a:graphicData>
        </a:graphic>
      </p:graphicFrame>
      <p:sp>
        <p:nvSpPr>
          <p:cNvPr id="13" name="Rectangle 12">
            <a:extLst>
              <a:ext uri="{FF2B5EF4-FFF2-40B4-BE49-F238E27FC236}">
                <a16:creationId xmlns:a16="http://schemas.microsoft.com/office/drawing/2014/main" id="{FAAEBFB3-1643-4743-9D91-2D538657C722}"/>
              </a:ext>
            </a:extLst>
          </p:cNvPr>
          <p:cNvSpPr/>
          <p:nvPr/>
        </p:nvSpPr>
        <p:spPr>
          <a:xfrm>
            <a:off x="3136900" y="2764613"/>
            <a:ext cx="1276074" cy="1631394"/>
          </a:xfrm>
          <a:prstGeom prst="rect">
            <a:avLst/>
          </a:prstGeom>
          <a:solidFill>
            <a:srgbClr val="E4C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400" dirty="0"/>
              <a:t>Time restriction rules (39%)</a:t>
            </a:r>
          </a:p>
        </p:txBody>
      </p:sp>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33450" y="138224"/>
            <a:ext cx="7048500" cy="547576"/>
          </a:xfrm>
        </p:spPr>
        <p:txBody>
          <a:bodyPr>
            <a:normAutofit fontScale="90000"/>
          </a:bodyPr>
          <a:lstStyle/>
          <a:p>
            <a:r>
              <a:rPr lang="en-NZ" dirty="0"/>
              <a:t>Parents’ and caregivers’ controls / rules for child listening to audio content </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373049"/>
            <a:ext cx="2641600" cy="2180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6000"/>
            <a:r>
              <a:rPr lang="en-NZ" dirty="0">
                <a:solidFill>
                  <a:srgbClr val="404040"/>
                </a:solidFill>
              </a:rPr>
              <a:t>Parents and caregivers are taking more of a role in controlling what their tamariki listen to compared to 2014.</a:t>
            </a:r>
          </a:p>
          <a:p>
            <a:pPr marL="36000"/>
            <a:endParaRPr lang="en-NZ" dirty="0">
              <a:solidFill>
                <a:srgbClr val="404040"/>
              </a:solidFill>
            </a:endParaRPr>
          </a:p>
          <a:p>
            <a:pPr marL="36000"/>
            <a:r>
              <a:rPr lang="en-NZ" dirty="0">
                <a:solidFill>
                  <a:srgbClr val="404040"/>
                </a:solidFill>
              </a:rPr>
              <a:t>Three quarters of parents and caregivers (74%) have rules around listening to audio content. Supervision rules are most common. </a:t>
            </a:r>
          </a:p>
          <a:p>
            <a:pPr marL="36000"/>
            <a:endParaRPr lang="en-NZ" dirty="0">
              <a:solidFill>
                <a:srgbClr val="404040"/>
              </a:solidFill>
            </a:endParaRPr>
          </a:p>
          <a:p>
            <a:pPr marL="36000"/>
            <a:endParaRPr lang="en-NZ" dirty="0">
              <a:solidFill>
                <a:srgbClr val="404040"/>
              </a:solidFill>
            </a:endParaRP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a:xfrm>
            <a:off x="201613" y="6421799"/>
            <a:ext cx="9580340" cy="436201"/>
          </a:xfrm>
        </p:spPr>
        <p:txBody>
          <a:bodyPr/>
          <a:lstStyle/>
          <a:p>
            <a:r>
              <a:rPr lang="en-NZ" dirty="0"/>
              <a:t>Source: S3Q1. Do you do anything to control radio listening or streaming music, podcasts and audiobooks for [CHILD]? ?</a:t>
            </a:r>
          </a:p>
          <a:p>
            <a:r>
              <a:rPr lang="en-NZ" dirty="0"/>
              <a:t>Base size: All parents and caregivers of 6 to 14 year olds who watch listen to audio content (n=734), 2014 (n=587), 2007 (n=579)</a:t>
            </a:r>
          </a:p>
        </p:txBody>
      </p:sp>
      <p:sp>
        <p:nvSpPr>
          <p:cNvPr id="18" name="Rectangle 17">
            <a:extLst>
              <a:ext uri="{FF2B5EF4-FFF2-40B4-BE49-F238E27FC236}">
                <a16:creationId xmlns:a16="http://schemas.microsoft.com/office/drawing/2014/main" id="{67E8D36D-F801-48B9-9955-7B9ECBD7166D}"/>
              </a:ext>
            </a:extLst>
          </p:cNvPr>
          <p:cNvSpPr/>
          <p:nvPr/>
        </p:nvSpPr>
        <p:spPr>
          <a:xfrm>
            <a:off x="3136900" y="1042313"/>
            <a:ext cx="1276074" cy="1631394"/>
          </a:xfrm>
          <a:prstGeom prst="rect">
            <a:avLst/>
          </a:prstGeom>
          <a:solidFill>
            <a:srgbClr val="E4C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400" dirty="0"/>
              <a:t>Supervision rules (49%)</a:t>
            </a:r>
          </a:p>
        </p:txBody>
      </p:sp>
      <p:graphicFrame>
        <p:nvGraphicFramePr>
          <p:cNvPr id="21" name="Table 20">
            <a:extLst>
              <a:ext uri="{FF2B5EF4-FFF2-40B4-BE49-F238E27FC236}">
                <a16:creationId xmlns:a16="http://schemas.microsoft.com/office/drawing/2014/main" id="{A534B523-CC03-47B5-8B27-F1FB13FC1139}"/>
              </a:ext>
            </a:extLst>
          </p:cNvPr>
          <p:cNvGraphicFramePr>
            <a:graphicFrameLocks noGrp="1"/>
          </p:cNvGraphicFramePr>
          <p:nvPr>
            <p:extLst>
              <p:ext uri="{D42A27DB-BD31-4B8C-83A1-F6EECF244321}">
                <p14:modId xmlns:p14="http://schemas.microsoft.com/office/powerpoint/2010/main" val="1813224347"/>
              </p:ext>
            </p:extLst>
          </p:nvPr>
        </p:nvGraphicFramePr>
        <p:xfrm>
          <a:off x="10962640" y="823939"/>
          <a:ext cx="1007112" cy="5279143"/>
        </p:xfrm>
        <a:graphic>
          <a:graphicData uri="http://schemas.openxmlformats.org/drawingml/2006/table">
            <a:tbl>
              <a:tblPr firstRow="1" bandRow="1">
                <a:tableStyleId>{5C22544A-7EE6-4342-B048-85BDC9FD1C3A}</a:tableStyleId>
              </a:tblPr>
              <a:tblGrid>
                <a:gridCol w="503556">
                  <a:extLst>
                    <a:ext uri="{9D8B030D-6E8A-4147-A177-3AD203B41FA5}">
                      <a16:colId xmlns:a16="http://schemas.microsoft.com/office/drawing/2014/main" val="1683801721"/>
                    </a:ext>
                  </a:extLst>
                </a:gridCol>
                <a:gridCol w="503556">
                  <a:extLst>
                    <a:ext uri="{9D8B030D-6E8A-4147-A177-3AD203B41FA5}">
                      <a16:colId xmlns:a16="http://schemas.microsoft.com/office/drawing/2014/main" val="838617123"/>
                    </a:ext>
                  </a:extLst>
                </a:gridCol>
              </a:tblGrid>
              <a:tr h="586572">
                <a:tc>
                  <a:txBody>
                    <a:bodyPr/>
                    <a:lstStyle/>
                    <a:p>
                      <a:pPr algn="ctr"/>
                      <a:r>
                        <a:rPr lang="en-NZ" sz="1000" dirty="0">
                          <a:solidFill>
                            <a:schemeClr val="tx1"/>
                          </a:solidFill>
                        </a:rPr>
                        <a:t>2014</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NZ" sz="1000" dirty="0">
                          <a:solidFill>
                            <a:schemeClr val="tx1"/>
                          </a:solidFill>
                        </a:rPr>
                        <a:t>2007</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19448352"/>
                  </a:ext>
                </a:extLst>
              </a:tr>
              <a:tr h="360967">
                <a:tc>
                  <a:txBody>
                    <a:bodyPr/>
                    <a:lstStyle/>
                    <a:p>
                      <a:pPr algn="ctr"/>
                      <a:r>
                        <a:rPr lang="en-NZ" sz="1000" dirty="0"/>
                        <a:t>11%</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NZ" sz="1000" dirty="0"/>
                        <a:t>8%</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550784"/>
                  </a:ext>
                </a:extLst>
              </a:tr>
              <a:tr h="360967">
                <a:tc>
                  <a:txBody>
                    <a:bodyPr/>
                    <a:lstStyle/>
                    <a:p>
                      <a:pPr algn="ctr"/>
                      <a:r>
                        <a:rPr lang="en-NZ" sz="1000" dirty="0"/>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000" dirty="0"/>
                        <a:t>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12993622"/>
                  </a:ext>
                </a:extLst>
              </a:tr>
              <a:tr h="360967">
                <a:tc>
                  <a:txBody>
                    <a:bodyPr/>
                    <a:lstStyle/>
                    <a:p>
                      <a:pPr algn="ctr"/>
                      <a:r>
                        <a:rPr lang="en-NZ" sz="1000" dirty="0"/>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000" dirty="0"/>
                        <a:t>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88691666"/>
                  </a:ext>
                </a:extLst>
              </a:tr>
              <a:tr h="360967">
                <a:tc>
                  <a:txBody>
                    <a:bodyPr/>
                    <a:lstStyle/>
                    <a:p>
                      <a:pPr algn="ctr"/>
                      <a:endParaRPr lang="en-NZ" sz="10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NZ" sz="10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31567067"/>
                  </a:ext>
                </a:extLst>
              </a:tr>
              <a:tr h="360967">
                <a:tc>
                  <a:txBody>
                    <a:bodyPr/>
                    <a:lstStyle/>
                    <a:p>
                      <a:pPr algn="ctr"/>
                      <a:r>
                        <a:rPr lang="en-NZ" sz="1000" dirty="0"/>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000" dirty="0"/>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80464033"/>
                  </a:ext>
                </a:extLst>
              </a:tr>
              <a:tr h="360967">
                <a:tc>
                  <a:txBody>
                    <a:bodyPr/>
                    <a:lstStyle/>
                    <a:p>
                      <a:pPr algn="ctr"/>
                      <a:r>
                        <a:rPr lang="en-NZ" sz="1000" dirty="0"/>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000" dirty="0"/>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56986443"/>
                  </a:ext>
                </a:extLst>
              </a:tr>
              <a:tr h="360967">
                <a:tc>
                  <a:txBody>
                    <a:bodyPr/>
                    <a:lstStyle/>
                    <a:p>
                      <a:pPr algn="ctr"/>
                      <a:r>
                        <a:rPr lang="en-NZ" sz="1000" dirty="0"/>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000" dirty="0"/>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6410803"/>
                  </a:ext>
                </a:extLst>
              </a:tr>
              <a:tr h="360967">
                <a:tc>
                  <a:txBody>
                    <a:bodyPr/>
                    <a:lstStyle/>
                    <a:p>
                      <a:pPr algn="ctr"/>
                      <a:r>
                        <a:rPr lang="en-NZ" sz="1000" dirty="0"/>
                        <a:t>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000" dirty="0"/>
                        <a:t>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61125073"/>
                  </a:ext>
                </a:extLst>
              </a:tr>
              <a:tr h="360967">
                <a:tc>
                  <a:txBody>
                    <a:bodyPr/>
                    <a:lstStyle/>
                    <a:p>
                      <a:pPr algn="ctr"/>
                      <a:endParaRPr lang="en-NZ" sz="10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NZ" sz="10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7197207"/>
                  </a:ext>
                </a:extLst>
              </a:tr>
              <a:tr h="360967">
                <a:tc>
                  <a:txBody>
                    <a:bodyPr/>
                    <a:lstStyle/>
                    <a:p>
                      <a:pPr algn="ctr"/>
                      <a:r>
                        <a:rPr lang="en-NZ" sz="1000" dirty="0"/>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000" dirty="0"/>
                        <a:t>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62752088"/>
                  </a:ext>
                </a:extLst>
              </a:tr>
              <a:tr h="360967">
                <a:tc>
                  <a:txBody>
                    <a:bodyPr/>
                    <a:lstStyle/>
                    <a:p>
                      <a:pPr algn="ctr"/>
                      <a:endParaRPr lang="en-NZ" sz="10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NZ" sz="10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60188263"/>
                  </a:ext>
                </a:extLst>
              </a:tr>
              <a:tr h="360967">
                <a:tc>
                  <a:txBody>
                    <a:bodyPr/>
                    <a:lstStyle/>
                    <a:p>
                      <a:pPr algn="ctr"/>
                      <a:r>
                        <a:rPr lang="en-NZ" sz="1000" dirty="0"/>
                        <a:t>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000" dirty="0"/>
                        <a:t>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39013000"/>
                  </a:ext>
                </a:extLst>
              </a:tr>
              <a:tr h="360967">
                <a:tc>
                  <a:txBody>
                    <a:bodyPr/>
                    <a:lstStyle/>
                    <a:p>
                      <a:pPr algn="ctr"/>
                      <a:r>
                        <a:rPr lang="en-NZ" sz="1000" dirty="0"/>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000" dirty="0"/>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56100286"/>
                  </a:ext>
                </a:extLst>
              </a:tr>
            </a:tbl>
          </a:graphicData>
        </a:graphic>
      </p:graphicFrame>
      <p:sp>
        <p:nvSpPr>
          <p:cNvPr id="16" name="Rectangle 15">
            <a:extLst>
              <a:ext uri="{FF2B5EF4-FFF2-40B4-BE49-F238E27FC236}">
                <a16:creationId xmlns:a16="http://schemas.microsoft.com/office/drawing/2014/main" id="{D7A379C5-B610-4CA2-B32B-6F638595398D}"/>
              </a:ext>
            </a:extLst>
          </p:cNvPr>
          <p:cNvSpPr/>
          <p:nvPr/>
        </p:nvSpPr>
        <p:spPr>
          <a:xfrm>
            <a:off x="3136900" y="5221988"/>
            <a:ext cx="1276074" cy="981508"/>
          </a:xfrm>
          <a:prstGeom prst="rect">
            <a:avLst/>
          </a:prstGeom>
          <a:solidFill>
            <a:srgbClr val="E4C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400" dirty="0"/>
              <a:t>Content rules (22%)</a:t>
            </a:r>
          </a:p>
        </p:txBody>
      </p:sp>
      <p:sp>
        <p:nvSpPr>
          <p:cNvPr id="20" name="Rectangle 19">
            <a:extLst>
              <a:ext uri="{FF2B5EF4-FFF2-40B4-BE49-F238E27FC236}">
                <a16:creationId xmlns:a16="http://schemas.microsoft.com/office/drawing/2014/main" id="{CA2E0A0A-8989-4072-9E08-3209CF8A1B75}"/>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22" name="Picture 21">
            <a:extLst>
              <a:ext uri="{FF2B5EF4-FFF2-40B4-BE49-F238E27FC236}">
                <a16:creationId xmlns:a16="http://schemas.microsoft.com/office/drawing/2014/main" id="{229270E0-8AC3-405A-ABC6-BF43B5E8D7D3}"/>
              </a:ext>
            </a:extLst>
          </p:cNvPr>
          <p:cNvPicPr>
            <a:picLocks noChangeAspect="1"/>
          </p:cNvPicPr>
          <p:nvPr/>
        </p:nvPicPr>
        <p:blipFill>
          <a:blip r:embed="rId3"/>
          <a:stretch>
            <a:fillRect/>
          </a:stretch>
        </p:blipFill>
        <p:spPr>
          <a:xfrm>
            <a:off x="201613" y="115608"/>
            <a:ext cx="612000" cy="608292"/>
          </a:xfrm>
          <a:prstGeom prst="rect">
            <a:avLst/>
          </a:prstGeom>
        </p:spPr>
      </p:pic>
    </p:spTree>
    <p:extLst>
      <p:ext uri="{BB962C8B-B14F-4D97-AF65-F5344CB8AC3E}">
        <p14:creationId xmlns:p14="http://schemas.microsoft.com/office/powerpoint/2010/main" val="417934894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BE0A7B5-9F70-43C4-BB73-6C3B3D3BA565}"/>
              </a:ext>
            </a:extLst>
          </p:cNvPr>
          <p:cNvSpPr/>
          <p:nvPr/>
        </p:nvSpPr>
        <p:spPr>
          <a:xfrm>
            <a:off x="3136898" y="1039528"/>
            <a:ext cx="8851901" cy="5049225"/>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sp>
        <p:nvSpPr>
          <p:cNvPr id="10" name="Rectangle 9">
            <a:extLst>
              <a:ext uri="{FF2B5EF4-FFF2-40B4-BE49-F238E27FC236}">
                <a16:creationId xmlns:a16="http://schemas.microsoft.com/office/drawing/2014/main" id="{279BED6D-8188-4DB6-BC15-DEEC84C82D5A}"/>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23924" y="138224"/>
            <a:ext cx="9212683" cy="547576"/>
          </a:xfrm>
        </p:spPr>
        <p:txBody>
          <a:bodyPr/>
          <a:lstStyle/>
          <a:p>
            <a:r>
              <a:rPr lang="en-NZ" dirty="0"/>
              <a:t>Curfew for listening to audio content</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167931"/>
            <a:ext cx="2641600" cy="26081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The majority of children who have a curfew are still allowed to listen to audio content at 8pm (66%), by 9pm the proportion allowed to listen drops to 26%. </a:t>
            </a:r>
          </a:p>
        </p:txBody>
      </p:sp>
      <p:graphicFrame>
        <p:nvGraphicFramePr>
          <p:cNvPr id="8" name="Chart 7">
            <a:extLst>
              <a:ext uri="{FF2B5EF4-FFF2-40B4-BE49-F238E27FC236}">
                <a16:creationId xmlns:a16="http://schemas.microsoft.com/office/drawing/2014/main" id="{388842AB-6FE4-4BCE-95EC-AB31887913B4}"/>
              </a:ext>
            </a:extLst>
          </p:cNvPr>
          <p:cNvGraphicFramePr/>
          <p:nvPr>
            <p:extLst>
              <p:ext uri="{D42A27DB-BD31-4B8C-83A1-F6EECF244321}">
                <p14:modId xmlns:p14="http://schemas.microsoft.com/office/powerpoint/2010/main" val="1110041076"/>
              </p:ext>
            </p:extLst>
          </p:nvPr>
        </p:nvGraphicFramePr>
        <p:xfrm>
          <a:off x="3349647" y="1257300"/>
          <a:ext cx="8426402" cy="496062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6E42A935-DE99-4505-BC28-D85FDA4AC459}"/>
              </a:ext>
            </a:extLst>
          </p:cNvPr>
          <p:cNvSpPr txBox="1"/>
          <p:nvPr/>
        </p:nvSpPr>
        <p:spPr>
          <a:xfrm>
            <a:off x="180753" y="6485860"/>
            <a:ext cx="9473610" cy="289310"/>
          </a:xfrm>
          <a:prstGeom prst="rect">
            <a:avLst/>
          </a:prstGeom>
          <a:noFill/>
        </p:spPr>
        <p:txBody>
          <a:bodyPr wrap="square" rtlCol="0">
            <a:spAutoFit/>
          </a:bodyPr>
          <a:lstStyle/>
          <a:p>
            <a:pPr>
              <a:lnSpc>
                <a:spcPct val="80000"/>
              </a:lnSpc>
            </a:pPr>
            <a:r>
              <a:rPr lang="en-NZ" sz="800" dirty="0">
                <a:solidFill>
                  <a:srgbClr val="5B5C60"/>
                </a:solidFill>
                <a:latin typeface="Arial" panose="020B0604020202020204" pitchFamily="34" charset="0"/>
                <a:cs typeface="Arial" panose="020B0604020202020204" pitchFamily="34" charset="0"/>
              </a:rPr>
              <a:t>Source: S3Q2. You mentioned that your child isn’t allowed to listen to the radio or stream music, podcasts or audiobooks after a certain time. Could you please tell us when this is?</a:t>
            </a:r>
          </a:p>
          <a:p>
            <a:pPr>
              <a:lnSpc>
                <a:spcPct val="80000"/>
              </a:lnSpc>
            </a:pPr>
            <a:r>
              <a:rPr lang="en-NZ" sz="800" dirty="0">
                <a:solidFill>
                  <a:srgbClr val="5B5C60"/>
                </a:solidFill>
                <a:latin typeface="Arial" panose="020B0604020202020204" pitchFamily="34" charset="0"/>
                <a:cs typeface="Arial" panose="020B0604020202020204" pitchFamily="34" charset="0"/>
              </a:rPr>
              <a:t>Base size: All parents and caregivers of 6 to 14 year olds who listen to audio content and have a curfew (n=117).</a:t>
            </a:r>
          </a:p>
        </p:txBody>
      </p:sp>
      <p:pic>
        <p:nvPicPr>
          <p:cNvPr id="12" name="Picture 11">
            <a:extLst>
              <a:ext uri="{FF2B5EF4-FFF2-40B4-BE49-F238E27FC236}">
                <a16:creationId xmlns:a16="http://schemas.microsoft.com/office/drawing/2014/main" id="{9A4690F5-FCD1-4586-B0C5-F56115029503}"/>
              </a:ext>
            </a:extLst>
          </p:cNvPr>
          <p:cNvPicPr>
            <a:picLocks noChangeAspect="1"/>
          </p:cNvPicPr>
          <p:nvPr/>
        </p:nvPicPr>
        <p:blipFill>
          <a:blip r:embed="rId3"/>
          <a:stretch>
            <a:fillRect/>
          </a:stretch>
        </p:blipFill>
        <p:spPr>
          <a:xfrm>
            <a:off x="201613" y="115608"/>
            <a:ext cx="612000" cy="608292"/>
          </a:xfrm>
          <a:prstGeom prst="rect">
            <a:avLst/>
          </a:prstGeom>
        </p:spPr>
      </p:pic>
    </p:spTree>
    <p:extLst>
      <p:ext uri="{BB962C8B-B14F-4D97-AF65-F5344CB8AC3E}">
        <p14:creationId xmlns:p14="http://schemas.microsoft.com/office/powerpoint/2010/main" val="280913124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DD979-788D-4864-B4D6-C488C4293A48}"/>
              </a:ext>
            </a:extLst>
          </p:cNvPr>
          <p:cNvSpPr>
            <a:spLocks noGrp="1"/>
          </p:cNvSpPr>
          <p:nvPr>
            <p:ph type="title"/>
          </p:nvPr>
        </p:nvSpPr>
        <p:spPr>
          <a:xfrm>
            <a:off x="354176" y="5361084"/>
            <a:ext cx="8512032" cy="1164906"/>
          </a:xfrm>
        </p:spPr>
        <p:txBody>
          <a:bodyPr>
            <a:normAutofit/>
          </a:bodyPr>
          <a:lstStyle/>
          <a:p>
            <a:r>
              <a:rPr lang="en-NZ" sz="2800" dirty="0"/>
              <a:t>Protecting children from inappropriate content:</a:t>
            </a:r>
            <a:br>
              <a:rPr lang="en-NZ" sz="2800" dirty="0"/>
            </a:br>
            <a:r>
              <a:rPr lang="en-NZ" sz="2800" b="0" i="1" dirty="0"/>
              <a:t>Online content</a:t>
            </a:r>
          </a:p>
        </p:txBody>
      </p:sp>
      <p:cxnSp>
        <p:nvCxnSpPr>
          <p:cNvPr id="4" name="Straight Connector 3">
            <a:extLst>
              <a:ext uri="{FF2B5EF4-FFF2-40B4-BE49-F238E27FC236}">
                <a16:creationId xmlns:a16="http://schemas.microsoft.com/office/drawing/2014/main" id="{A8EAEEA2-3485-4C80-87DF-2C30545FBE40}"/>
              </a:ext>
            </a:extLst>
          </p:cNvPr>
          <p:cNvCxnSpPr>
            <a:cxnSpLocks/>
          </p:cNvCxnSpPr>
          <p:nvPr/>
        </p:nvCxnSpPr>
        <p:spPr>
          <a:xfrm flipV="1">
            <a:off x="433689" y="6525990"/>
            <a:ext cx="4055049" cy="10"/>
          </a:xfrm>
          <a:prstGeom prst="line">
            <a:avLst/>
          </a:prstGeom>
          <a:ln w="76200">
            <a:gradFill flip="none" rotWithShape="1">
              <a:gsLst>
                <a:gs pos="0">
                  <a:schemeClr val="accent3"/>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071703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92912EA-BC31-4A99-9F31-51FA3DC25AFA}"/>
              </a:ext>
            </a:extLst>
          </p:cNvPr>
          <p:cNvSpPr/>
          <p:nvPr/>
        </p:nvSpPr>
        <p:spPr>
          <a:xfrm>
            <a:off x="3136898" y="1039528"/>
            <a:ext cx="8851901" cy="5334279"/>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graphicFrame>
        <p:nvGraphicFramePr>
          <p:cNvPr id="26" name="Chart 25">
            <a:extLst>
              <a:ext uri="{FF2B5EF4-FFF2-40B4-BE49-F238E27FC236}">
                <a16:creationId xmlns:a16="http://schemas.microsoft.com/office/drawing/2014/main" id="{95C06330-4D97-498F-AB0D-E98C8798C21B}"/>
              </a:ext>
            </a:extLst>
          </p:cNvPr>
          <p:cNvGraphicFramePr/>
          <p:nvPr>
            <p:extLst>
              <p:ext uri="{D42A27DB-BD31-4B8C-83A1-F6EECF244321}">
                <p14:modId xmlns:p14="http://schemas.microsoft.com/office/powerpoint/2010/main" val="488051044"/>
              </p:ext>
            </p:extLst>
          </p:nvPr>
        </p:nvGraphicFramePr>
        <p:xfrm>
          <a:off x="3431793" y="889679"/>
          <a:ext cx="8211566" cy="592032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52500" y="138224"/>
            <a:ext cx="9184108" cy="547576"/>
          </a:xfrm>
        </p:spPr>
        <p:txBody>
          <a:bodyPr>
            <a:normAutofit/>
          </a:bodyPr>
          <a:lstStyle/>
          <a:p>
            <a:r>
              <a:rPr lang="en-NZ" dirty="0"/>
              <a:t>Use of software / in-app controls</a:t>
            </a:r>
          </a:p>
        </p:txBody>
      </p:sp>
      <p:sp>
        <p:nvSpPr>
          <p:cNvPr id="11" name="Rectangle 10">
            <a:extLst>
              <a:ext uri="{FF2B5EF4-FFF2-40B4-BE49-F238E27FC236}">
                <a16:creationId xmlns:a16="http://schemas.microsoft.com/office/drawing/2014/main" id="{64367E28-56F4-4CC0-B141-D52D846B57F8}"/>
              </a:ext>
            </a:extLst>
          </p:cNvPr>
          <p:cNvSpPr/>
          <p:nvPr/>
        </p:nvSpPr>
        <p:spPr>
          <a:xfrm>
            <a:off x="185324" y="1463027"/>
            <a:ext cx="2641600" cy="3289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Half (48%) of all parents and caregivers use filtering software or in-app controls to stop their children from accessing inappropriate content. </a:t>
            </a:r>
          </a:p>
          <a:p>
            <a:pPr marL="36000"/>
            <a:endParaRPr lang="en-NZ" dirty="0">
              <a:solidFill>
                <a:srgbClr val="404040"/>
              </a:solidFill>
            </a:endParaRPr>
          </a:p>
          <a:p>
            <a:pPr marL="36000"/>
            <a:r>
              <a:rPr lang="en-NZ" dirty="0">
                <a:solidFill>
                  <a:srgbClr val="404040"/>
                </a:solidFill>
              </a:rPr>
              <a:t>Younger parents and caregivers are more likely to use these tools. </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a:xfrm>
            <a:off x="201613" y="6421799"/>
            <a:ext cx="9267507" cy="436201"/>
          </a:xfrm>
        </p:spPr>
        <p:txBody>
          <a:bodyPr/>
          <a:lstStyle/>
          <a:p>
            <a:r>
              <a:rPr lang="en-NZ" dirty="0"/>
              <a:t>Source: S4Q9. Thinking about any computer, laptop, tablet, or smartphone that [CHILD] uses, do you use any of the following to stop them from seeing inappropriate content on websites and apps?</a:t>
            </a:r>
          </a:p>
          <a:p>
            <a:r>
              <a:rPr lang="en-NZ" dirty="0"/>
              <a:t>Base size: All parents and caregivers of 6 to 14 year olds who use the internet (n=931)</a:t>
            </a:r>
          </a:p>
        </p:txBody>
      </p:sp>
      <p:sp>
        <p:nvSpPr>
          <p:cNvPr id="18" name="Rectangle 17">
            <a:extLst>
              <a:ext uri="{FF2B5EF4-FFF2-40B4-BE49-F238E27FC236}">
                <a16:creationId xmlns:a16="http://schemas.microsoft.com/office/drawing/2014/main" id="{2D0D82EE-0B37-489C-A6EA-D5F5E0D9FE78}"/>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2" name="Rectangle 11">
            <a:extLst>
              <a:ext uri="{FF2B5EF4-FFF2-40B4-BE49-F238E27FC236}">
                <a16:creationId xmlns:a16="http://schemas.microsoft.com/office/drawing/2014/main" id="{28731D46-D760-4FB9-9F84-D049A4D6C84A}"/>
              </a:ext>
            </a:extLst>
          </p:cNvPr>
          <p:cNvSpPr/>
          <p:nvPr/>
        </p:nvSpPr>
        <p:spPr>
          <a:xfrm>
            <a:off x="4299631" y="1499074"/>
            <a:ext cx="2850194" cy="1066801"/>
          </a:xfrm>
          <a:prstGeom prst="rect">
            <a:avLst/>
          </a:prstGeom>
          <a:solidFill>
            <a:schemeClr val="bg1"/>
          </a:solidFill>
          <a:ln w="19050">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NZ" sz="1200" dirty="0">
                <a:solidFill>
                  <a:srgbClr val="404040"/>
                </a:solidFill>
              </a:rPr>
              <a:t>Parents and caregivers aged under 40, are </a:t>
            </a:r>
            <a:r>
              <a:rPr lang="en-NZ" sz="1200" b="1" dirty="0">
                <a:solidFill>
                  <a:srgbClr val="404040"/>
                </a:solidFill>
              </a:rPr>
              <a:t>more likely </a:t>
            </a:r>
            <a:r>
              <a:rPr lang="en-NZ" sz="1200" dirty="0">
                <a:solidFill>
                  <a:srgbClr val="404040"/>
                </a:solidFill>
              </a:rPr>
              <a:t>than average to use filtering software / in-app controls (55%) while parents and caregivers aged 50 plus are </a:t>
            </a:r>
            <a:r>
              <a:rPr lang="en-NZ" sz="1200" b="1" dirty="0">
                <a:solidFill>
                  <a:srgbClr val="404040"/>
                </a:solidFill>
              </a:rPr>
              <a:t>less likely</a:t>
            </a:r>
            <a:r>
              <a:rPr lang="en-NZ" sz="1200" dirty="0">
                <a:solidFill>
                  <a:srgbClr val="404040"/>
                </a:solidFill>
              </a:rPr>
              <a:t> (36%).</a:t>
            </a:r>
          </a:p>
        </p:txBody>
      </p:sp>
      <p:cxnSp>
        <p:nvCxnSpPr>
          <p:cNvPr id="14" name="Straight Connector 13">
            <a:extLst>
              <a:ext uri="{FF2B5EF4-FFF2-40B4-BE49-F238E27FC236}">
                <a16:creationId xmlns:a16="http://schemas.microsoft.com/office/drawing/2014/main" id="{E5DCCF00-FD9B-4DC9-8F24-27E7086415BB}"/>
              </a:ext>
            </a:extLst>
          </p:cNvPr>
          <p:cNvCxnSpPr/>
          <p:nvPr/>
        </p:nvCxnSpPr>
        <p:spPr>
          <a:xfrm>
            <a:off x="5740400" y="2575356"/>
            <a:ext cx="0" cy="487680"/>
          </a:xfrm>
          <a:prstGeom prst="line">
            <a:avLst/>
          </a:prstGeom>
          <a:ln w="1905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6EEBA06-F587-4234-BAC7-CDA5C41D21C3}"/>
              </a:ext>
            </a:extLst>
          </p:cNvPr>
          <p:cNvCxnSpPr>
            <a:cxnSpLocks/>
          </p:cNvCxnSpPr>
          <p:nvPr/>
        </p:nvCxnSpPr>
        <p:spPr>
          <a:xfrm flipH="1">
            <a:off x="4815840" y="3063036"/>
            <a:ext cx="1798320" cy="0"/>
          </a:xfrm>
          <a:prstGeom prst="line">
            <a:avLst/>
          </a:prstGeom>
          <a:ln w="1905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145B5E3-C97D-4142-B22A-0B2CD5C3DBB1}"/>
              </a:ext>
            </a:extLst>
          </p:cNvPr>
          <p:cNvCxnSpPr/>
          <p:nvPr/>
        </p:nvCxnSpPr>
        <p:spPr>
          <a:xfrm>
            <a:off x="6614160" y="3063036"/>
            <a:ext cx="0" cy="508000"/>
          </a:xfrm>
          <a:prstGeom prst="straightConnector1">
            <a:avLst/>
          </a:prstGeom>
          <a:ln w="19050">
            <a:solidFill>
              <a:schemeClr val="accent3">
                <a:lumMod val="40000"/>
                <a:lumOff val="6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DFA76FE-9BD2-43D7-B403-0EB9ABA2E322}"/>
              </a:ext>
            </a:extLst>
          </p:cNvPr>
          <p:cNvCxnSpPr>
            <a:cxnSpLocks/>
          </p:cNvCxnSpPr>
          <p:nvPr/>
        </p:nvCxnSpPr>
        <p:spPr>
          <a:xfrm>
            <a:off x="4815840" y="3063036"/>
            <a:ext cx="0" cy="1066800"/>
          </a:xfrm>
          <a:prstGeom prst="straightConnector1">
            <a:avLst/>
          </a:prstGeom>
          <a:ln w="19050">
            <a:solidFill>
              <a:schemeClr val="accent3">
                <a:lumMod val="40000"/>
                <a:lumOff val="60000"/>
              </a:schemeClr>
            </a:solidFill>
            <a:tailEnd type="ova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E5440813-A686-4C3F-AE64-0A4ABBCC35CF}"/>
              </a:ext>
            </a:extLst>
          </p:cNvPr>
          <p:cNvSpPr/>
          <p:nvPr/>
        </p:nvSpPr>
        <p:spPr>
          <a:xfrm>
            <a:off x="5435790" y="2779235"/>
            <a:ext cx="609220" cy="609220"/>
          </a:xfrm>
          <a:prstGeom prst="ellipse">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400" dirty="0">
              <a:solidFill>
                <a:schemeClr val="tx1">
                  <a:lumMod val="75000"/>
                  <a:lumOff val="25000"/>
                </a:schemeClr>
              </a:solidFill>
            </a:endParaRPr>
          </a:p>
        </p:txBody>
      </p:sp>
      <p:sp>
        <p:nvSpPr>
          <p:cNvPr id="30" name="TextBox 29">
            <a:extLst>
              <a:ext uri="{FF2B5EF4-FFF2-40B4-BE49-F238E27FC236}">
                <a16:creationId xmlns:a16="http://schemas.microsoft.com/office/drawing/2014/main" id="{00C2BE81-1FE8-4A4C-8C8E-9D8555BCBF08}"/>
              </a:ext>
            </a:extLst>
          </p:cNvPr>
          <p:cNvSpPr txBox="1"/>
          <p:nvPr/>
        </p:nvSpPr>
        <p:spPr>
          <a:xfrm>
            <a:off x="5435789" y="2892206"/>
            <a:ext cx="690179" cy="369332"/>
          </a:xfrm>
          <a:prstGeom prst="rect">
            <a:avLst/>
          </a:prstGeom>
          <a:noFill/>
        </p:spPr>
        <p:txBody>
          <a:bodyPr wrap="square" rtlCol="0">
            <a:spAutoFit/>
          </a:bodyPr>
          <a:lstStyle/>
          <a:p>
            <a:r>
              <a:rPr lang="en-NZ" b="1" dirty="0">
                <a:solidFill>
                  <a:srgbClr val="1363A8"/>
                </a:solidFill>
              </a:rPr>
              <a:t>48%</a:t>
            </a:r>
          </a:p>
        </p:txBody>
      </p:sp>
      <p:pic>
        <p:nvPicPr>
          <p:cNvPr id="16" name="Picture 15">
            <a:extLst>
              <a:ext uri="{FF2B5EF4-FFF2-40B4-BE49-F238E27FC236}">
                <a16:creationId xmlns:a16="http://schemas.microsoft.com/office/drawing/2014/main" id="{653B19B2-7601-41E5-B9C5-05DACBE2EFBD}"/>
              </a:ext>
            </a:extLst>
          </p:cNvPr>
          <p:cNvPicPr>
            <a:picLocks noChangeAspect="1"/>
          </p:cNvPicPr>
          <p:nvPr/>
        </p:nvPicPr>
        <p:blipFill>
          <a:blip r:embed="rId3"/>
          <a:stretch>
            <a:fillRect/>
          </a:stretch>
        </p:blipFill>
        <p:spPr>
          <a:xfrm>
            <a:off x="201612" y="113240"/>
            <a:ext cx="612000" cy="612000"/>
          </a:xfrm>
          <a:prstGeom prst="rect">
            <a:avLst/>
          </a:prstGeom>
        </p:spPr>
      </p:pic>
    </p:spTree>
    <p:extLst>
      <p:ext uri="{BB962C8B-B14F-4D97-AF65-F5344CB8AC3E}">
        <p14:creationId xmlns:p14="http://schemas.microsoft.com/office/powerpoint/2010/main" val="121157605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3CA8E4E-502B-43F2-B6E8-4A6565858B99}"/>
              </a:ext>
            </a:extLst>
          </p:cNvPr>
          <p:cNvSpPr/>
          <p:nvPr/>
        </p:nvSpPr>
        <p:spPr>
          <a:xfrm>
            <a:off x="3136898" y="1039528"/>
            <a:ext cx="8851901" cy="5049225"/>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graphicFrame>
        <p:nvGraphicFramePr>
          <p:cNvPr id="26" name="Chart 25">
            <a:extLst>
              <a:ext uri="{FF2B5EF4-FFF2-40B4-BE49-F238E27FC236}">
                <a16:creationId xmlns:a16="http://schemas.microsoft.com/office/drawing/2014/main" id="{95C06330-4D97-498F-AB0D-E98C8798C21B}"/>
              </a:ext>
            </a:extLst>
          </p:cNvPr>
          <p:cNvGraphicFramePr/>
          <p:nvPr>
            <p:extLst>
              <p:ext uri="{D42A27DB-BD31-4B8C-83A1-F6EECF244321}">
                <p14:modId xmlns:p14="http://schemas.microsoft.com/office/powerpoint/2010/main" val="2867064345"/>
              </p:ext>
            </p:extLst>
          </p:nvPr>
        </p:nvGraphicFramePr>
        <p:xfrm>
          <a:off x="3431793" y="889679"/>
          <a:ext cx="8211566" cy="592032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71550" y="138224"/>
            <a:ext cx="9165058" cy="547576"/>
          </a:xfrm>
        </p:spPr>
        <p:txBody>
          <a:bodyPr>
            <a:normAutofit fontScale="90000"/>
          </a:bodyPr>
          <a:lstStyle/>
          <a:p>
            <a:r>
              <a:rPr lang="en-NZ" dirty="0"/>
              <a:t>Why some parents and caregivers don’t use software / in-app controls</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242392"/>
            <a:ext cx="2641600" cy="4522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The main reason parents and caregivers don’t try to restrict what their child can access through filtering software or in-app controls is that they trust their child to pick appropriate content.</a:t>
            </a:r>
          </a:p>
          <a:p>
            <a:pPr marL="36000"/>
            <a:r>
              <a:rPr lang="en-NZ" dirty="0">
                <a:solidFill>
                  <a:srgbClr val="404040"/>
                </a:solidFill>
              </a:rPr>
              <a:t>Other parents and caregivers simply don’t know how to go about this, in particular Māori.  </a:t>
            </a:r>
          </a:p>
          <a:p>
            <a:pPr marL="36000"/>
            <a:endParaRPr lang="en-NZ" dirty="0">
              <a:solidFill>
                <a:srgbClr val="404040"/>
              </a:solidFill>
            </a:endParaRP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a:xfrm>
            <a:off x="201613" y="6421799"/>
            <a:ext cx="9267507" cy="436201"/>
          </a:xfrm>
        </p:spPr>
        <p:txBody>
          <a:bodyPr/>
          <a:lstStyle/>
          <a:p>
            <a:r>
              <a:rPr lang="en-NZ" dirty="0"/>
              <a:t>Source: S4Q10. Is there a reason or reasons why you don't use filtering software or in-app controls to limit what your child can access online?</a:t>
            </a:r>
          </a:p>
          <a:p>
            <a:r>
              <a:rPr lang="en-NZ" dirty="0"/>
              <a:t>Base size: All parents and caregivers of 6 to 14 year olds who use filtering software or in-app controls (n=436)</a:t>
            </a:r>
          </a:p>
        </p:txBody>
      </p:sp>
      <p:sp>
        <p:nvSpPr>
          <p:cNvPr id="25" name="Isosceles Triangle 24">
            <a:extLst>
              <a:ext uri="{FF2B5EF4-FFF2-40B4-BE49-F238E27FC236}">
                <a16:creationId xmlns:a16="http://schemas.microsoft.com/office/drawing/2014/main" id="{342644C2-13F4-4B73-ACE7-22B124B27F89}"/>
              </a:ext>
            </a:extLst>
          </p:cNvPr>
          <p:cNvSpPr/>
          <p:nvPr/>
        </p:nvSpPr>
        <p:spPr>
          <a:xfrm>
            <a:off x="9720932" y="6249787"/>
            <a:ext cx="144000" cy="108000"/>
          </a:xfrm>
          <a:prstGeom prst="triangl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7" name="Isosceles Triangle 26">
            <a:extLst>
              <a:ext uri="{FF2B5EF4-FFF2-40B4-BE49-F238E27FC236}">
                <a16:creationId xmlns:a16="http://schemas.microsoft.com/office/drawing/2014/main" id="{437EC4BA-1CF2-4AF9-8CE1-4160E4B772AF}"/>
              </a:ext>
            </a:extLst>
          </p:cNvPr>
          <p:cNvSpPr/>
          <p:nvPr/>
        </p:nvSpPr>
        <p:spPr>
          <a:xfrm rot="10800000">
            <a:off x="9912556" y="6246247"/>
            <a:ext cx="144000" cy="108000"/>
          </a:xfrm>
          <a:prstGeom prst="triangle">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8" name="Footer Placeholder 16">
            <a:extLst>
              <a:ext uri="{FF2B5EF4-FFF2-40B4-BE49-F238E27FC236}">
                <a16:creationId xmlns:a16="http://schemas.microsoft.com/office/drawing/2014/main" id="{257DDDF1-F14C-4998-8A46-F77891245018}"/>
              </a:ext>
            </a:extLst>
          </p:cNvPr>
          <p:cNvSpPr txBox="1">
            <a:spLocks/>
          </p:cNvSpPr>
          <p:nvPr/>
        </p:nvSpPr>
        <p:spPr>
          <a:xfrm>
            <a:off x="10076475" y="6090072"/>
            <a:ext cx="7579353" cy="436201"/>
          </a:xfrm>
          <a:prstGeom prst="rect">
            <a:avLst/>
          </a:prstGeom>
        </p:spPr>
        <p:txBody>
          <a:bodyPr vert="horz" lIns="91440" tIns="45720" rIns="91440" bIns="45720" rtlCol="0" anchor="ctr"/>
          <a:lstStyle>
            <a:defPPr>
              <a:defRPr lang="en-US"/>
            </a:defPPr>
            <a:lvl1pPr marL="0" algn="l" defTabSz="914400" rtl="0" eaLnBrk="1" latinLnBrk="0" hangingPunct="1">
              <a:lnSpc>
                <a:spcPct val="80000"/>
              </a:lnSpc>
              <a:defRPr sz="800" kern="1200">
                <a:solidFill>
                  <a:srgbClr val="5B5C6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Z" dirty="0"/>
              <a:t>Significantly higher / lower than average</a:t>
            </a:r>
          </a:p>
        </p:txBody>
      </p:sp>
      <p:sp>
        <p:nvSpPr>
          <p:cNvPr id="33" name="Rectangle 32">
            <a:extLst>
              <a:ext uri="{FF2B5EF4-FFF2-40B4-BE49-F238E27FC236}">
                <a16:creationId xmlns:a16="http://schemas.microsoft.com/office/drawing/2014/main" id="{AFC971F1-996E-4F20-B70E-21DBD5F7A6AB}"/>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pSp>
        <p:nvGrpSpPr>
          <p:cNvPr id="5" name="Group 4">
            <a:extLst>
              <a:ext uri="{FF2B5EF4-FFF2-40B4-BE49-F238E27FC236}">
                <a16:creationId xmlns:a16="http://schemas.microsoft.com/office/drawing/2014/main" id="{049DFE3E-9CA1-479B-94FC-FDA2ED447409}"/>
              </a:ext>
            </a:extLst>
          </p:cNvPr>
          <p:cNvGrpSpPr/>
          <p:nvPr/>
        </p:nvGrpSpPr>
        <p:grpSpPr>
          <a:xfrm>
            <a:off x="9066522" y="1915982"/>
            <a:ext cx="1710176" cy="343918"/>
            <a:chOff x="9066522" y="1915982"/>
            <a:chExt cx="1710176" cy="343918"/>
          </a:xfrm>
        </p:grpSpPr>
        <p:sp>
          <p:nvSpPr>
            <p:cNvPr id="34" name="Freeform: Shape 33">
              <a:extLst>
                <a:ext uri="{FF2B5EF4-FFF2-40B4-BE49-F238E27FC236}">
                  <a16:creationId xmlns:a16="http://schemas.microsoft.com/office/drawing/2014/main" id="{C2C66D40-86EA-4BEC-A722-94021BF33549}"/>
                </a:ext>
              </a:extLst>
            </p:cNvPr>
            <p:cNvSpPr/>
            <p:nvPr/>
          </p:nvSpPr>
          <p:spPr>
            <a:xfrm>
              <a:off x="9066522" y="1930146"/>
              <a:ext cx="1692068" cy="285054"/>
            </a:xfrm>
            <a:custGeom>
              <a:avLst/>
              <a:gdLst>
                <a:gd name="connsiteX0" fmla="*/ 108000 w 1692068"/>
                <a:gd name="connsiteY0" fmla="*/ 0 h 343918"/>
                <a:gd name="connsiteX1" fmla="*/ 1692068 w 1692068"/>
                <a:gd name="connsiteY1" fmla="*/ 0 h 343918"/>
                <a:gd name="connsiteX2" fmla="*/ 1692068 w 1692068"/>
                <a:gd name="connsiteY2" fmla="*/ 343918 h 343918"/>
                <a:gd name="connsiteX3" fmla="*/ 108000 w 1692068"/>
                <a:gd name="connsiteY3" fmla="*/ 343918 h 343918"/>
                <a:gd name="connsiteX4" fmla="*/ 108000 w 1692068"/>
                <a:gd name="connsiteY4" fmla="*/ 249871 h 343918"/>
                <a:gd name="connsiteX5" fmla="*/ 0 w 1692068"/>
                <a:gd name="connsiteY5" fmla="*/ 177871 h 343918"/>
                <a:gd name="connsiteX6" fmla="*/ 108000 w 1692068"/>
                <a:gd name="connsiteY6" fmla="*/ 105871 h 34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2068" h="343918">
                  <a:moveTo>
                    <a:pt x="108000" y="0"/>
                  </a:moveTo>
                  <a:lnTo>
                    <a:pt x="1692068" y="0"/>
                  </a:lnTo>
                  <a:lnTo>
                    <a:pt x="1692068" y="343918"/>
                  </a:lnTo>
                  <a:lnTo>
                    <a:pt x="108000" y="343918"/>
                  </a:lnTo>
                  <a:lnTo>
                    <a:pt x="108000" y="249871"/>
                  </a:lnTo>
                  <a:lnTo>
                    <a:pt x="0" y="177871"/>
                  </a:lnTo>
                  <a:lnTo>
                    <a:pt x="108000" y="105871"/>
                  </a:lnTo>
                  <a:close/>
                </a:path>
              </a:pathLst>
            </a:cu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9" name="Rectangle 28">
              <a:extLst>
                <a:ext uri="{FF2B5EF4-FFF2-40B4-BE49-F238E27FC236}">
                  <a16:creationId xmlns:a16="http://schemas.microsoft.com/office/drawing/2014/main" id="{9DFB43AB-A9D1-4F99-8905-69BFB85DC503}"/>
                </a:ext>
              </a:extLst>
            </p:cNvPr>
            <p:cNvSpPr/>
            <p:nvPr/>
          </p:nvSpPr>
          <p:spPr>
            <a:xfrm>
              <a:off x="9192630" y="1915982"/>
              <a:ext cx="1584068" cy="3439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NZ" sz="1000" dirty="0">
                  <a:solidFill>
                    <a:srgbClr val="404040"/>
                  </a:solidFill>
                </a:rPr>
                <a:t>      Māori (36%)</a:t>
              </a:r>
            </a:p>
          </p:txBody>
        </p:sp>
        <p:sp>
          <p:nvSpPr>
            <p:cNvPr id="31" name="Isosceles Triangle 30">
              <a:extLst>
                <a:ext uri="{FF2B5EF4-FFF2-40B4-BE49-F238E27FC236}">
                  <a16:creationId xmlns:a16="http://schemas.microsoft.com/office/drawing/2014/main" id="{AB8478B7-A7F9-47B0-AFB1-81A7EE5C352D}"/>
                </a:ext>
              </a:extLst>
            </p:cNvPr>
            <p:cNvSpPr/>
            <p:nvPr/>
          </p:nvSpPr>
          <p:spPr>
            <a:xfrm>
              <a:off x="9271852" y="2026856"/>
              <a:ext cx="144000" cy="108000"/>
            </a:xfrm>
            <a:prstGeom prst="triangle">
              <a:avLst/>
            </a:prstGeom>
            <a:solidFill>
              <a:schemeClr val="tx1">
                <a:lumMod val="50000"/>
                <a:lumOff val="50000"/>
              </a:schemeClr>
            </a:solidFill>
            <a:ln>
              <a:solidFill>
                <a:srgbClr val="1363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pSp>
      <p:grpSp>
        <p:nvGrpSpPr>
          <p:cNvPr id="4" name="Group 3">
            <a:extLst>
              <a:ext uri="{FF2B5EF4-FFF2-40B4-BE49-F238E27FC236}">
                <a16:creationId xmlns:a16="http://schemas.microsoft.com/office/drawing/2014/main" id="{2AD694B2-C39A-4876-B471-CF0D970A83DB}"/>
              </a:ext>
            </a:extLst>
          </p:cNvPr>
          <p:cNvGrpSpPr/>
          <p:nvPr/>
        </p:nvGrpSpPr>
        <p:grpSpPr>
          <a:xfrm>
            <a:off x="8220488" y="2257043"/>
            <a:ext cx="1764495" cy="343918"/>
            <a:chOff x="8220488" y="2257043"/>
            <a:chExt cx="1764495" cy="343918"/>
          </a:xfrm>
        </p:grpSpPr>
        <p:sp>
          <p:nvSpPr>
            <p:cNvPr id="35" name="Freeform: Shape 34">
              <a:extLst>
                <a:ext uri="{FF2B5EF4-FFF2-40B4-BE49-F238E27FC236}">
                  <a16:creationId xmlns:a16="http://schemas.microsoft.com/office/drawing/2014/main" id="{D20170CD-34A0-4D22-B8E2-30C24D67FB4A}"/>
                </a:ext>
              </a:extLst>
            </p:cNvPr>
            <p:cNvSpPr/>
            <p:nvPr/>
          </p:nvSpPr>
          <p:spPr>
            <a:xfrm>
              <a:off x="8220488" y="2281039"/>
              <a:ext cx="1692068" cy="285054"/>
            </a:xfrm>
            <a:custGeom>
              <a:avLst/>
              <a:gdLst>
                <a:gd name="connsiteX0" fmla="*/ 108000 w 1692068"/>
                <a:gd name="connsiteY0" fmla="*/ 0 h 343918"/>
                <a:gd name="connsiteX1" fmla="*/ 1692068 w 1692068"/>
                <a:gd name="connsiteY1" fmla="*/ 0 h 343918"/>
                <a:gd name="connsiteX2" fmla="*/ 1692068 w 1692068"/>
                <a:gd name="connsiteY2" fmla="*/ 343918 h 343918"/>
                <a:gd name="connsiteX3" fmla="*/ 108000 w 1692068"/>
                <a:gd name="connsiteY3" fmla="*/ 343918 h 343918"/>
                <a:gd name="connsiteX4" fmla="*/ 108000 w 1692068"/>
                <a:gd name="connsiteY4" fmla="*/ 249871 h 343918"/>
                <a:gd name="connsiteX5" fmla="*/ 0 w 1692068"/>
                <a:gd name="connsiteY5" fmla="*/ 177871 h 343918"/>
                <a:gd name="connsiteX6" fmla="*/ 108000 w 1692068"/>
                <a:gd name="connsiteY6" fmla="*/ 105871 h 34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2068" h="343918">
                  <a:moveTo>
                    <a:pt x="108000" y="0"/>
                  </a:moveTo>
                  <a:lnTo>
                    <a:pt x="1692068" y="0"/>
                  </a:lnTo>
                  <a:lnTo>
                    <a:pt x="1692068" y="343918"/>
                  </a:lnTo>
                  <a:lnTo>
                    <a:pt x="108000" y="343918"/>
                  </a:lnTo>
                  <a:lnTo>
                    <a:pt x="108000" y="249871"/>
                  </a:lnTo>
                  <a:lnTo>
                    <a:pt x="0" y="177871"/>
                  </a:lnTo>
                  <a:lnTo>
                    <a:pt x="108000" y="105871"/>
                  </a:lnTo>
                  <a:close/>
                </a:path>
              </a:pathLst>
            </a:cu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4" name="Rectangle 13">
              <a:extLst>
                <a:ext uri="{FF2B5EF4-FFF2-40B4-BE49-F238E27FC236}">
                  <a16:creationId xmlns:a16="http://schemas.microsoft.com/office/drawing/2014/main" id="{6B782ACF-08C0-4107-B08F-45BC50E5736E}"/>
                </a:ext>
              </a:extLst>
            </p:cNvPr>
            <p:cNvSpPr/>
            <p:nvPr/>
          </p:nvSpPr>
          <p:spPr>
            <a:xfrm>
              <a:off x="8400915" y="2257043"/>
              <a:ext cx="1584068" cy="3439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NZ" sz="1000" dirty="0">
                  <a:solidFill>
                    <a:srgbClr val="404040"/>
                  </a:solidFill>
                </a:rPr>
                <a:t>      6 to 8 yrs. (20%)</a:t>
              </a:r>
            </a:p>
          </p:txBody>
        </p:sp>
        <p:sp>
          <p:nvSpPr>
            <p:cNvPr id="18" name="Isosceles Triangle 17">
              <a:extLst>
                <a:ext uri="{FF2B5EF4-FFF2-40B4-BE49-F238E27FC236}">
                  <a16:creationId xmlns:a16="http://schemas.microsoft.com/office/drawing/2014/main" id="{00A284B2-DC18-401F-9716-8B9789CD3FEC}"/>
                </a:ext>
              </a:extLst>
            </p:cNvPr>
            <p:cNvSpPr/>
            <p:nvPr/>
          </p:nvSpPr>
          <p:spPr>
            <a:xfrm>
              <a:off x="8480137" y="2367917"/>
              <a:ext cx="144000" cy="108000"/>
            </a:xfrm>
            <a:prstGeom prst="triangle">
              <a:avLst/>
            </a:prstGeom>
            <a:solidFill>
              <a:schemeClr val="tx1">
                <a:lumMod val="50000"/>
                <a:lumOff val="50000"/>
              </a:schemeClr>
            </a:solidFill>
            <a:ln>
              <a:solidFill>
                <a:srgbClr val="1363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pSp>
      <p:grpSp>
        <p:nvGrpSpPr>
          <p:cNvPr id="6" name="Group 5">
            <a:extLst>
              <a:ext uri="{FF2B5EF4-FFF2-40B4-BE49-F238E27FC236}">
                <a16:creationId xmlns:a16="http://schemas.microsoft.com/office/drawing/2014/main" id="{6101D73D-27D8-4537-9F1C-1EEFF19822F5}"/>
              </a:ext>
            </a:extLst>
          </p:cNvPr>
          <p:cNvGrpSpPr/>
          <p:nvPr/>
        </p:nvGrpSpPr>
        <p:grpSpPr>
          <a:xfrm>
            <a:off x="7980655" y="3302623"/>
            <a:ext cx="1740277" cy="354978"/>
            <a:chOff x="7980655" y="3302623"/>
            <a:chExt cx="1740277" cy="354978"/>
          </a:xfrm>
        </p:grpSpPr>
        <p:sp>
          <p:nvSpPr>
            <p:cNvPr id="36" name="Freeform: Shape 35">
              <a:extLst>
                <a:ext uri="{FF2B5EF4-FFF2-40B4-BE49-F238E27FC236}">
                  <a16:creationId xmlns:a16="http://schemas.microsoft.com/office/drawing/2014/main" id="{B2F074B2-E12C-4933-A2B8-20158C0F5939}"/>
                </a:ext>
              </a:extLst>
            </p:cNvPr>
            <p:cNvSpPr/>
            <p:nvPr/>
          </p:nvSpPr>
          <p:spPr>
            <a:xfrm>
              <a:off x="7980655" y="3302623"/>
              <a:ext cx="1692068" cy="285054"/>
            </a:xfrm>
            <a:custGeom>
              <a:avLst/>
              <a:gdLst>
                <a:gd name="connsiteX0" fmla="*/ 108000 w 1692068"/>
                <a:gd name="connsiteY0" fmla="*/ 0 h 343918"/>
                <a:gd name="connsiteX1" fmla="*/ 1692068 w 1692068"/>
                <a:gd name="connsiteY1" fmla="*/ 0 h 343918"/>
                <a:gd name="connsiteX2" fmla="*/ 1692068 w 1692068"/>
                <a:gd name="connsiteY2" fmla="*/ 343918 h 343918"/>
                <a:gd name="connsiteX3" fmla="*/ 108000 w 1692068"/>
                <a:gd name="connsiteY3" fmla="*/ 343918 h 343918"/>
                <a:gd name="connsiteX4" fmla="*/ 108000 w 1692068"/>
                <a:gd name="connsiteY4" fmla="*/ 249871 h 343918"/>
                <a:gd name="connsiteX5" fmla="*/ 0 w 1692068"/>
                <a:gd name="connsiteY5" fmla="*/ 177871 h 343918"/>
                <a:gd name="connsiteX6" fmla="*/ 108000 w 1692068"/>
                <a:gd name="connsiteY6" fmla="*/ 105871 h 34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2068" h="343918">
                  <a:moveTo>
                    <a:pt x="108000" y="0"/>
                  </a:moveTo>
                  <a:lnTo>
                    <a:pt x="1692068" y="0"/>
                  </a:lnTo>
                  <a:lnTo>
                    <a:pt x="1692068" y="343918"/>
                  </a:lnTo>
                  <a:lnTo>
                    <a:pt x="108000" y="343918"/>
                  </a:lnTo>
                  <a:lnTo>
                    <a:pt x="108000" y="249871"/>
                  </a:lnTo>
                  <a:lnTo>
                    <a:pt x="0" y="177871"/>
                  </a:lnTo>
                  <a:lnTo>
                    <a:pt x="108000" y="105871"/>
                  </a:lnTo>
                  <a:close/>
                </a:path>
              </a:pathLst>
            </a:cu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8" name="Rectangle 7">
              <a:extLst>
                <a:ext uri="{FF2B5EF4-FFF2-40B4-BE49-F238E27FC236}">
                  <a16:creationId xmlns:a16="http://schemas.microsoft.com/office/drawing/2014/main" id="{8557283B-BC9C-4E51-B0E9-07D1D7DFAAAA}"/>
                </a:ext>
              </a:extLst>
            </p:cNvPr>
            <p:cNvSpPr/>
            <p:nvPr/>
          </p:nvSpPr>
          <p:spPr>
            <a:xfrm>
              <a:off x="8136864" y="3313683"/>
              <a:ext cx="1584068" cy="3439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NZ" sz="1000" dirty="0">
                  <a:solidFill>
                    <a:srgbClr val="404040"/>
                  </a:solidFill>
                </a:rPr>
                <a:t>      12 to 14 yrs. (14%)</a:t>
              </a:r>
            </a:p>
          </p:txBody>
        </p:sp>
        <p:sp>
          <p:nvSpPr>
            <p:cNvPr id="13" name="Isosceles Triangle 12">
              <a:extLst>
                <a:ext uri="{FF2B5EF4-FFF2-40B4-BE49-F238E27FC236}">
                  <a16:creationId xmlns:a16="http://schemas.microsoft.com/office/drawing/2014/main" id="{B497D6B8-5B98-4D84-A9BA-6E9CB075A05D}"/>
                </a:ext>
              </a:extLst>
            </p:cNvPr>
            <p:cNvSpPr/>
            <p:nvPr/>
          </p:nvSpPr>
          <p:spPr>
            <a:xfrm>
              <a:off x="8216086" y="3424557"/>
              <a:ext cx="144000" cy="108000"/>
            </a:xfrm>
            <a:prstGeom prst="triangle">
              <a:avLst/>
            </a:prstGeom>
            <a:solidFill>
              <a:schemeClr val="tx1">
                <a:lumMod val="50000"/>
                <a:lumOff val="50000"/>
              </a:schemeClr>
            </a:solidFill>
            <a:ln>
              <a:solidFill>
                <a:srgbClr val="1363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pSp>
      <p:grpSp>
        <p:nvGrpSpPr>
          <p:cNvPr id="7" name="Group 6">
            <a:extLst>
              <a:ext uri="{FF2B5EF4-FFF2-40B4-BE49-F238E27FC236}">
                <a16:creationId xmlns:a16="http://schemas.microsoft.com/office/drawing/2014/main" id="{EF6DC681-4851-4CCA-95DA-8CEF28C374A9}"/>
              </a:ext>
            </a:extLst>
          </p:cNvPr>
          <p:cNvGrpSpPr/>
          <p:nvPr/>
        </p:nvGrpSpPr>
        <p:grpSpPr>
          <a:xfrm>
            <a:off x="7870685" y="3694533"/>
            <a:ext cx="1692068" cy="343918"/>
            <a:chOff x="7870685" y="3694533"/>
            <a:chExt cx="1692068" cy="343918"/>
          </a:xfrm>
        </p:grpSpPr>
        <p:sp>
          <p:nvSpPr>
            <p:cNvPr id="37" name="Freeform: Shape 36">
              <a:extLst>
                <a:ext uri="{FF2B5EF4-FFF2-40B4-BE49-F238E27FC236}">
                  <a16:creationId xmlns:a16="http://schemas.microsoft.com/office/drawing/2014/main" id="{D3ABB590-A190-4B21-8391-FE07E3F76129}"/>
                </a:ext>
              </a:extLst>
            </p:cNvPr>
            <p:cNvSpPr/>
            <p:nvPr/>
          </p:nvSpPr>
          <p:spPr>
            <a:xfrm>
              <a:off x="7870685" y="3707354"/>
              <a:ext cx="1692068" cy="285054"/>
            </a:xfrm>
            <a:custGeom>
              <a:avLst/>
              <a:gdLst>
                <a:gd name="connsiteX0" fmla="*/ 108000 w 1692068"/>
                <a:gd name="connsiteY0" fmla="*/ 0 h 343918"/>
                <a:gd name="connsiteX1" fmla="*/ 1692068 w 1692068"/>
                <a:gd name="connsiteY1" fmla="*/ 0 h 343918"/>
                <a:gd name="connsiteX2" fmla="*/ 1692068 w 1692068"/>
                <a:gd name="connsiteY2" fmla="*/ 343918 h 343918"/>
                <a:gd name="connsiteX3" fmla="*/ 108000 w 1692068"/>
                <a:gd name="connsiteY3" fmla="*/ 343918 h 343918"/>
                <a:gd name="connsiteX4" fmla="*/ 108000 w 1692068"/>
                <a:gd name="connsiteY4" fmla="*/ 249871 h 343918"/>
                <a:gd name="connsiteX5" fmla="*/ 0 w 1692068"/>
                <a:gd name="connsiteY5" fmla="*/ 177871 h 343918"/>
                <a:gd name="connsiteX6" fmla="*/ 108000 w 1692068"/>
                <a:gd name="connsiteY6" fmla="*/ 105871 h 34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2068" h="343918">
                  <a:moveTo>
                    <a:pt x="108000" y="0"/>
                  </a:moveTo>
                  <a:lnTo>
                    <a:pt x="1692068" y="0"/>
                  </a:lnTo>
                  <a:lnTo>
                    <a:pt x="1692068" y="343918"/>
                  </a:lnTo>
                  <a:lnTo>
                    <a:pt x="108000" y="343918"/>
                  </a:lnTo>
                  <a:lnTo>
                    <a:pt x="108000" y="249871"/>
                  </a:lnTo>
                  <a:lnTo>
                    <a:pt x="0" y="177871"/>
                  </a:lnTo>
                  <a:lnTo>
                    <a:pt x="108000" y="105871"/>
                  </a:lnTo>
                  <a:close/>
                </a:path>
              </a:pathLst>
            </a:cu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2" name="Rectangle 21">
              <a:extLst>
                <a:ext uri="{FF2B5EF4-FFF2-40B4-BE49-F238E27FC236}">
                  <a16:creationId xmlns:a16="http://schemas.microsoft.com/office/drawing/2014/main" id="{18418ED1-DC8C-4BC2-9176-C025A553C686}"/>
                </a:ext>
              </a:extLst>
            </p:cNvPr>
            <p:cNvSpPr/>
            <p:nvPr/>
          </p:nvSpPr>
          <p:spPr>
            <a:xfrm>
              <a:off x="7964183" y="3694533"/>
              <a:ext cx="1584068" cy="3439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NZ" sz="1000" dirty="0">
                  <a:solidFill>
                    <a:srgbClr val="404040"/>
                  </a:solidFill>
                </a:rPr>
                <a:t>      6 to 8 yrs. (14%)</a:t>
              </a:r>
            </a:p>
          </p:txBody>
        </p:sp>
        <p:sp>
          <p:nvSpPr>
            <p:cNvPr id="24" name="Isosceles Triangle 23">
              <a:extLst>
                <a:ext uri="{FF2B5EF4-FFF2-40B4-BE49-F238E27FC236}">
                  <a16:creationId xmlns:a16="http://schemas.microsoft.com/office/drawing/2014/main" id="{DF5BF454-1F42-44C5-9B59-9EFE8C180061}"/>
                </a:ext>
              </a:extLst>
            </p:cNvPr>
            <p:cNvSpPr/>
            <p:nvPr/>
          </p:nvSpPr>
          <p:spPr>
            <a:xfrm>
              <a:off x="8043405" y="3805407"/>
              <a:ext cx="144000" cy="108000"/>
            </a:xfrm>
            <a:prstGeom prst="triangle">
              <a:avLst/>
            </a:prstGeom>
            <a:solidFill>
              <a:schemeClr val="tx1">
                <a:lumMod val="50000"/>
                <a:lumOff val="50000"/>
              </a:schemeClr>
            </a:solidFill>
            <a:ln>
              <a:solidFill>
                <a:srgbClr val="1363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pSp>
      <p:grpSp>
        <p:nvGrpSpPr>
          <p:cNvPr id="10" name="Group 9">
            <a:extLst>
              <a:ext uri="{FF2B5EF4-FFF2-40B4-BE49-F238E27FC236}">
                <a16:creationId xmlns:a16="http://schemas.microsoft.com/office/drawing/2014/main" id="{684D82F4-35F3-4316-914A-17A6852BC66D}"/>
              </a:ext>
            </a:extLst>
          </p:cNvPr>
          <p:cNvGrpSpPr/>
          <p:nvPr/>
        </p:nvGrpSpPr>
        <p:grpSpPr>
          <a:xfrm>
            <a:off x="7579784" y="4066810"/>
            <a:ext cx="1795747" cy="343918"/>
            <a:chOff x="7579784" y="4066810"/>
            <a:chExt cx="1795747" cy="343918"/>
          </a:xfrm>
        </p:grpSpPr>
        <p:sp>
          <p:nvSpPr>
            <p:cNvPr id="38" name="Freeform: Shape 37">
              <a:extLst>
                <a:ext uri="{FF2B5EF4-FFF2-40B4-BE49-F238E27FC236}">
                  <a16:creationId xmlns:a16="http://schemas.microsoft.com/office/drawing/2014/main" id="{A254DEB4-54AF-4F0E-92D6-A39E40976BED}"/>
                </a:ext>
              </a:extLst>
            </p:cNvPr>
            <p:cNvSpPr/>
            <p:nvPr/>
          </p:nvSpPr>
          <p:spPr>
            <a:xfrm>
              <a:off x="7579784" y="4086443"/>
              <a:ext cx="1692068" cy="285054"/>
            </a:xfrm>
            <a:custGeom>
              <a:avLst/>
              <a:gdLst>
                <a:gd name="connsiteX0" fmla="*/ 108000 w 1692068"/>
                <a:gd name="connsiteY0" fmla="*/ 0 h 343918"/>
                <a:gd name="connsiteX1" fmla="*/ 1692068 w 1692068"/>
                <a:gd name="connsiteY1" fmla="*/ 0 h 343918"/>
                <a:gd name="connsiteX2" fmla="*/ 1692068 w 1692068"/>
                <a:gd name="connsiteY2" fmla="*/ 343918 h 343918"/>
                <a:gd name="connsiteX3" fmla="*/ 108000 w 1692068"/>
                <a:gd name="connsiteY3" fmla="*/ 343918 h 343918"/>
                <a:gd name="connsiteX4" fmla="*/ 108000 w 1692068"/>
                <a:gd name="connsiteY4" fmla="*/ 249871 h 343918"/>
                <a:gd name="connsiteX5" fmla="*/ 0 w 1692068"/>
                <a:gd name="connsiteY5" fmla="*/ 177871 h 343918"/>
                <a:gd name="connsiteX6" fmla="*/ 108000 w 1692068"/>
                <a:gd name="connsiteY6" fmla="*/ 105871 h 34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2068" h="343918">
                  <a:moveTo>
                    <a:pt x="108000" y="0"/>
                  </a:moveTo>
                  <a:lnTo>
                    <a:pt x="1692068" y="0"/>
                  </a:lnTo>
                  <a:lnTo>
                    <a:pt x="1692068" y="343918"/>
                  </a:lnTo>
                  <a:lnTo>
                    <a:pt x="108000" y="343918"/>
                  </a:lnTo>
                  <a:lnTo>
                    <a:pt x="108000" y="249871"/>
                  </a:lnTo>
                  <a:lnTo>
                    <a:pt x="0" y="177871"/>
                  </a:lnTo>
                  <a:lnTo>
                    <a:pt x="108000" y="105871"/>
                  </a:lnTo>
                  <a:close/>
                </a:path>
              </a:pathLst>
            </a:cu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9" name="Rectangle 18">
              <a:extLst>
                <a:ext uri="{FF2B5EF4-FFF2-40B4-BE49-F238E27FC236}">
                  <a16:creationId xmlns:a16="http://schemas.microsoft.com/office/drawing/2014/main" id="{B320A5AA-C077-410C-8A67-45C551F97627}"/>
                </a:ext>
              </a:extLst>
            </p:cNvPr>
            <p:cNvSpPr/>
            <p:nvPr/>
          </p:nvSpPr>
          <p:spPr>
            <a:xfrm>
              <a:off x="7791463" y="4066810"/>
              <a:ext cx="1584068" cy="3439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NZ" sz="1000" dirty="0">
                  <a:solidFill>
                    <a:srgbClr val="404040"/>
                  </a:solidFill>
                </a:rPr>
                <a:t>      6 to 8 yrs. (10%)</a:t>
              </a:r>
            </a:p>
          </p:txBody>
        </p:sp>
        <p:sp>
          <p:nvSpPr>
            <p:cNvPr id="21" name="Isosceles Triangle 20">
              <a:extLst>
                <a:ext uri="{FF2B5EF4-FFF2-40B4-BE49-F238E27FC236}">
                  <a16:creationId xmlns:a16="http://schemas.microsoft.com/office/drawing/2014/main" id="{3B055328-8C32-47C7-BD05-4C7EE1C0E274}"/>
                </a:ext>
              </a:extLst>
            </p:cNvPr>
            <p:cNvSpPr/>
            <p:nvPr/>
          </p:nvSpPr>
          <p:spPr>
            <a:xfrm>
              <a:off x="7870685" y="4177684"/>
              <a:ext cx="144000" cy="108000"/>
            </a:xfrm>
            <a:prstGeom prst="triangle">
              <a:avLst/>
            </a:prstGeom>
            <a:solidFill>
              <a:schemeClr val="tx1">
                <a:lumMod val="50000"/>
                <a:lumOff val="50000"/>
              </a:schemeClr>
            </a:solidFill>
            <a:ln>
              <a:solidFill>
                <a:srgbClr val="1363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pSp>
      <p:pic>
        <p:nvPicPr>
          <p:cNvPr id="40" name="Picture 39">
            <a:extLst>
              <a:ext uri="{FF2B5EF4-FFF2-40B4-BE49-F238E27FC236}">
                <a16:creationId xmlns:a16="http://schemas.microsoft.com/office/drawing/2014/main" id="{614B4F67-8B6B-4237-A9C7-0F1825F5CC0F}"/>
              </a:ext>
            </a:extLst>
          </p:cNvPr>
          <p:cNvPicPr>
            <a:picLocks noChangeAspect="1"/>
          </p:cNvPicPr>
          <p:nvPr/>
        </p:nvPicPr>
        <p:blipFill>
          <a:blip r:embed="rId3"/>
          <a:stretch>
            <a:fillRect/>
          </a:stretch>
        </p:blipFill>
        <p:spPr>
          <a:xfrm>
            <a:off x="201612" y="113240"/>
            <a:ext cx="612000" cy="612000"/>
          </a:xfrm>
          <a:prstGeom prst="rect">
            <a:avLst/>
          </a:prstGeom>
        </p:spPr>
      </p:pic>
    </p:spTree>
    <p:extLst>
      <p:ext uri="{BB962C8B-B14F-4D97-AF65-F5344CB8AC3E}">
        <p14:creationId xmlns:p14="http://schemas.microsoft.com/office/powerpoint/2010/main" val="355720551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0EA90BC-96F3-41FA-952E-0898A4E0300D}"/>
              </a:ext>
            </a:extLst>
          </p:cNvPr>
          <p:cNvSpPr/>
          <p:nvPr/>
        </p:nvSpPr>
        <p:spPr>
          <a:xfrm>
            <a:off x="200028" y="2252312"/>
            <a:ext cx="11787186" cy="4104396"/>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42974" y="138224"/>
            <a:ext cx="9193633" cy="547576"/>
          </a:xfrm>
        </p:spPr>
        <p:txBody>
          <a:bodyPr/>
          <a:lstStyle/>
          <a:p>
            <a:r>
              <a:rPr lang="en-NZ" dirty="0"/>
              <a:t>Frequency of checking online activity</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305735"/>
            <a:ext cx="11785600" cy="807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Most parents and caregivers are checking what their tamariki are doing online at least some of the time. Parents and caregivers most often check what apps have been downloaded. </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p:txBody>
          <a:bodyPr/>
          <a:lstStyle/>
          <a:p>
            <a:r>
              <a:rPr lang="en-NZ" dirty="0"/>
              <a:t>Source: S4Q11. When your child uses the internet, how often do you (or another parent / carer) check the following things afterwards?</a:t>
            </a:r>
          </a:p>
          <a:p>
            <a:r>
              <a:rPr lang="en-NZ" dirty="0"/>
              <a:t>Base size: All parents and caregivers of 6 to 14 year olds who use the internet (n=931). Excludes ‘not applicable’ responses.</a:t>
            </a:r>
          </a:p>
        </p:txBody>
      </p:sp>
      <p:graphicFrame>
        <p:nvGraphicFramePr>
          <p:cNvPr id="7" name="Chart 6">
            <a:extLst>
              <a:ext uri="{FF2B5EF4-FFF2-40B4-BE49-F238E27FC236}">
                <a16:creationId xmlns:a16="http://schemas.microsoft.com/office/drawing/2014/main" id="{64F9698D-C316-4328-8CA8-C44908DC6937}"/>
              </a:ext>
            </a:extLst>
          </p:cNvPr>
          <p:cNvGraphicFramePr/>
          <p:nvPr>
            <p:extLst>
              <p:ext uri="{D42A27DB-BD31-4B8C-83A1-F6EECF244321}">
                <p14:modId xmlns:p14="http://schemas.microsoft.com/office/powerpoint/2010/main" val="3545788363"/>
              </p:ext>
            </p:extLst>
          </p:nvPr>
        </p:nvGraphicFramePr>
        <p:xfrm>
          <a:off x="492921" y="2321706"/>
          <a:ext cx="11494293" cy="396560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le 2">
            <a:extLst>
              <a:ext uri="{FF2B5EF4-FFF2-40B4-BE49-F238E27FC236}">
                <a16:creationId xmlns:a16="http://schemas.microsoft.com/office/drawing/2014/main" id="{E58447FE-2EF5-406B-BF81-C51C1212983A}"/>
              </a:ext>
            </a:extLst>
          </p:cNvPr>
          <p:cNvGraphicFramePr>
            <a:graphicFrameLocks noGrp="1"/>
          </p:cNvGraphicFramePr>
          <p:nvPr>
            <p:extLst>
              <p:ext uri="{D42A27DB-BD31-4B8C-83A1-F6EECF244321}">
                <p14:modId xmlns:p14="http://schemas.microsoft.com/office/powerpoint/2010/main" val="3179918997"/>
              </p:ext>
            </p:extLst>
          </p:nvPr>
        </p:nvGraphicFramePr>
        <p:xfrm>
          <a:off x="386080" y="2499708"/>
          <a:ext cx="2367280" cy="3306010"/>
        </p:xfrm>
        <a:graphic>
          <a:graphicData uri="http://schemas.openxmlformats.org/drawingml/2006/table">
            <a:tbl>
              <a:tblPr firstRow="1" bandRow="1">
                <a:tableStyleId>{5C22544A-7EE6-4342-B048-85BDC9FD1C3A}</a:tableStyleId>
              </a:tblPr>
              <a:tblGrid>
                <a:gridCol w="2367280">
                  <a:extLst>
                    <a:ext uri="{9D8B030D-6E8A-4147-A177-3AD203B41FA5}">
                      <a16:colId xmlns:a16="http://schemas.microsoft.com/office/drawing/2014/main" val="3902682822"/>
                    </a:ext>
                  </a:extLst>
                </a:gridCol>
              </a:tblGrid>
              <a:tr h="661202">
                <a:tc>
                  <a:txBody>
                    <a:bodyPr/>
                    <a:lstStyle/>
                    <a:p>
                      <a:pPr algn="r" fontAlgn="ctr"/>
                      <a:r>
                        <a:rPr lang="en-NZ" sz="1000" b="0" i="0" u="none" strike="noStrike" dirty="0">
                          <a:solidFill>
                            <a:srgbClr val="404040"/>
                          </a:solidFill>
                          <a:effectLst/>
                          <a:latin typeface="Arial" panose="020B0604020202020204" pitchFamily="34" charset="0"/>
                        </a:rPr>
                        <a:t>The apps downloaded</a:t>
                      </a:r>
                    </a:p>
                  </a:txBody>
                  <a:tcPr marL="6350" marR="6350" marT="6350" marB="0" anchor="ctr">
                    <a:noFill/>
                  </a:tcPr>
                </a:tc>
                <a:extLst>
                  <a:ext uri="{0D108BD9-81ED-4DB2-BD59-A6C34878D82A}">
                    <a16:rowId xmlns:a16="http://schemas.microsoft.com/office/drawing/2014/main" val="2048818367"/>
                  </a:ext>
                </a:extLst>
              </a:tr>
              <a:tr h="661202">
                <a:tc>
                  <a:txBody>
                    <a:bodyPr/>
                    <a:lstStyle/>
                    <a:p>
                      <a:pPr algn="r" fontAlgn="ctr"/>
                      <a:r>
                        <a:rPr lang="en-NZ" sz="1000" b="0" i="0" u="none" strike="noStrike" dirty="0">
                          <a:solidFill>
                            <a:srgbClr val="404040"/>
                          </a:solidFill>
                          <a:effectLst/>
                          <a:latin typeface="Arial" panose="020B0604020202020204" pitchFamily="34" charset="0"/>
                        </a:rPr>
                        <a:t>Which websites they visited</a:t>
                      </a:r>
                    </a:p>
                  </a:txBody>
                  <a:tcPr marL="6350" marR="6350" marT="6350" marB="0" anchor="ctr">
                    <a:noFill/>
                  </a:tcPr>
                </a:tc>
                <a:extLst>
                  <a:ext uri="{0D108BD9-81ED-4DB2-BD59-A6C34878D82A}">
                    <a16:rowId xmlns:a16="http://schemas.microsoft.com/office/drawing/2014/main" val="3679211461"/>
                  </a:ext>
                </a:extLst>
              </a:tr>
              <a:tr h="661202">
                <a:tc>
                  <a:txBody>
                    <a:bodyPr/>
                    <a:lstStyle/>
                    <a:p>
                      <a:pPr algn="r" fontAlgn="ctr"/>
                      <a:r>
                        <a:rPr lang="en-NZ" sz="1000" b="0" i="0" u="none" strike="noStrike" dirty="0">
                          <a:solidFill>
                            <a:srgbClr val="404040"/>
                          </a:solidFill>
                          <a:effectLst/>
                          <a:latin typeface="Arial" panose="020B0604020202020204" pitchFamily="34" charset="0"/>
                        </a:rPr>
                        <a:t>Which friends or contacts they have added to social networking profile / IM service</a:t>
                      </a:r>
                    </a:p>
                  </a:txBody>
                  <a:tcPr marL="6350" marR="6350" marT="6350" marB="0" anchor="ctr">
                    <a:noFill/>
                  </a:tcPr>
                </a:tc>
                <a:extLst>
                  <a:ext uri="{0D108BD9-81ED-4DB2-BD59-A6C34878D82A}">
                    <a16:rowId xmlns:a16="http://schemas.microsoft.com/office/drawing/2014/main" val="3967390864"/>
                  </a:ext>
                </a:extLst>
              </a:tr>
              <a:tr h="661202">
                <a:tc>
                  <a:txBody>
                    <a:bodyPr/>
                    <a:lstStyle/>
                    <a:p>
                      <a:pPr algn="r" fontAlgn="ctr"/>
                      <a:r>
                        <a:rPr lang="en-NZ" sz="1000" b="0" i="0" u="none" strike="noStrike" dirty="0">
                          <a:solidFill>
                            <a:srgbClr val="404040"/>
                          </a:solidFill>
                          <a:effectLst/>
                          <a:latin typeface="Arial" panose="020B0604020202020204" pitchFamily="34" charset="0"/>
                        </a:rPr>
                        <a:t>Their profile on a social networking site or online community</a:t>
                      </a:r>
                    </a:p>
                  </a:txBody>
                  <a:tcPr marL="6350" marR="6350" marT="6350" marB="0" anchor="ctr">
                    <a:noFill/>
                  </a:tcPr>
                </a:tc>
                <a:extLst>
                  <a:ext uri="{0D108BD9-81ED-4DB2-BD59-A6C34878D82A}">
                    <a16:rowId xmlns:a16="http://schemas.microsoft.com/office/drawing/2014/main" val="2391981549"/>
                  </a:ext>
                </a:extLst>
              </a:tr>
              <a:tr h="661202">
                <a:tc>
                  <a:txBody>
                    <a:bodyPr/>
                    <a:lstStyle/>
                    <a:p>
                      <a:pPr algn="r" fontAlgn="ctr"/>
                      <a:r>
                        <a:rPr lang="en-NZ" sz="1000" b="0" i="0" u="none" strike="noStrike" dirty="0">
                          <a:solidFill>
                            <a:srgbClr val="404040"/>
                          </a:solidFill>
                          <a:effectLst/>
                          <a:latin typeface="Arial" panose="020B0604020202020204" pitchFamily="34" charset="0"/>
                        </a:rPr>
                        <a:t>The messages in email or other app for communicating with people</a:t>
                      </a:r>
                    </a:p>
                  </a:txBody>
                  <a:tcPr marL="6350" marR="6350" marT="6350" marB="0" anchor="ctr">
                    <a:noFill/>
                  </a:tcPr>
                </a:tc>
                <a:extLst>
                  <a:ext uri="{0D108BD9-81ED-4DB2-BD59-A6C34878D82A}">
                    <a16:rowId xmlns:a16="http://schemas.microsoft.com/office/drawing/2014/main" val="226686746"/>
                  </a:ext>
                </a:extLst>
              </a:tr>
            </a:tbl>
          </a:graphicData>
        </a:graphic>
      </p:graphicFrame>
      <p:sp>
        <p:nvSpPr>
          <p:cNvPr id="9" name="Rectangle 8">
            <a:extLst>
              <a:ext uri="{FF2B5EF4-FFF2-40B4-BE49-F238E27FC236}">
                <a16:creationId xmlns:a16="http://schemas.microsoft.com/office/drawing/2014/main" id="{EABA735F-039D-4535-B411-B0E95BE5A6EC}"/>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13" name="Picture 12">
            <a:extLst>
              <a:ext uri="{FF2B5EF4-FFF2-40B4-BE49-F238E27FC236}">
                <a16:creationId xmlns:a16="http://schemas.microsoft.com/office/drawing/2014/main" id="{1884A7FD-1BAE-4F75-A368-4A17F8A797B8}"/>
              </a:ext>
            </a:extLst>
          </p:cNvPr>
          <p:cNvPicPr>
            <a:picLocks noChangeAspect="1"/>
          </p:cNvPicPr>
          <p:nvPr/>
        </p:nvPicPr>
        <p:blipFill>
          <a:blip r:embed="rId3"/>
          <a:stretch>
            <a:fillRect/>
          </a:stretch>
        </p:blipFill>
        <p:spPr>
          <a:xfrm>
            <a:off x="201612" y="113240"/>
            <a:ext cx="612000" cy="612000"/>
          </a:xfrm>
          <a:prstGeom prst="rect">
            <a:avLst/>
          </a:prstGeom>
        </p:spPr>
      </p:pic>
    </p:spTree>
    <p:extLst>
      <p:ext uri="{BB962C8B-B14F-4D97-AF65-F5344CB8AC3E}">
        <p14:creationId xmlns:p14="http://schemas.microsoft.com/office/powerpoint/2010/main" val="394934203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DB3EDC-398B-482B-BB69-81F181F1131B}"/>
              </a:ext>
            </a:extLst>
          </p:cNvPr>
          <p:cNvSpPr/>
          <p:nvPr/>
        </p:nvSpPr>
        <p:spPr>
          <a:xfrm>
            <a:off x="3136900" y="4369980"/>
            <a:ext cx="8851900" cy="1833515"/>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4" name="Rectangle 13">
            <a:extLst>
              <a:ext uri="{FF2B5EF4-FFF2-40B4-BE49-F238E27FC236}">
                <a16:creationId xmlns:a16="http://schemas.microsoft.com/office/drawing/2014/main" id="{C84699C2-3DC7-4E39-AF5E-E6B3121B825C}"/>
              </a:ext>
            </a:extLst>
          </p:cNvPr>
          <p:cNvSpPr/>
          <p:nvPr/>
        </p:nvSpPr>
        <p:spPr>
          <a:xfrm>
            <a:off x="3136900" y="1042312"/>
            <a:ext cx="8851900" cy="3239909"/>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aphicFrame>
        <p:nvGraphicFramePr>
          <p:cNvPr id="7" name="Chart 6">
            <a:extLst>
              <a:ext uri="{FF2B5EF4-FFF2-40B4-BE49-F238E27FC236}">
                <a16:creationId xmlns:a16="http://schemas.microsoft.com/office/drawing/2014/main" id="{FEC330C3-D707-4D61-91F7-18ACDDA5FA62}"/>
              </a:ext>
            </a:extLst>
          </p:cNvPr>
          <p:cNvGraphicFramePr/>
          <p:nvPr>
            <p:extLst>
              <p:ext uri="{D42A27DB-BD31-4B8C-83A1-F6EECF244321}">
                <p14:modId xmlns:p14="http://schemas.microsoft.com/office/powerpoint/2010/main" val="2359721924"/>
              </p:ext>
            </p:extLst>
          </p:nvPr>
        </p:nvGraphicFramePr>
        <p:xfrm>
          <a:off x="3854495" y="1008125"/>
          <a:ext cx="8426402" cy="5244943"/>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33450" y="138224"/>
            <a:ext cx="9203158" cy="547576"/>
          </a:xfrm>
        </p:spPr>
        <p:txBody>
          <a:bodyPr>
            <a:normAutofit fontScale="90000"/>
          </a:bodyPr>
          <a:lstStyle/>
          <a:p>
            <a:r>
              <a:rPr lang="en-NZ" dirty="0"/>
              <a:t>Parents’ and caregivers’ controls/rules for child using the internet</a:t>
            </a:r>
          </a:p>
        </p:txBody>
      </p:sp>
      <p:sp>
        <p:nvSpPr>
          <p:cNvPr id="11" name="Rectangle 10">
            <a:extLst>
              <a:ext uri="{FF2B5EF4-FFF2-40B4-BE49-F238E27FC236}">
                <a16:creationId xmlns:a16="http://schemas.microsoft.com/office/drawing/2014/main" id="{64367E28-56F4-4CC0-B141-D52D846B57F8}"/>
              </a:ext>
            </a:extLst>
          </p:cNvPr>
          <p:cNvSpPr/>
          <p:nvPr/>
        </p:nvSpPr>
        <p:spPr>
          <a:xfrm>
            <a:off x="222248" y="1407748"/>
            <a:ext cx="2641600" cy="4627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6000"/>
            <a:r>
              <a:rPr lang="en-NZ" dirty="0">
                <a:solidFill>
                  <a:srgbClr val="404040"/>
                </a:solidFill>
              </a:rPr>
              <a:t>Ninety-three percent of parents and caregivers have rules in place about using the internet. </a:t>
            </a:r>
          </a:p>
          <a:p>
            <a:pPr marL="36000"/>
            <a:endParaRPr lang="en-NZ" dirty="0">
              <a:solidFill>
                <a:srgbClr val="404040"/>
              </a:solidFill>
            </a:endParaRPr>
          </a:p>
          <a:p>
            <a:pPr marL="36000"/>
            <a:r>
              <a:rPr lang="en-NZ" dirty="0">
                <a:solidFill>
                  <a:srgbClr val="404040"/>
                </a:solidFill>
              </a:rPr>
              <a:t>Common controls include regularly checking on what their child is doing, and restricting screen time.</a:t>
            </a:r>
          </a:p>
          <a:p>
            <a:pPr marL="36000"/>
            <a:endParaRPr lang="en-NZ" dirty="0">
              <a:solidFill>
                <a:srgbClr val="404040"/>
              </a:solidFill>
            </a:endParaRPr>
          </a:p>
          <a:p>
            <a:pPr marL="36000"/>
            <a:r>
              <a:rPr lang="en-NZ" dirty="0">
                <a:solidFill>
                  <a:srgbClr val="404040"/>
                </a:solidFill>
              </a:rPr>
              <a:t>Parents are utilising a greater range of controls compared to 2014.</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a:xfrm>
            <a:off x="201613" y="6421799"/>
            <a:ext cx="9580340" cy="436201"/>
          </a:xfrm>
        </p:spPr>
        <p:txBody>
          <a:bodyPr/>
          <a:lstStyle/>
          <a:p>
            <a:r>
              <a:rPr lang="en-NZ" dirty="0"/>
              <a:t>Source: S4Q7. Do you do anything to control how [CHILD] uses the internet or do you have any rules about their internet use?</a:t>
            </a:r>
          </a:p>
          <a:p>
            <a:r>
              <a:rPr lang="en-NZ" dirty="0"/>
              <a:t>Base size: All parents and caregivers of 6 to 14 year olds who use the internet (n=931), 2014 (n=694), 2007 (n=507)</a:t>
            </a:r>
          </a:p>
        </p:txBody>
      </p:sp>
      <p:sp>
        <p:nvSpPr>
          <p:cNvPr id="18" name="Rectangle 17">
            <a:extLst>
              <a:ext uri="{FF2B5EF4-FFF2-40B4-BE49-F238E27FC236}">
                <a16:creationId xmlns:a16="http://schemas.microsoft.com/office/drawing/2014/main" id="{67E8D36D-F801-48B9-9955-7B9ECBD7166D}"/>
              </a:ext>
            </a:extLst>
          </p:cNvPr>
          <p:cNvSpPr/>
          <p:nvPr/>
        </p:nvSpPr>
        <p:spPr>
          <a:xfrm>
            <a:off x="3136897" y="1039528"/>
            <a:ext cx="2288543" cy="736440"/>
          </a:xfrm>
          <a:prstGeom prst="rect">
            <a:avLst/>
          </a:prstGeom>
          <a:solidFill>
            <a:srgbClr val="1363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400" dirty="0"/>
              <a:t>Adult control and supervision rules (80%)</a:t>
            </a:r>
          </a:p>
        </p:txBody>
      </p:sp>
      <p:sp>
        <p:nvSpPr>
          <p:cNvPr id="20" name="Rectangle 19">
            <a:extLst>
              <a:ext uri="{FF2B5EF4-FFF2-40B4-BE49-F238E27FC236}">
                <a16:creationId xmlns:a16="http://schemas.microsoft.com/office/drawing/2014/main" id="{C2DCCFAA-DEA4-4920-BCEE-67B96C61E272}"/>
              </a:ext>
            </a:extLst>
          </p:cNvPr>
          <p:cNvSpPr/>
          <p:nvPr/>
        </p:nvSpPr>
        <p:spPr>
          <a:xfrm>
            <a:off x="3136896" y="4353720"/>
            <a:ext cx="2288543" cy="736440"/>
          </a:xfrm>
          <a:prstGeom prst="rect">
            <a:avLst/>
          </a:prstGeom>
          <a:solidFill>
            <a:srgbClr val="1363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400" dirty="0"/>
              <a:t>Time restriction rules (78%)</a:t>
            </a:r>
          </a:p>
        </p:txBody>
      </p:sp>
      <p:graphicFrame>
        <p:nvGraphicFramePr>
          <p:cNvPr id="21" name="Table 20">
            <a:extLst>
              <a:ext uri="{FF2B5EF4-FFF2-40B4-BE49-F238E27FC236}">
                <a16:creationId xmlns:a16="http://schemas.microsoft.com/office/drawing/2014/main" id="{A534B523-CC03-47B5-8B27-F1FB13FC1139}"/>
              </a:ext>
            </a:extLst>
          </p:cNvPr>
          <p:cNvGraphicFramePr>
            <a:graphicFrameLocks noGrp="1"/>
          </p:cNvGraphicFramePr>
          <p:nvPr>
            <p:extLst>
              <p:ext uri="{D42A27DB-BD31-4B8C-83A1-F6EECF244321}">
                <p14:modId xmlns:p14="http://schemas.microsoft.com/office/powerpoint/2010/main" val="3908952407"/>
              </p:ext>
            </p:extLst>
          </p:nvPr>
        </p:nvGraphicFramePr>
        <p:xfrm>
          <a:off x="10962640" y="834573"/>
          <a:ext cx="1007112" cy="5345639"/>
        </p:xfrm>
        <a:graphic>
          <a:graphicData uri="http://schemas.openxmlformats.org/drawingml/2006/table">
            <a:tbl>
              <a:tblPr firstRow="1" bandRow="1">
                <a:tableStyleId>{5C22544A-7EE6-4342-B048-85BDC9FD1C3A}</a:tableStyleId>
              </a:tblPr>
              <a:tblGrid>
                <a:gridCol w="503556">
                  <a:extLst>
                    <a:ext uri="{9D8B030D-6E8A-4147-A177-3AD203B41FA5}">
                      <a16:colId xmlns:a16="http://schemas.microsoft.com/office/drawing/2014/main" val="1683801721"/>
                    </a:ext>
                  </a:extLst>
                </a:gridCol>
                <a:gridCol w="503556">
                  <a:extLst>
                    <a:ext uri="{9D8B030D-6E8A-4147-A177-3AD203B41FA5}">
                      <a16:colId xmlns:a16="http://schemas.microsoft.com/office/drawing/2014/main" val="838617123"/>
                    </a:ext>
                  </a:extLst>
                </a:gridCol>
              </a:tblGrid>
              <a:tr h="555945">
                <a:tc>
                  <a:txBody>
                    <a:bodyPr/>
                    <a:lstStyle/>
                    <a:p>
                      <a:pPr algn="ctr"/>
                      <a:r>
                        <a:rPr lang="en-NZ" sz="1000" dirty="0">
                          <a:solidFill>
                            <a:schemeClr val="tx1"/>
                          </a:solidFill>
                        </a:rPr>
                        <a:t>2014</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NZ" sz="1000" dirty="0">
                          <a:solidFill>
                            <a:schemeClr val="tx1"/>
                          </a:solidFill>
                        </a:rPr>
                        <a:t>2007</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19448352"/>
                  </a:ext>
                </a:extLst>
              </a:tr>
              <a:tr h="342121">
                <a:tc>
                  <a:txBody>
                    <a:bodyPr/>
                    <a:lstStyle/>
                    <a:p>
                      <a:pPr algn="ctr"/>
                      <a:r>
                        <a:rPr lang="en-NZ" sz="1000" dirty="0"/>
                        <a:t>26%</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NZ" sz="1000" dirty="0"/>
                        <a:t>19%</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550784"/>
                  </a:ext>
                </a:extLst>
              </a:tr>
              <a:tr h="342121">
                <a:tc>
                  <a:txBody>
                    <a:bodyPr/>
                    <a:lstStyle/>
                    <a:p>
                      <a:pPr algn="ctr"/>
                      <a:r>
                        <a:rPr lang="en-NZ" sz="1000" dirty="0"/>
                        <a:t>27%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000" dirty="0"/>
                        <a:t>24%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12993622"/>
                  </a:ext>
                </a:extLst>
              </a:tr>
              <a:tr h="342121">
                <a:tc>
                  <a:txBody>
                    <a:bodyPr/>
                    <a:lstStyle/>
                    <a:p>
                      <a:pPr algn="ctr"/>
                      <a:r>
                        <a:rPr lang="en-NZ" sz="1000" dirty="0"/>
                        <a:t>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000" dirty="0"/>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88691666"/>
                  </a:ext>
                </a:extLst>
              </a:tr>
              <a:tr h="342121">
                <a:tc>
                  <a:txBody>
                    <a:bodyPr/>
                    <a:lstStyle/>
                    <a:p>
                      <a:pPr algn="ctr"/>
                      <a:r>
                        <a:rPr lang="en-NZ" sz="1000" dirty="0"/>
                        <a:t>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000" dirty="0"/>
                        <a:t>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31567067"/>
                  </a:ext>
                </a:extLst>
              </a:tr>
              <a:tr h="342121">
                <a:tc>
                  <a:txBody>
                    <a:bodyPr/>
                    <a:lstStyle/>
                    <a:p>
                      <a:pPr algn="ctr"/>
                      <a:r>
                        <a:rPr lang="en-NZ" sz="1000" dirty="0"/>
                        <a:t>16%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000" dirty="0"/>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80464033"/>
                  </a:ext>
                </a:extLst>
              </a:tr>
              <a:tr h="342121">
                <a:tc>
                  <a:txBody>
                    <a:bodyPr/>
                    <a:lstStyle/>
                    <a:p>
                      <a:pPr algn="ctr"/>
                      <a:r>
                        <a:rPr lang="en-NZ" sz="1000" dirty="0"/>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000" dirty="0"/>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56986443"/>
                  </a:ext>
                </a:extLst>
              </a:tr>
              <a:tr h="342121">
                <a:tc>
                  <a:txBody>
                    <a:bodyPr/>
                    <a:lstStyle/>
                    <a:p>
                      <a:pPr algn="ctr"/>
                      <a:r>
                        <a:rPr lang="en-NZ" sz="1000" dirty="0"/>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000" dirty="0"/>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6410803"/>
                  </a:ext>
                </a:extLst>
              </a:tr>
              <a:tr h="342121">
                <a:tc>
                  <a:txBody>
                    <a:bodyPr/>
                    <a:lstStyle/>
                    <a:p>
                      <a:pPr algn="ctr"/>
                      <a:r>
                        <a:rPr lang="en-NZ" sz="1000" dirty="0"/>
                        <a:t>19%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000" dirty="0"/>
                        <a:t>22%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61125073"/>
                  </a:ext>
                </a:extLst>
              </a:tr>
              <a:tr h="342121">
                <a:tc>
                  <a:txBody>
                    <a:bodyPr/>
                    <a:lstStyle/>
                    <a:p>
                      <a:pPr algn="ctr"/>
                      <a:endParaRPr lang="en-NZ" sz="10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NZ" sz="10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7197207"/>
                  </a:ext>
                </a:extLst>
              </a:tr>
              <a:tr h="342121">
                <a:tc>
                  <a:txBody>
                    <a:bodyPr/>
                    <a:lstStyle/>
                    <a:p>
                      <a:pPr algn="ctr"/>
                      <a:r>
                        <a:rPr lang="en-NZ" sz="1000" dirty="0"/>
                        <a:t>42%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000" dirty="0"/>
                        <a:t>39%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62752088"/>
                  </a:ext>
                </a:extLst>
              </a:tr>
              <a:tr h="342121">
                <a:tc>
                  <a:txBody>
                    <a:bodyPr/>
                    <a:lstStyle/>
                    <a:p>
                      <a:pPr algn="ctr"/>
                      <a:r>
                        <a:rPr lang="en-NZ" sz="1000" dirty="0"/>
                        <a:t>15%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000" dirty="0"/>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60188263"/>
                  </a:ext>
                </a:extLst>
              </a:tr>
              <a:tr h="342121">
                <a:tc>
                  <a:txBody>
                    <a:bodyPr/>
                    <a:lstStyle/>
                    <a:p>
                      <a:pPr algn="ctr"/>
                      <a:r>
                        <a:rPr lang="en-NZ" sz="1000" dirty="0"/>
                        <a:t>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000" dirty="0"/>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39013000"/>
                  </a:ext>
                </a:extLst>
              </a:tr>
              <a:tr h="342121">
                <a:tc>
                  <a:txBody>
                    <a:bodyPr/>
                    <a:lstStyle/>
                    <a:p>
                      <a:pPr algn="ctr"/>
                      <a:r>
                        <a:rPr lang="en-NZ" sz="1000" dirty="0"/>
                        <a:t>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000" dirty="0"/>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9359420"/>
                  </a:ext>
                </a:extLst>
              </a:tr>
              <a:tr h="342121">
                <a:tc>
                  <a:txBody>
                    <a:bodyPr/>
                    <a:lstStyle/>
                    <a:p>
                      <a:pPr algn="ctr"/>
                      <a:r>
                        <a:rPr lang="en-NZ" sz="1000" dirty="0"/>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000" dirty="0"/>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3611743"/>
                  </a:ext>
                </a:extLst>
              </a:tr>
            </a:tbl>
          </a:graphicData>
        </a:graphic>
      </p:graphicFrame>
      <p:sp>
        <p:nvSpPr>
          <p:cNvPr id="13" name="Rectangle 12">
            <a:extLst>
              <a:ext uri="{FF2B5EF4-FFF2-40B4-BE49-F238E27FC236}">
                <a16:creationId xmlns:a16="http://schemas.microsoft.com/office/drawing/2014/main" id="{F61B2436-1A50-48F6-9B5F-0502E8D07E42}"/>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16" name="Picture 15">
            <a:extLst>
              <a:ext uri="{FF2B5EF4-FFF2-40B4-BE49-F238E27FC236}">
                <a16:creationId xmlns:a16="http://schemas.microsoft.com/office/drawing/2014/main" id="{F1DCBC8E-0B6E-4F25-91DF-2B49D98EFDA6}"/>
              </a:ext>
            </a:extLst>
          </p:cNvPr>
          <p:cNvPicPr>
            <a:picLocks noChangeAspect="1"/>
          </p:cNvPicPr>
          <p:nvPr/>
        </p:nvPicPr>
        <p:blipFill>
          <a:blip r:embed="rId3"/>
          <a:stretch>
            <a:fillRect/>
          </a:stretch>
        </p:blipFill>
        <p:spPr>
          <a:xfrm>
            <a:off x="201612" y="113240"/>
            <a:ext cx="612000" cy="612000"/>
          </a:xfrm>
          <a:prstGeom prst="rect">
            <a:avLst/>
          </a:prstGeom>
        </p:spPr>
      </p:pic>
    </p:spTree>
    <p:extLst>
      <p:ext uri="{BB962C8B-B14F-4D97-AF65-F5344CB8AC3E}">
        <p14:creationId xmlns:p14="http://schemas.microsoft.com/office/powerpoint/2010/main" val="376314228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BB8D0F-9567-4760-9521-5F91B425F65C}"/>
              </a:ext>
            </a:extLst>
          </p:cNvPr>
          <p:cNvSpPr/>
          <p:nvPr/>
        </p:nvSpPr>
        <p:spPr>
          <a:xfrm>
            <a:off x="3136898" y="1064952"/>
            <a:ext cx="8851901" cy="5141382"/>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graphicFrame>
        <p:nvGraphicFramePr>
          <p:cNvPr id="7" name="Chart 6">
            <a:extLst>
              <a:ext uri="{FF2B5EF4-FFF2-40B4-BE49-F238E27FC236}">
                <a16:creationId xmlns:a16="http://schemas.microsoft.com/office/drawing/2014/main" id="{FEC330C3-D707-4D61-91F7-18ACDDA5FA62}"/>
              </a:ext>
            </a:extLst>
          </p:cNvPr>
          <p:cNvGraphicFramePr/>
          <p:nvPr>
            <p:extLst>
              <p:ext uri="{D42A27DB-BD31-4B8C-83A1-F6EECF244321}">
                <p14:modId xmlns:p14="http://schemas.microsoft.com/office/powerpoint/2010/main" val="2867758798"/>
              </p:ext>
            </p:extLst>
          </p:nvPr>
        </p:nvGraphicFramePr>
        <p:xfrm>
          <a:off x="3553589" y="1048765"/>
          <a:ext cx="8426402" cy="5131447"/>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52500" y="138224"/>
            <a:ext cx="9184108" cy="547576"/>
          </a:xfrm>
        </p:spPr>
        <p:txBody>
          <a:bodyPr>
            <a:normAutofit fontScale="90000"/>
          </a:bodyPr>
          <a:lstStyle/>
          <a:p>
            <a:r>
              <a:rPr lang="en-NZ" dirty="0"/>
              <a:t>Parents’ and caregivers’ controls/rules for child using the internet</a:t>
            </a:r>
          </a:p>
        </p:txBody>
      </p:sp>
      <p:sp>
        <p:nvSpPr>
          <p:cNvPr id="11" name="Rectangle 10">
            <a:extLst>
              <a:ext uri="{FF2B5EF4-FFF2-40B4-BE49-F238E27FC236}">
                <a16:creationId xmlns:a16="http://schemas.microsoft.com/office/drawing/2014/main" id="{64367E28-56F4-4CC0-B141-D52D846B57F8}"/>
              </a:ext>
            </a:extLst>
          </p:cNvPr>
          <p:cNvSpPr/>
          <p:nvPr/>
        </p:nvSpPr>
        <p:spPr>
          <a:xfrm>
            <a:off x="201613" y="1457857"/>
            <a:ext cx="2641600" cy="28317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6000"/>
            <a:r>
              <a:rPr lang="en-NZ" dirty="0">
                <a:solidFill>
                  <a:srgbClr val="404040"/>
                </a:solidFill>
              </a:rPr>
              <a:t>Many also have rules around what online activities are acceptable, such as no porn, no buying anything online and no chatrooms.  </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a:xfrm>
            <a:off x="201613" y="6421799"/>
            <a:ext cx="9580340" cy="436201"/>
          </a:xfrm>
        </p:spPr>
        <p:txBody>
          <a:bodyPr/>
          <a:lstStyle/>
          <a:p>
            <a:r>
              <a:rPr lang="en-NZ" dirty="0"/>
              <a:t>Source: S4Q7. Do you do anything to control how [CHILD] uses the internet or do you have any rules about their internet use?</a:t>
            </a:r>
          </a:p>
          <a:p>
            <a:r>
              <a:rPr lang="en-NZ" dirty="0"/>
              <a:t>Base size: All parents and caregivers of 6 to 14 year olds who use the internet (n=931), 2014 (n=694), 2007 (n=507)</a:t>
            </a:r>
          </a:p>
        </p:txBody>
      </p:sp>
      <p:sp>
        <p:nvSpPr>
          <p:cNvPr id="18" name="Rectangle 17">
            <a:extLst>
              <a:ext uri="{FF2B5EF4-FFF2-40B4-BE49-F238E27FC236}">
                <a16:creationId xmlns:a16="http://schemas.microsoft.com/office/drawing/2014/main" id="{67E8D36D-F801-48B9-9955-7B9ECBD7166D}"/>
              </a:ext>
            </a:extLst>
          </p:cNvPr>
          <p:cNvSpPr/>
          <p:nvPr/>
        </p:nvSpPr>
        <p:spPr>
          <a:xfrm>
            <a:off x="3136897" y="1064211"/>
            <a:ext cx="2933701" cy="637795"/>
          </a:xfrm>
          <a:prstGeom prst="rect">
            <a:avLst/>
          </a:prstGeom>
          <a:solidFill>
            <a:srgbClr val="1363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400" dirty="0"/>
              <a:t>Content and use (74%)</a:t>
            </a:r>
          </a:p>
        </p:txBody>
      </p:sp>
      <p:graphicFrame>
        <p:nvGraphicFramePr>
          <p:cNvPr id="21" name="Table 20">
            <a:extLst>
              <a:ext uri="{FF2B5EF4-FFF2-40B4-BE49-F238E27FC236}">
                <a16:creationId xmlns:a16="http://schemas.microsoft.com/office/drawing/2014/main" id="{A534B523-CC03-47B5-8B27-F1FB13FC1139}"/>
              </a:ext>
            </a:extLst>
          </p:cNvPr>
          <p:cNvGraphicFramePr>
            <a:graphicFrameLocks noGrp="1"/>
          </p:cNvGraphicFramePr>
          <p:nvPr>
            <p:extLst>
              <p:ext uri="{D42A27DB-BD31-4B8C-83A1-F6EECF244321}">
                <p14:modId xmlns:p14="http://schemas.microsoft.com/office/powerpoint/2010/main" val="3213549213"/>
              </p:ext>
            </p:extLst>
          </p:nvPr>
        </p:nvGraphicFramePr>
        <p:xfrm>
          <a:off x="10962640" y="603358"/>
          <a:ext cx="1007112" cy="5467831"/>
        </p:xfrm>
        <a:graphic>
          <a:graphicData uri="http://schemas.openxmlformats.org/drawingml/2006/table">
            <a:tbl>
              <a:tblPr firstRow="1" bandRow="1">
                <a:tableStyleId>{5C22544A-7EE6-4342-B048-85BDC9FD1C3A}</a:tableStyleId>
              </a:tblPr>
              <a:tblGrid>
                <a:gridCol w="503556">
                  <a:extLst>
                    <a:ext uri="{9D8B030D-6E8A-4147-A177-3AD203B41FA5}">
                      <a16:colId xmlns:a16="http://schemas.microsoft.com/office/drawing/2014/main" val="1683801721"/>
                    </a:ext>
                  </a:extLst>
                </a:gridCol>
                <a:gridCol w="503556">
                  <a:extLst>
                    <a:ext uri="{9D8B030D-6E8A-4147-A177-3AD203B41FA5}">
                      <a16:colId xmlns:a16="http://schemas.microsoft.com/office/drawing/2014/main" val="838617123"/>
                    </a:ext>
                  </a:extLst>
                </a:gridCol>
              </a:tblGrid>
              <a:tr h="764321">
                <a:tc>
                  <a:txBody>
                    <a:bodyPr/>
                    <a:lstStyle/>
                    <a:p>
                      <a:pPr algn="ctr"/>
                      <a:r>
                        <a:rPr lang="en-NZ" sz="1000" dirty="0">
                          <a:solidFill>
                            <a:schemeClr val="tx1"/>
                          </a:solidFill>
                        </a:rPr>
                        <a:t>2014</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NZ" sz="1000" dirty="0">
                          <a:solidFill>
                            <a:schemeClr val="tx1"/>
                          </a:solidFill>
                        </a:rPr>
                        <a:t>2007</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19448352"/>
                  </a:ext>
                </a:extLst>
              </a:tr>
              <a:tr h="470351">
                <a:tc>
                  <a:txBody>
                    <a:bodyPr/>
                    <a:lstStyle/>
                    <a:p>
                      <a:pPr algn="ctr"/>
                      <a:r>
                        <a:rPr lang="en-NZ" sz="1000" dirty="0"/>
                        <a:t>8%</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NZ" sz="1000" dirty="0"/>
                        <a:t>4%</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550784"/>
                  </a:ext>
                </a:extLst>
              </a:tr>
              <a:tr h="470351">
                <a:tc>
                  <a:txBody>
                    <a:bodyPr/>
                    <a:lstStyle/>
                    <a:p>
                      <a:pPr algn="ctr"/>
                      <a:r>
                        <a:rPr lang="en-NZ" sz="1000" dirty="0"/>
                        <a:t>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000" dirty="0"/>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12993622"/>
                  </a:ext>
                </a:extLst>
              </a:tr>
              <a:tr h="470351">
                <a:tc>
                  <a:txBody>
                    <a:bodyPr/>
                    <a:lstStyle/>
                    <a:p>
                      <a:pPr algn="ctr"/>
                      <a:r>
                        <a:rPr lang="en-NZ" sz="1000" dirty="0"/>
                        <a:t>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000" dirty="0"/>
                        <a:t>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88691666"/>
                  </a:ext>
                </a:extLst>
              </a:tr>
              <a:tr h="470351">
                <a:tc>
                  <a:txBody>
                    <a:bodyPr/>
                    <a:lstStyle/>
                    <a:p>
                      <a:pPr algn="ctr"/>
                      <a:r>
                        <a:rPr lang="en-NZ" sz="1000" dirty="0"/>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000" dirty="0"/>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31567067"/>
                  </a:ext>
                </a:extLst>
              </a:tr>
              <a:tr h="470351">
                <a:tc>
                  <a:txBody>
                    <a:bodyPr/>
                    <a:lstStyle/>
                    <a:p>
                      <a:pPr algn="ctr"/>
                      <a:r>
                        <a:rPr lang="en-NZ" sz="1000" dirty="0"/>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000" dirty="0"/>
                        <a:t>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80464033"/>
                  </a:ext>
                </a:extLst>
              </a:tr>
              <a:tr h="470351">
                <a:tc>
                  <a:txBody>
                    <a:bodyPr/>
                    <a:lstStyle/>
                    <a:p>
                      <a:pPr algn="ctr"/>
                      <a:r>
                        <a:rPr lang="en-NZ" sz="1000" dirty="0"/>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000" dirty="0"/>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56986443"/>
                  </a:ext>
                </a:extLst>
              </a:tr>
              <a:tr h="470351">
                <a:tc>
                  <a:txBody>
                    <a:bodyPr/>
                    <a:lstStyle/>
                    <a:p>
                      <a:pPr algn="ctr"/>
                      <a:r>
                        <a:rPr lang="en-NZ" sz="1000" dirty="0"/>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000" dirty="0"/>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91936323"/>
                  </a:ext>
                </a:extLst>
              </a:tr>
              <a:tr h="470351">
                <a:tc>
                  <a:txBody>
                    <a:bodyPr/>
                    <a:lstStyle/>
                    <a:p>
                      <a:pPr algn="ctr"/>
                      <a:r>
                        <a:rPr lang="en-NZ" sz="1000" dirty="0"/>
                        <a:t>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000" dirty="0"/>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6410803"/>
                  </a:ext>
                </a:extLst>
              </a:tr>
              <a:tr h="470351">
                <a:tc>
                  <a:txBody>
                    <a:bodyPr/>
                    <a:lstStyle/>
                    <a:p>
                      <a:pPr algn="ctr"/>
                      <a:r>
                        <a:rPr lang="en-NZ" sz="1000" dirty="0"/>
                        <a:t>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000" dirty="0"/>
                        <a:t>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61125073"/>
                  </a:ext>
                </a:extLst>
              </a:tr>
              <a:tr h="470351">
                <a:tc>
                  <a:txBody>
                    <a:bodyPr/>
                    <a:lstStyle/>
                    <a:p>
                      <a:pPr algn="ctr"/>
                      <a:r>
                        <a:rPr lang="en-NZ" sz="1000" dirty="0"/>
                        <a:t>10%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000" dirty="0"/>
                        <a:t>14%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7197207"/>
                  </a:ext>
                </a:extLst>
              </a:tr>
            </a:tbl>
          </a:graphicData>
        </a:graphic>
      </p:graphicFrame>
      <p:sp>
        <p:nvSpPr>
          <p:cNvPr id="10" name="Rectangle 9">
            <a:extLst>
              <a:ext uri="{FF2B5EF4-FFF2-40B4-BE49-F238E27FC236}">
                <a16:creationId xmlns:a16="http://schemas.microsoft.com/office/drawing/2014/main" id="{8C483E7F-D477-454C-A0AD-80FEDACE6014}"/>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12" name="Picture 11">
            <a:extLst>
              <a:ext uri="{FF2B5EF4-FFF2-40B4-BE49-F238E27FC236}">
                <a16:creationId xmlns:a16="http://schemas.microsoft.com/office/drawing/2014/main" id="{93A1E058-EDB4-489A-8CCF-662ABCCF8230}"/>
              </a:ext>
            </a:extLst>
          </p:cNvPr>
          <p:cNvPicPr>
            <a:picLocks noChangeAspect="1"/>
          </p:cNvPicPr>
          <p:nvPr/>
        </p:nvPicPr>
        <p:blipFill>
          <a:blip r:embed="rId3"/>
          <a:stretch>
            <a:fillRect/>
          </a:stretch>
        </p:blipFill>
        <p:spPr>
          <a:xfrm>
            <a:off x="201612" y="113240"/>
            <a:ext cx="612000" cy="612000"/>
          </a:xfrm>
          <a:prstGeom prst="rect">
            <a:avLst/>
          </a:prstGeom>
        </p:spPr>
      </p:pic>
    </p:spTree>
    <p:extLst>
      <p:ext uri="{BB962C8B-B14F-4D97-AF65-F5344CB8AC3E}">
        <p14:creationId xmlns:p14="http://schemas.microsoft.com/office/powerpoint/2010/main" val="198035602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026EAF-8F6D-4391-8BB1-FE7CC5811A17}"/>
              </a:ext>
            </a:extLst>
          </p:cNvPr>
          <p:cNvSpPr/>
          <p:nvPr/>
        </p:nvSpPr>
        <p:spPr>
          <a:xfrm>
            <a:off x="3136898" y="1039528"/>
            <a:ext cx="8851901" cy="5049225"/>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14400" y="138224"/>
            <a:ext cx="9222208" cy="547576"/>
          </a:xfrm>
        </p:spPr>
        <p:txBody>
          <a:bodyPr/>
          <a:lstStyle/>
          <a:p>
            <a:r>
              <a:rPr lang="en-NZ" dirty="0"/>
              <a:t>Curfew for using the internet</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371895"/>
            <a:ext cx="2641600" cy="302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Most children who have a curfew are still allowed to go online up until 8pm. Most six to nine year olds are not using the internet beyond 9pm with most 12 to 14 year olds’ internet use finished before 10pm.</a:t>
            </a:r>
          </a:p>
        </p:txBody>
      </p:sp>
      <p:graphicFrame>
        <p:nvGraphicFramePr>
          <p:cNvPr id="8" name="Chart 7">
            <a:extLst>
              <a:ext uri="{FF2B5EF4-FFF2-40B4-BE49-F238E27FC236}">
                <a16:creationId xmlns:a16="http://schemas.microsoft.com/office/drawing/2014/main" id="{388842AB-6FE4-4BCE-95EC-AB31887913B4}"/>
              </a:ext>
            </a:extLst>
          </p:cNvPr>
          <p:cNvGraphicFramePr/>
          <p:nvPr>
            <p:extLst>
              <p:ext uri="{D42A27DB-BD31-4B8C-83A1-F6EECF244321}">
                <p14:modId xmlns:p14="http://schemas.microsoft.com/office/powerpoint/2010/main" val="3315828555"/>
              </p:ext>
            </p:extLst>
          </p:nvPr>
        </p:nvGraphicFramePr>
        <p:xfrm>
          <a:off x="3349647" y="1257300"/>
          <a:ext cx="8426402" cy="496062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6E42A935-DE99-4505-BC28-D85FDA4AC459}"/>
              </a:ext>
            </a:extLst>
          </p:cNvPr>
          <p:cNvSpPr txBox="1"/>
          <p:nvPr/>
        </p:nvSpPr>
        <p:spPr>
          <a:xfrm>
            <a:off x="180753" y="6485860"/>
            <a:ext cx="9473610" cy="289310"/>
          </a:xfrm>
          <a:prstGeom prst="rect">
            <a:avLst/>
          </a:prstGeom>
          <a:noFill/>
        </p:spPr>
        <p:txBody>
          <a:bodyPr wrap="square" rtlCol="0">
            <a:spAutoFit/>
          </a:bodyPr>
          <a:lstStyle/>
          <a:p>
            <a:pPr>
              <a:lnSpc>
                <a:spcPct val="80000"/>
              </a:lnSpc>
            </a:pPr>
            <a:r>
              <a:rPr lang="en-NZ" sz="800" dirty="0">
                <a:solidFill>
                  <a:srgbClr val="5B5C60"/>
                </a:solidFill>
                <a:latin typeface="Arial" panose="020B0604020202020204" pitchFamily="34" charset="0"/>
                <a:cs typeface="Arial" panose="020B0604020202020204" pitchFamily="34" charset="0"/>
              </a:rPr>
              <a:t>Source: S4Q8. You mentioned that your child isn’t allowed to go on the internet after a certain time. Could you please tell us when this is?</a:t>
            </a:r>
          </a:p>
          <a:p>
            <a:pPr>
              <a:lnSpc>
                <a:spcPct val="80000"/>
              </a:lnSpc>
            </a:pPr>
            <a:r>
              <a:rPr lang="en-NZ" sz="800" dirty="0">
                <a:solidFill>
                  <a:srgbClr val="5B5C60"/>
                </a:solidFill>
                <a:latin typeface="Arial" panose="020B0604020202020204" pitchFamily="34" charset="0"/>
                <a:cs typeface="Arial" panose="020B0604020202020204" pitchFamily="34" charset="0"/>
              </a:rPr>
              <a:t>Base size: All parents and caregivers of children who use the internet and have a curfew (n=489). 6 to 8 year olds (n=121), 9 to 11 year olds (n=195), 12 to 14 year olds (n=173).</a:t>
            </a:r>
          </a:p>
        </p:txBody>
      </p:sp>
      <p:sp>
        <p:nvSpPr>
          <p:cNvPr id="10" name="Rectangle 9">
            <a:extLst>
              <a:ext uri="{FF2B5EF4-FFF2-40B4-BE49-F238E27FC236}">
                <a16:creationId xmlns:a16="http://schemas.microsoft.com/office/drawing/2014/main" id="{8237F1E3-A93B-4358-B1F4-E66BBA6C52CE}"/>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13" name="Picture 12">
            <a:extLst>
              <a:ext uri="{FF2B5EF4-FFF2-40B4-BE49-F238E27FC236}">
                <a16:creationId xmlns:a16="http://schemas.microsoft.com/office/drawing/2014/main" id="{C4C9ECB3-35BF-4D90-8D1B-8FF62E2C6BB7}"/>
              </a:ext>
            </a:extLst>
          </p:cNvPr>
          <p:cNvPicPr>
            <a:picLocks noChangeAspect="1"/>
          </p:cNvPicPr>
          <p:nvPr/>
        </p:nvPicPr>
        <p:blipFill>
          <a:blip r:embed="rId3"/>
          <a:stretch>
            <a:fillRect/>
          </a:stretch>
        </p:blipFill>
        <p:spPr>
          <a:xfrm>
            <a:off x="201612" y="113240"/>
            <a:ext cx="612000" cy="612000"/>
          </a:xfrm>
          <a:prstGeom prst="rect">
            <a:avLst/>
          </a:prstGeom>
        </p:spPr>
      </p:pic>
    </p:spTree>
    <p:extLst>
      <p:ext uri="{BB962C8B-B14F-4D97-AF65-F5344CB8AC3E}">
        <p14:creationId xmlns:p14="http://schemas.microsoft.com/office/powerpoint/2010/main" val="1591400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BBB3B-3041-4056-B599-C2B222E5C082}"/>
              </a:ext>
            </a:extLst>
          </p:cNvPr>
          <p:cNvSpPr>
            <a:spLocks noGrp="1"/>
          </p:cNvSpPr>
          <p:nvPr>
            <p:ph type="title"/>
          </p:nvPr>
        </p:nvSpPr>
        <p:spPr>
          <a:xfrm>
            <a:off x="354176" y="4887911"/>
            <a:ext cx="5651500" cy="1527175"/>
          </a:xfrm>
        </p:spPr>
        <p:txBody>
          <a:bodyPr/>
          <a:lstStyle/>
          <a:p>
            <a:r>
              <a:rPr lang="en-NZ" dirty="0"/>
              <a:t>Media consumption</a:t>
            </a:r>
          </a:p>
        </p:txBody>
      </p:sp>
      <p:cxnSp>
        <p:nvCxnSpPr>
          <p:cNvPr id="3" name="Straight Connector 2">
            <a:extLst>
              <a:ext uri="{FF2B5EF4-FFF2-40B4-BE49-F238E27FC236}">
                <a16:creationId xmlns:a16="http://schemas.microsoft.com/office/drawing/2014/main" id="{99F7FB8C-BC8B-4E99-B4D9-3D345CB64EC8}"/>
              </a:ext>
            </a:extLst>
          </p:cNvPr>
          <p:cNvCxnSpPr>
            <a:cxnSpLocks/>
          </p:cNvCxnSpPr>
          <p:nvPr/>
        </p:nvCxnSpPr>
        <p:spPr>
          <a:xfrm>
            <a:off x="414973" y="6172368"/>
            <a:ext cx="3836987" cy="0"/>
          </a:xfrm>
          <a:prstGeom prst="line">
            <a:avLst/>
          </a:prstGeom>
          <a:ln w="76200">
            <a:gradFill flip="none" rotWithShape="1">
              <a:gsLst>
                <a:gs pos="0">
                  <a:schemeClr val="accent3"/>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194775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F80C5FC-655C-41EF-8C23-22B37C128AA5}"/>
              </a:ext>
            </a:extLst>
          </p:cNvPr>
          <p:cNvSpPr>
            <a:spLocks noGrp="1"/>
          </p:cNvSpPr>
          <p:nvPr>
            <p:ph type="subTitle" idx="1"/>
          </p:nvPr>
        </p:nvSpPr>
        <p:spPr>
          <a:xfrm>
            <a:off x="2325904" y="4537893"/>
            <a:ext cx="7540191" cy="501650"/>
          </a:xfrm>
        </p:spPr>
        <p:txBody>
          <a:bodyPr/>
          <a:lstStyle/>
          <a:p>
            <a:r>
              <a:rPr lang="en-NZ" sz="3200" dirty="0"/>
              <a:t>Edward Langley and Katelynn Fuller</a:t>
            </a:r>
          </a:p>
        </p:txBody>
      </p:sp>
    </p:spTree>
    <p:extLst>
      <p:ext uri="{BB962C8B-B14F-4D97-AF65-F5344CB8AC3E}">
        <p14:creationId xmlns:p14="http://schemas.microsoft.com/office/powerpoint/2010/main" val="235375308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34777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23CDD-2304-4410-AFB3-845F72BC62FC}"/>
              </a:ext>
            </a:extLst>
          </p:cNvPr>
          <p:cNvSpPr>
            <a:spLocks noGrp="1"/>
          </p:cNvSpPr>
          <p:nvPr>
            <p:ph type="title"/>
          </p:nvPr>
        </p:nvSpPr>
        <p:spPr>
          <a:xfrm>
            <a:off x="354176" y="4887911"/>
            <a:ext cx="5651500" cy="1527175"/>
          </a:xfrm>
        </p:spPr>
        <p:txBody>
          <a:bodyPr/>
          <a:lstStyle/>
          <a:p>
            <a:r>
              <a:rPr lang="en-NZ" dirty="0"/>
              <a:t>Appendix</a:t>
            </a:r>
          </a:p>
        </p:txBody>
      </p:sp>
    </p:spTree>
    <p:extLst>
      <p:ext uri="{BB962C8B-B14F-4D97-AF65-F5344CB8AC3E}">
        <p14:creationId xmlns:p14="http://schemas.microsoft.com/office/powerpoint/2010/main" val="171804498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DB40C4C-892B-4B8B-ACD9-E4B851DBDE0E}"/>
              </a:ext>
            </a:extLst>
          </p:cNvPr>
          <p:cNvSpPr/>
          <p:nvPr/>
        </p:nvSpPr>
        <p:spPr>
          <a:xfrm>
            <a:off x="6221867" y="1108086"/>
            <a:ext cx="5697858" cy="5062955"/>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NZ" sz="1600" dirty="0"/>
          </a:p>
        </p:txBody>
      </p:sp>
      <p:graphicFrame>
        <p:nvGraphicFramePr>
          <p:cNvPr id="28" name="Chart 27">
            <a:extLst>
              <a:ext uri="{FF2B5EF4-FFF2-40B4-BE49-F238E27FC236}">
                <a16:creationId xmlns:a16="http://schemas.microsoft.com/office/drawing/2014/main" id="{BE9A2D16-BE82-4DEE-9399-5DF4B51FB9AF}"/>
              </a:ext>
            </a:extLst>
          </p:cNvPr>
          <p:cNvGraphicFramePr/>
          <p:nvPr>
            <p:extLst>
              <p:ext uri="{D42A27DB-BD31-4B8C-83A1-F6EECF244321}">
                <p14:modId xmlns:p14="http://schemas.microsoft.com/office/powerpoint/2010/main" val="2591788612"/>
              </p:ext>
            </p:extLst>
          </p:nvPr>
        </p:nvGraphicFramePr>
        <p:xfrm>
          <a:off x="4671195" y="1381526"/>
          <a:ext cx="7200000" cy="487901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0FB842EB-C438-4C89-A122-FC60675BA57A}"/>
              </a:ext>
            </a:extLst>
          </p:cNvPr>
          <p:cNvSpPr>
            <a:spLocks noGrp="1"/>
          </p:cNvSpPr>
          <p:nvPr>
            <p:ph type="title"/>
          </p:nvPr>
        </p:nvSpPr>
        <p:spPr/>
        <p:txBody>
          <a:bodyPr/>
          <a:lstStyle/>
          <a:p>
            <a:r>
              <a:rPr lang="en-NZ" dirty="0"/>
              <a:t>Sample profile – parents and caregivers</a:t>
            </a:r>
          </a:p>
        </p:txBody>
      </p:sp>
      <p:sp>
        <p:nvSpPr>
          <p:cNvPr id="5" name="Rectangle 4">
            <a:extLst>
              <a:ext uri="{FF2B5EF4-FFF2-40B4-BE49-F238E27FC236}">
                <a16:creationId xmlns:a16="http://schemas.microsoft.com/office/drawing/2014/main" id="{1E4FA079-6279-4632-87C8-FF6E653C2BF3}"/>
              </a:ext>
            </a:extLst>
          </p:cNvPr>
          <p:cNvSpPr/>
          <p:nvPr/>
        </p:nvSpPr>
        <p:spPr>
          <a:xfrm>
            <a:off x="320805" y="1088297"/>
            <a:ext cx="5697858" cy="1643911"/>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NZ" sz="1600" dirty="0"/>
          </a:p>
        </p:txBody>
      </p:sp>
      <p:graphicFrame>
        <p:nvGraphicFramePr>
          <p:cNvPr id="6" name="Chart 5">
            <a:extLst>
              <a:ext uri="{FF2B5EF4-FFF2-40B4-BE49-F238E27FC236}">
                <a16:creationId xmlns:a16="http://schemas.microsoft.com/office/drawing/2014/main" id="{B381F634-799B-486A-886A-73181AB433ED}"/>
              </a:ext>
            </a:extLst>
          </p:cNvPr>
          <p:cNvGraphicFramePr/>
          <p:nvPr>
            <p:extLst>
              <p:ext uri="{D42A27DB-BD31-4B8C-83A1-F6EECF244321}">
                <p14:modId xmlns:p14="http://schemas.microsoft.com/office/powerpoint/2010/main" val="3650456336"/>
              </p:ext>
            </p:extLst>
          </p:nvPr>
        </p:nvGraphicFramePr>
        <p:xfrm>
          <a:off x="-578049" y="1408504"/>
          <a:ext cx="7200000" cy="1165931"/>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B922B0DA-C413-409B-906A-8972827C6539}"/>
              </a:ext>
            </a:extLst>
          </p:cNvPr>
          <p:cNvSpPr/>
          <p:nvPr/>
        </p:nvSpPr>
        <p:spPr>
          <a:xfrm>
            <a:off x="320805" y="4068365"/>
            <a:ext cx="5697858" cy="2094823"/>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NZ" sz="1600" dirty="0"/>
          </a:p>
        </p:txBody>
      </p:sp>
      <p:sp>
        <p:nvSpPr>
          <p:cNvPr id="13" name="TextBox 12">
            <a:extLst>
              <a:ext uri="{FF2B5EF4-FFF2-40B4-BE49-F238E27FC236}">
                <a16:creationId xmlns:a16="http://schemas.microsoft.com/office/drawing/2014/main" id="{1A7C9D9D-CE92-4B8F-9FDD-5E10ECA09EBE}"/>
              </a:ext>
            </a:extLst>
          </p:cNvPr>
          <p:cNvSpPr txBox="1"/>
          <p:nvPr/>
        </p:nvSpPr>
        <p:spPr>
          <a:xfrm>
            <a:off x="540489" y="1188447"/>
            <a:ext cx="1722814" cy="276999"/>
          </a:xfrm>
          <a:prstGeom prst="rect">
            <a:avLst/>
          </a:prstGeom>
          <a:noFill/>
        </p:spPr>
        <p:txBody>
          <a:bodyPr wrap="square" lIns="0" tIns="0" rIns="0" bIns="0" rtlCol="0">
            <a:spAutoFit/>
          </a:bodyPr>
          <a:lstStyle/>
          <a:p>
            <a:r>
              <a:rPr lang="en-NZ" b="1" dirty="0">
                <a:solidFill>
                  <a:schemeClr val="tx1">
                    <a:lumMod val="50000"/>
                  </a:schemeClr>
                </a:solidFill>
              </a:rPr>
              <a:t>AGE</a:t>
            </a:r>
          </a:p>
        </p:txBody>
      </p:sp>
      <p:graphicFrame>
        <p:nvGraphicFramePr>
          <p:cNvPr id="16" name="Table 15">
            <a:extLst>
              <a:ext uri="{FF2B5EF4-FFF2-40B4-BE49-F238E27FC236}">
                <a16:creationId xmlns:a16="http://schemas.microsoft.com/office/drawing/2014/main" id="{BAA151EE-5C82-4F28-A714-A5955584D7E5}"/>
              </a:ext>
            </a:extLst>
          </p:cNvPr>
          <p:cNvGraphicFramePr>
            <a:graphicFrameLocks noGrp="1"/>
          </p:cNvGraphicFramePr>
          <p:nvPr>
            <p:extLst>
              <p:ext uri="{D42A27DB-BD31-4B8C-83A1-F6EECF244321}">
                <p14:modId xmlns:p14="http://schemas.microsoft.com/office/powerpoint/2010/main" val="3429874955"/>
              </p:ext>
            </p:extLst>
          </p:nvPr>
        </p:nvGraphicFramePr>
        <p:xfrm>
          <a:off x="4509941" y="1032314"/>
          <a:ext cx="1813703" cy="1542445"/>
        </p:xfrm>
        <a:graphic>
          <a:graphicData uri="http://schemas.openxmlformats.org/drawingml/2006/table">
            <a:tbl>
              <a:tblPr firstRow="1" bandRow="1">
                <a:tableStyleId>{5C22544A-7EE6-4342-B048-85BDC9FD1C3A}</a:tableStyleId>
              </a:tblPr>
              <a:tblGrid>
                <a:gridCol w="1813703">
                  <a:extLst>
                    <a:ext uri="{9D8B030D-6E8A-4147-A177-3AD203B41FA5}">
                      <a16:colId xmlns:a16="http://schemas.microsoft.com/office/drawing/2014/main" val="1873704728"/>
                    </a:ext>
                  </a:extLst>
                </a:gridCol>
              </a:tblGrid>
              <a:tr h="308489">
                <a:tc>
                  <a:txBody>
                    <a:bodyPr/>
                    <a:lstStyle/>
                    <a:p>
                      <a:pPr algn="ctr"/>
                      <a:r>
                        <a:rPr lang="en-NZ" sz="1200" b="1" dirty="0">
                          <a:solidFill>
                            <a:schemeClr val="tx1"/>
                          </a:solidFill>
                        </a:rPr>
                        <a:t>Sample size</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37584472"/>
                  </a:ext>
                </a:extLst>
              </a:tr>
              <a:tr h="308489">
                <a:tc>
                  <a:txBody>
                    <a:bodyPr/>
                    <a:lstStyle/>
                    <a:p>
                      <a:pPr marL="0" algn="ctr" defTabSz="914400" rtl="0" eaLnBrk="1" fontAlgn="b" latinLnBrk="0" hangingPunct="1"/>
                      <a:r>
                        <a:rPr lang="en-NZ" sz="1200" b="0" kern="1200" dirty="0">
                          <a:solidFill>
                            <a:schemeClr val="tx1"/>
                          </a:solidFill>
                          <a:latin typeface="+mn-lt"/>
                          <a:ea typeface="+mn-ea"/>
                          <a:cs typeface="+mn-cs"/>
                        </a:rPr>
                        <a:t>58</a:t>
                      </a:r>
                    </a:p>
                  </a:txBody>
                  <a:tcPr marL="6350" marR="6350" marT="635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9962575"/>
                  </a:ext>
                </a:extLst>
              </a:tr>
              <a:tr h="308489">
                <a:tc>
                  <a:txBody>
                    <a:bodyPr/>
                    <a:lstStyle/>
                    <a:p>
                      <a:pPr marL="0" algn="ctr" defTabSz="914400" rtl="0" eaLnBrk="1" fontAlgn="b" latinLnBrk="0" hangingPunct="1"/>
                      <a:r>
                        <a:rPr lang="en-NZ" sz="1200" b="0" kern="1200" dirty="0">
                          <a:solidFill>
                            <a:schemeClr val="tx1"/>
                          </a:solidFill>
                          <a:latin typeface="+mn-lt"/>
                          <a:ea typeface="+mn-ea"/>
                          <a:cs typeface="+mn-cs"/>
                        </a:rPr>
                        <a:t>406</a:t>
                      </a:r>
                    </a:p>
                  </a:txBody>
                  <a:tcPr marL="6350" marR="6350" marT="635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94454805"/>
                  </a:ext>
                </a:extLst>
              </a:tr>
              <a:tr h="308489">
                <a:tc>
                  <a:txBody>
                    <a:bodyPr/>
                    <a:lstStyle/>
                    <a:p>
                      <a:pPr marL="0" algn="ctr" defTabSz="914400" rtl="0" eaLnBrk="1" fontAlgn="b" latinLnBrk="0" hangingPunct="1"/>
                      <a:r>
                        <a:rPr lang="en-NZ" sz="1200" b="0" kern="1200" dirty="0">
                          <a:solidFill>
                            <a:schemeClr val="tx1"/>
                          </a:solidFill>
                          <a:latin typeface="+mn-lt"/>
                          <a:ea typeface="+mn-ea"/>
                          <a:cs typeface="+mn-cs"/>
                        </a:rPr>
                        <a:t>509</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45549761"/>
                  </a:ext>
                </a:extLst>
              </a:tr>
              <a:tr h="308489">
                <a:tc>
                  <a:txBody>
                    <a:bodyPr/>
                    <a:lstStyle/>
                    <a:p>
                      <a:pPr marL="0" algn="ctr" defTabSz="914400" rtl="0" eaLnBrk="1" fontAlgn="b" latinLnBrk="0" hangingPunct="1"/>
                      <a:r>
                        <a:rPr lang="en-NZ" sz="1200" b="0" kern="1200" dirty="0">
                          <a:solidFill>
                            <a:schemeClr val="tx1"/>
                          </a:solidFill>
                          <a:latin typeface="+mn-lt"/>
                          <a:ea typeface="+mn-ea"/>
                          <a:cs typeface="+mn-cs"/>
                        </a:rPr>
                        <a:t>138</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3205191"/>
                  </a:ext>
                </a:extLst>
              </a:tr>
            </a:tbl>
          </a:graphicData>
        </a:graphic>
      </p:graphicFrame>
      <p:sp>
        <p:nvSpPr>
          <p:cNvPr id="17" name="Text Placeholder 6">
            <a:extLst>
              <a:ext uri="{FF2B5EF4-FFF2-40B4-BE49-F238E27FC236}">
                <a16:creationId xmlns:a16="http://schemas.microsoft.com/office/drawing/2014/main" id="{7F11EE5B-B038-46E9-8B3A-74A9D896B50C}"/>
              </a:ext>
            </a:extLst>
          </p:cNvPr>
          <p:cNvSpPr txBox="1">
            <a:spLocks/>
          </p:cNvSpPr>
          <p:nvPr/>
        </p:nvSpPr>
        <p:spPr>
          <a:xfrm>
            <a:off x="320804" y="6517558"/>
            <a:ext cx="9689469" cy="274079"/>
          </a:xfrm>
          <a:prstGeom prst="rect">
            <a:avLst/>
          </a:prstGeom>
        </p:spPr>
        <p:txBody>
          <a:bodyPr vert="horz" lIns="91440" tIns="45720" rIns="91440" bIns="45720" rtlCol="0" anchor="ctr"/>
          <a:lstStyle>
            <a:defPPr>
              <a:defRPr lang="en-US"/>
            </a:defPPr>
            <a:lvl1pPr marL="0" algn="l" defTabSz="914400" rtl="0" eaLnBrk="1" latinLnBrk="0" hangingPunct="1">
              <a:lnSpc>
                <a:spcPct val="80000"/>
              </a:lnSpc>
              <a:defRPr sz="800" kern="1200">
                <a:solidFill>
                  <a:srgbClr val="5B5C6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Z" dirty="0"/>
              <a:t>NOTE: % represents the weighted proportion (nationally representative of the Census). n is unweighted sample size</a:t>
            </a:r>
          </a:p>
          <a:p>
            <a:r>
              <a:rPr lang="en-NZ" dirty="0"/>
              <a:t>Source: S5Q2. Are you? | S5Q1. In which of these age groups do you belong? | S6. Which of the categories best describes the gross combined income of you and your partner, if you have one, before tax? | S6b. In which one of the following regions do you live?</a:t>
            </a:r>
          </a:p>
        </p:txBody>
      </p:sp>
      <p:graphicFrame>
        <p:nvGraphicFramePr>
          <p:cNvPr id="20" name="Chart 19">
            <a:extLst>
              <a:ext uri="{FF2B5EF4-FFF2-40B4-BE49-F238E27FC236}">
                <a16:creationId xmlns:a16="http://schemas.microsoft.com/office/drawing/2014/main" id="{FDD4ECC8-A54A-44F6-9AA4-C7EFD59D2CF4}"/>
              </a:ext>
            </a:extLst>
          </p:cNvPr>
          <p:cNvGraphicFramePr/>
          <p:nvPr>
            <p:extLst>
              <p:ext uri="{D42A27DB-BD31-4B8C-83A1-F6EECF244321}">
                <p14:modId xmlns:p14="http://schemas.microsoft.com/office/powerpoint/2010/main" val="3261046016"/>
              </p:ext>
            </p:extLst>
          </p:nvPr>
        </p:nvGraphicFramePr>
        <p:xfrm>
          <a:off x="-578049" y="4444088"/>
          <a:ext cx="7200000" cy="1634880"/>
        </p:xfrm>
        <a:graphic>
          <a:graphicData uri="http://schemas.openxmlformats.org/drawingml/2006/chart">
            <c:chart xmlns:c="http://schemas.openxmlformats.org/drawingml/2006/chart" xmlns:r="http://schemas.openxmlformats.org/officeDocument/2006/relationships" r:id="rId4"/>
          </a:graphicData>
        </a:graphic>
      </p:graphicFrame>
      <p:sp>
        <p:nvSpPr>
          <p:cNvPr id="22" name="TextBox 21">
            <a:extLst>
              <a:ext uri="{FF2B5EF4-FFF2-40B4-BE49-F238E27FC236}">
                <a16:creationId xmlns:a16="http://schemas.microsoft.com/office/drawing/2014/main" id="{EA815B46-7818-4B5D-B78B-E65462706A3B}"/>
              </a:ext>
            </a:extLst>
          </p:cNvPr>
          <p:cNvSpPr txBox="1"/>
          <p:nvPr/>
        </p:nvSpPr>
        <p:spPr>
          <a:xfrm>
            <a:off x="6321420" y="1188448"/>
            <a:ext cx="1722814" cy="276999"/>
          </a:xfrm>
          <a:prstGeom prst="rect">
            <a:avLst/>
          </a:prstGeom>
          <a:noFill/>
        </p:spPr>
        <p:txBody>
          <a:bodyPr wrap="square" lIns="0" tIns="0" rIns="0" bIns="0" rtlCol="0">
            <a:spAutoFit/>
          </a:bodyPr>
          <a:lstStyle/>
          <a:p>
            <a:r>
              <a:rPr lang="en-NZ" b="1" dirty="0">
                <a:solidFill>
                  <a:schemeClr val="tx1">
                    <a:lumMod val="50000"/>
                  </a:schemeClr>
                </a:solidFill>
              </a:rPr>
              <a:t>REGION</a:t>
            </a:r>
          </a:p>
        </p:txBody>
      </p:sp>
      <p:sp>
        <p:nvSpPr>
          <p:cNvPr id="12" name="TextBox 11">
            <a:extLst>
              <a:ext uri="{FF2B5EF4-FFF2-40B4-BE49-F238E27FC236}">
                <a16:creationId xmlns:a16="http://schemas.microsoft.com/office/drawing/2014/main" id="{C688EA73-358C-4BD6-9142-01B41C28F715}"/>
              </a:ext>
            </a:extLst>
          </p:cNvPr>
          <p:cNvSpPr txBox="1"/>
          <p:nvPr/>
        </p:nvSpPr>
        <p:spPr>
          <a:xfrm>
            <a:off x="420358" y="4166106"/>
            <a:ext cx="2888326" cy="276999"/>
          </a:xfrm>
          <a:prstGeom prst="rect">
            <a:avLst/>
          </a:prstGeom>
          <a:noFill/>
        </p:spPr>
        <p:txBody>
          <a:bodyPr wrap="square" lIns="0" tIns="0" rIns="0" bIns="0" rtlCol="0">
            <a:spAutoFit/>
          </a:bodyPr>
          <a:lstStyle/>
          <a:p>
            <a:r>
              <a:rPr lang="en-NZ" b="1" dirty="0">
                <a:solidFill>
                  <a:schemeClr val="tx1">
                    <a:lumMod val="50000"/>
                  </a:schemeClr>
                </a:solidFill>
              </a:rPr>
              <a:t>HOUSEHOLD INCOME</a:t>
            </a:r>
          </a:p>
        </p:txBody>
      </p:sp>
      <p:graphicFrame>
        <p:nvGraphicFramePr>
          <p:cNvPr id="25" name="Table 24">
            <a:extLst>
              <a:ext uri="{FF2B5EF4-FFF2-40B4-BE49-F238E27FC236}">
                <a16:creationId xmlns:a16="http://schemas.microsoft.com/office/drawing/2014/main" id="{6CEAAFBB-E960-47CD-8C0A-F450D6E062E7}"/>
              </a:ext>
            </a:extLst>
          </p:cNvPr>
          <p:cNvGraphicFramePr>
            <a:graphicFrameLocks noGrp="1"/>
          </p:cNvGraphicFramePr>
          <p:nvPr>
            <p:extLst>
              <p:ext uri="{D42A27DB-BD31-4B8C-83A1-F6EECF244321}">
                <p14:modId xmlns:p14="http://schemas.microsoft.com/office/powerpoint/2010/main" val="3545345809"/>
              </p:ext>
            </p:extLst>
          </p:nvPr>
        </p:nvGraphicFramePr>
        <p:xfrm>
          <a:off x="4507717" y="4123218"/>
          <a:ext cx="1813703" cy="1962246"/>
        </p:xfrm>
        <a:graphic>
          <a:graphicData uri="http://schemas.openxmlformats.org/drawingml/2006/table">
            <a:tbl>
              <a:tblPr firstRow="1" bandRow="1">
                <a:tableStyleId>{5C22544A-7EE6-4342-B048-85BDC9FD1C3A}</a:tableStyleId>
              </a:tblPr>
              <a:tblGrid>
                <a:gridCol w="1813703">
                  <a:extLst>
                    <a:ext uri="{9D8B030D-6E8A-4147-A177-3AD203B41FA5}">
                      <a16:colId xmlns:a16="http://schemas.microsoft.com/office/drawing/2014/main" val="1873704728"/>
                    </a:ext>
                  </a:extLst>
                </a:gridCol>
              </a:tblGrid>
              <a:tr h="327041">
                <a:tc>
                  <a:txBody>
                    <a:bodyPr/>
                    <a:lstStyle/>
                    <a:p>
                      <a:pPr algn="ctr"/>
                      <a:endParaRPr lang="en-NZ" sz="1200" b="1" dirty="0">
                        <a:solidFill>
                          <a:schemeClr val="tx1"/>
                        </a:solidFill>
                      </a:endParaRP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37584472"/>
                  </a:ext>
                </a:extLst>
              </a:tr>
              <a:tr h="327041">
                <a:tc>
                  <a:txBody>
                    <a:bodyPr/>
                    <a:lstStyle/>
                    <a:p>
                      <a:pPr marL="0" algn="ctr" defTabSz="914400" rtl="0" eaLnBrk="1" fontAlgn="b" latinLnBrk="0" hangingPunct="1"/>
                      <a:r>
                        <a:rPr lang="en-NZ" sz="1200" b="0" kern="1200" dirty="0">
                          <a:solidFill>
                            <a:schemeClr val="tx1"/>
                          </a:solidFill>
                          <a:latin typeface="+mn-lt"/>
                          <a:ea typeface="+mn-ea"/>
                          <a:cs typeface="+mn-cs"/>
                        </a:rPr>
                        <a:t>183</a:t>
                      </a:r>
                    </a:p>
                  </a:txBody>
                  <a:tcPr marL="6350" marR="6350" marT="635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9962575"/>
                  </a:ext>
                </a:extLst>
              </a:tr>
              <a:tr h="327041">
                <a:tc>
                  <a:txBody>
                    <a:bodyPr/>
                    <a:lstStyle/>
                    <a:p>
                      <a:pPr marL="0" algn="ctr" defTabSz="914400" rtl="0" eaLnBrk="1" fontAlgn="b" latinLnBrk="0" hangingPunct="1"/>
                      <a:r>
                        <a:rPr lang="en-NZ" sz="1200" b="0" kern="1200" dirty="0">
                          <a:solidFill>
                            <a:schemeClr val="tx1"/>
                          </a:solidFill>
                          <a:latin typeface="+mn-lt"/>
                          <a:ea typeface="+mn-ea"/>
                          <a:cs typeface="+mn-cs"/>
                        </a:rPr>
                        <a:t>210</a:t>
                      </a:r>
                    </a:p>
                  </a:txBody>
                  <a:tcPr marL="6350" marR="6350" marT="635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94454805"/>
                  </a:ext>
                </a:extLst>
              </a:tr>
              <a:tr h="327041">
                <a:tc>
                  <a:txBody>
                    <a:bodyPr/>
                    <a:lstStyle/>
                    <a:p>
                      <a:pPr marL="0" algn="ctr" defTabSz="914400" rtl="0" eaLnBrk="1" fontAlgn="b" latinLnBrk="0" hangingPunct="1"/>
                      <a:r>
                        <a:rPr lang="en-NZ" sz="1200" b="0" kern="1200" dirty="0">
                          <a:solidFill>
                            <a:schemeClr val="tx1"/>
                          </a:solidFill>
                          <a:latin typeface="+mn-lt"/>
                          <a:ea typeface="+mn-ea"/>
                          <a:cs typeface="+mn-cs"/>
                        </a:rPr>
                        <a:t>276</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45549761"/>
                  </a:ext>
                </a:extLst>
              </a:tr>
              <a:tr h="327041">
                <a:tc>
                  <a:txBody>
                    <a:bodyPr/>
                    <a:lstStyle/>
                    <a:p>
                      <a:pPr marL="0" algn="ctr" defTabSz="914400" rtl="0" eaLnBrk="1" fontAlgn="b" latinLnBrk="0" hangingPunct="1"/>
                      <a:r>
                        <a:rPr lang="en-NZ" sz="1200" b="0" kern="1200" dirty="0">
                          <a:solidFill>
                            <a:schemeClr val="tx1"/>
                          </a:solidFill>
                          <a:latin typeface="+mn-lt"/>
                          <a:ea typeface="+mn-ea"/>
                          <a:cs typeface="+mn-cs"/>
                        </a:rPr>
                        <a:t>369</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3205191"/>
                  </a:ext>
                </a:extLst>
              </a:tr>
              <a:tr h="327041">
                <a:tc>
                  <a:txBody>
                    <a:bodyPr/>
                    <a:lstStyle/>
                    <a:p>
                      <a:pPr marL="0" algn="ctr" defTabSz="914400" rtl="0" eaLnBrk="1" fontAlgn="b" latinLnBrk="0" hangingPunct="1"/>
                      <a:r>
                        <a:rPr lang="en-NZ" sz="1200" b="0" kern="1200" dirty="0">
                          <a:solidFill>
                            <a:schemeClr val="tx1"/>
                          </a:solidFill>
                          <a:latin typeface="+mn-lt"/>
                          <a:ea typeface="+mn-ea"/>
                          <a:cs typeface="+mn-cs"/>
                        </a:rPr>
                        <a:t>74</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15234268"/>
                  </a:ext>
                </a:extLst>
              </a:tr>
            </a:tbl>
          </a:graphicData>
        </a:graphic>
      </p:graphicFrame>
      <p:sp>
        <p:nvSpPr>
          <p:cNvPr id="29" name="Rectangle 28">
            <a:extLst>
              <a:ext uri="{FF2B5EF4-FFF2-40B4-BE49-F238E27FC236}">
                <a16:creationId xmlns:a16="http://schemas.microsoft.com/office/drawing/2014/main" id="{EDC1D1C4-B0A4-41F5-B269-02E4BC76B6F9}"/>
              </a:ext>
            </a:extLst>
          </p:cNvPr>
          <p:cNvSpPr/>
          <p:nvPr/>
        </p:nvSpPr>
        <p:spPr>
          <a:xfrm>
            <a:off x="320805" y="2817786"/>
            <a:ext cx="5697858" cy="1147659"/>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NZ" sz="1600" dirty="0"/>
          </a:p>
        </p:txBody>
      </p:sp>
      <p:sp>
        <p:nvSpPr>
          <p:cNvPr id="30" name="TextBox 29">
            <a:extLst>
              <a:ext uri="{FF2B5EF4-FFF2-40B4-BE49-F238E27FC236}">
                <a16:creationId xmlns:a16="http://schemas.microsoft.com/office/drawing/2014/main" id="{7C071A7E-5D76-4868-8005-F4F194BFA793}"/>
              </a:ext>
            </a:extLst>
          </p:cNvPr>
          <p:cNvSpPr txBox="1"/>
          <p:nvPr/>
        </p:nvSpPr>
        <p:spPr>
          <a:xfrm>
            <a:off x="420358" y="2876942"/>
            <a:ext cx="1722814" cy="276999"/>
          </a:xfrm>
          <a:prstGeom prst="rect">
            <a:avLst/>
          </a:prstGeom>
          <a:noFill/>
        </p:spPr>
        <p:txBody>
          <a:bodyPr wrap="square" lIns="0" tIns="0" rIns="0" bIns="0" rtlCol="0">
            <a:spAutoFit/>
          </a:bodyPr>
          <a:lstStyle/>
          <a:p>
            <a:r>
              <a:rPr lang="en-NZ" b="1" dirty="0">
                <a:solidFill>
                  <a:schemeClr val="tx1">
                    <a:lumMod val="50000"/>
                  </a:schemeClr>
                </a:solidFill>
              </a:rPr>
              <a:t>GENDER</a:t>
            </a:r>
          </a:p>
        </p:txBody>
      </p:sp>
      <p:graphicFrame>
        <p:nvGraphicFramePr>
          <p:cNvPr id="31" name="Chart 30">
            <a:extLst>
              <a:ext uri="{FF2B5EF4-FFF2-40B4-BE49-F238E27FC236}">
                <a16:creationId xmlns:a16="http://schemas.microsoft.com/office/drawing/2014/main" id="{5542803F-7FA0-46AF-9038-C436570ED456}"/>
              </a:ext>
            </a:extLst>
          </p:cNvPr>
          <p:cNvGraphicFramePr/>
          <p:nvPr>
            <p:extLst>
              <p:ext uri="{D42A27DB-BD31-4B8C-83A1-F6EECF244321}">
                <p14:modId xmlns:p14="http://schemas.microsoft.com/office/powerpoint/2010/main" val="421684854"/>
              </p:ext>
            </p:extLst>
          </p:nvPr>
        </p:nvGraphicFramePr>
        <p:xfrm>
          <a:off x="-578049" y="2830737"/>
          <a:ext cx="7200000" cy="10822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Table 31">
            <a:extLst>
              <a:ext uri="{FF2B5EF4-FFF2-40B4-BE49-F238E27FC236}">
                <a16:creationId xmlns:a16="http://schemas.microsoft.com/office/drawing/2014/main" id="{D701DFED-52A1-4638-81D2-57DC57C682C5}"/>
              </a:ext>
            </a:extLst>
          </p:cNvPr>
          <p:cNvGraphicFramePr>
            <a:graphicFrameLocks noGrp="1"/>
          </p:cNvGraphicFramePr>
          <p:nvPr>
            <p:extLst>
              <p:ext uri="{D42A27DB-BD31-4B8C-83A1-F6EECF244321}">
                <p14:modId xmlns:p14="http://schemas.microsoft.com/office/powerpoint/2010/main" val="4199490390"/>
              </p:ext>
            </p:extLst>
          </p:nvPr>
        </p:nvGraphicFramePr>
        <p:xfrm>
          <a:off x="4507717" y="2617256"/>
          <a:ext cx="1813703" cy="1344012"/>
        </p:xfrm>
        <a:graphic>
          <a:graphicData uri="http://schemas.openxmlformats.org/drawingml/2006/table">
            <a:tbl>
              <a:tblPr firstRow="1" bandRow="1">
                <a:tableStyleId>{5C22544A-7EE6-4342-B048-85BDC9FD1C3A}</a:tableStyleId>
              </a:tblPr>
              <a:tblGrid>
                <a:gridCol w="1813703">
                  <a:extLst>
                    <a:ext uri="{9D8B030D-6E8A-4147-A177-3AD203B41FA5}">
                      <a16:colId xmlns:a16="http://schemas.microsoft.com/office/drawing/2014/main" val="1873704728"/>
                    </a:ext>
                  </a:extLst>
                </a:gridCol>
              </a:tblGrid>
              <a:tr h="336003">
                <a:tc>
                  <a:txBody>
                    <a:bodyPr/>
                    <a:lstStyle/>
                    <a:p>
                      <a:pPr algn="ctr"/>
                      <a:endParaRPr lang="en-NZ" sz="1200" b="1" dirty="0">
                        <a:solidFill>
                          <a:schemeClr val="tx1"/>
                        </a:solidFill>
                      </a:endParaRP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37584472"/>
                  </a:ext>
                </a:extLst>
              </a:tr>
              <a:tr h="336003">
                <a:tc>
                  <a:txBody>
                    <a:bodyPr/>
                    <a:lstStyle/>
                    <a:p>
                      <a:pPr algn="ctr"/>
                      <a:r>
                        <a:rPr lang="en-NZ" sz="1200" b="0" dirty="0">
                          <a:solidFill>
                            <a:schemeClr val="tx1"/>
                          </a:solidFill>
                        </a:rPr>
                        <a:t>448</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9962575"/>
                  </a:ext>
                </a:extLst>
              </a:tr>
              <a:tr h="336003">
                <a:tc>
                  <a:txBody>
                    <a:bodyPr/>
                    <a:lstStyle/>
                    <a:p>
                      <a:pPr algn="ctr"/>
                      <a:r>
                        <a:rPr lang="en-NZ" sz="1200" b="0" dirty="0">
                          <a:solidFill>
                            <a:schemeClr val="tx1"/>
                          </a:solidFill>
                        </a:rPr>
                        <a:t>663</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94454805"/>
                  </a:ext>
                </a:extLst>
              </a:tr>
              <a:tr h="336003">
                <a:tc>
                  <a:txBody>
                    <a:bodyPr/>
                    <a:lstStyle/>
                    <a:p>
                      <a:pPr algn="ctr"/>
                      <a:r>
                        <a:rPr lang="en-NZ" sz="1200" b="0" dirty="0">
                          <a:solidFill>
                            <a:schemeClr val="tx1"/>
                          </a:solidFill>
                        </a:rPr>
                        <a:t>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45549761"/>
                  </a:ext>
                </a:extLst>
              </a:tr>
            </a:tbl>
          </a:graphicData>
        </a:graphic>
      </p:graphicFrame>
      <p:graphicFrame>
        <p:nvGraphicFramePr>
          <p:cNvPr id="23" name="Table 22">
            <a:extLst>
              <a:ext uri="{FF2B5EF4-FFF2-40B4-BE49-F238E27FC236}">
                <a16:creationId xmlns:a16="http://schemas.microsoft.com/office/drawing/2014/main" id="{E1616212-31D5-457C-BABE-7B04ECEE337D}"/>
              </a:ext>
            </a:extLst>
          </p:cNvPr>
          <p:cNvGraphicFramePr>
            <a:graphicFrameLocks noGrp="1"/>
          </p:cNvGraphicFramePr>
          <p:nvPr>
            <p:extLst>
              <p:ext uri="{D42A27DB-BD31-4B8C-83A1-F6EECF244321}">
                <p14:modId xmlns:p14="http://schemas.microsoft.com/office/powerpoint/2010/main" val="4258288826"/>
              </p:ext>
            </p:extLst>
          </p:nvPr>
        </p:nvGraphicFramePr>
        <p:xfrm>
          <a:off x="10503858" y="1188447"/>
          <a:ext cx="1813703" cy="4897020"/>
        </p:xfrm>
        <a:graphic>
          <a:graphicData uri="http://schemas.openxmlformats.org/drawingml/2006/table">
            <a:tbl>
              <a:tblPr firstRow="1" bandRow="1">
                <a:tableStyleId>{5C22544A-7EE6-4342-B048-85BDC9FD1C3A}</a:tableStyleId>
              </a:tblPr>
              <a:tblGrid>
                <a:gridCol w="1813703">
                  <a:extLst>
                    <a:ext uri="{9D8B030D-6E8A-4147-A177-3AD203B41FA5}">
                      <a16:colId xmlns:a16="http://schemas.microsoft.com/office/drawing/2014/main" val="1873704728"/>
                    </a:ext>
                  </a:extLst>
                </a:gridCol>
              </a:tblGrid>
              <a:tr h="288060">
                <a:tc>
                  <a:txBody>
                    <a:bodyPr/>
                    <a:lstStyle/>
                    <a:p>
                      <a:pPr algn="ctr"/>
                      <a:r>
                        <a:rPr lang="en-NZ" sz="1200" b="1" dirty="0">
                          <a:solidFill>
                            <a:schemeClr val="tx1"/>
                          </a:solidFill>
                        </a:rPr>
                        <a:t>Sample size</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37584472"/>
                  </a:ext>
                </a:extLst>
              </a:tr>
              <a:tr h="288060">
                <a:tc>
                  <a:txBody>
                    <a:bodyPr/>
                    <a:lstStyle/>
                    <a:p>
                      <a:pPr algn="ctr" fontAlgn="b"/>
                      <a:r>
                        <a:rPr lang="en-NZ" sz="1200" b="0" i="0" u="none" strike="noStrike" dirty="0">
                          <a:solidFill>
                            <a:srgbClr val="000000"/>
                          </a:solidFill>
                          <a:effectLst/>
                          <a:latin typeface="Arial" panose="020B0604020202020204" pitchFamily="34" charset="0"/>
                        </a:rPr>
                        <a:t>40</a:t>
                      </a:r>
                    </a:p>
                  </a:txBody>
                  <a:tcPr marL="6350" marR="6350" marT="635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9962575"/>
                  </a:ext>
                </a:extLst>
              </a:tr>
              <a:tr h="288060">
                <a:tc>
                  <a:txBody>
                    <a:bodyPr/>
                    <a:lstStyle/>
                    <a:p>
                      <a:pPr algn="ctr" fontAlgn="b"/>
                      <a:r>
                        <a:rPr lang="en-NZ" sz="1200" b="0" i="0" u="none" strike="noStrike" dirty="0">
                          <a:solidFill>
                            <a:srgbClr val="000000"/>
                          </a:solidFill>
                          <a:effectLst/>
                          <a:latin typeface="Arial" panose="020B0604020202020204" pitchFamily="34" charset="0"/>
                        </a:rPr>
                        <a:t>389</a:t>
                      </a:r>
                    </a:p>
                  </a:txBody>
                  <a:tcPr marL="6350" marR="6350" marT="635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94454805"/>
                  </a:ext>
                </a:extLst>
              </a:tr>
              <a:tr h="288060">
                <a:tc>
                  <a:txBody>
                    <a:bodyPr/>
                    <a:lstStyle/>
                    <a:p>
                      <a:pPr algn="ctr" fontAlgn="b"/>
                      <a:r>
                        <a:rPr lang="en-NZ" sz="1200" b="0" i="0" u="none" strike="noStrike" dirty="0">
                          <a:solidFill>
                            <a:srgbClr val="000000"/>
                          </a:solidFill>
                          <a:effectLst/>
                          <a:latin typeface="Arial" panose="020B0604020202020204" pitchFamily="34" charset="0"/>
                        </a:rPr>
                        <a:t>93</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45549761"/>
                  </a:ext>
                </a:extLst>
              </a:tr>
              <a:tr h="288060">
                <a:tc>
                  <a:txBody>
                    <a:bodyPr/>
                    <a:lstStyle/>
                    <a:p>
                      <a:pPr algn="ctr" fontAlgn="b"/>
                      <a:r>
                        <a:rPr lang="en-NZ" sz="1200" b="0" i="0" u="none" strike="noStrike" dirty="0">
                          <a:solidFill>
                            <a:srgbClr val="000000"/>
                          </a:solidFill>
                          <a:effectLst/>
                          <a:latin typeface="Arial" panose="020B0604020202020204" pitchFamily="34" charset="0"/>
                        </a:rPr>
                        <a:t>83</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40032216"/>
                  </a:ext>
                </a:extLst>
              </a:tr>
              <a:tr h="288060">
                <a:tc>
                  <a:txBody>
                    <a:bodyPr/>
                    <a:lstStyle/>
                    <a:p>
                      <a:pPr algn="ctr" fontAlgn="b"/>
                      <a:r>
                        <a:rPr lang="en-NZ" sz="1200" b="0" i="0" u="none" strike="noStrike" dirty="0">
                          <a:solidFill>
                            <a:srgbClr val="000000"/>
                          </a:solidFill>
                          <a:effectLst/>
                          <a:latin typeface="Arial" panose="020B0604020202020204" pitchFamily="34" charset="0"/>
                        </a:rPr>
                        <a:t>13</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7725706"/>
                  </a:ext>
                </a:extLst>
              </a:tr>
              <a:tr h="288060">
                <a:tc>
                  <a:txBody>
                    <a:bodyPr/>
                    <a:lstStyle/>
                    <a:p>
                      <a:pPr algn="ctr" fontAlgn="b"/>
                      <a:r>
                        <a:rPr lang="en-NZ" sz="1200" b="0" i="0" u="none" strike="noStrike" dirty="0">
                          <a:solidFill>
                            <a:srgbClr val="000000"/>
                          </a:solidFill>
                          <a:effectLst/>
                          <a:latin typeface="Arial" panose="020B0604020202020204" pitchFamily="34" charset="0"/>
                        </a:rPr>
                        <a:t>45</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11294666"/>
                  </a:ext>
                </a:extLst>
              </a:tr>
              <a:tr h="288060">
                <a:tc>
                  <a:txBody>
                    <a:bodyPr/>
                    <a:lstStyle/>
                    <a:p>
                      <a:pPr algn="ctr" fontAlgn="b"/>
                      <a:r>
                        <a:rPr lang="en-NZ" sz="1200" b="0" i="0" u="none" strike="noStrike" dirty="0">
                          <a:solidFill>
                            <a:srgbClr val="000000"/>
                          </a:solidFill>
                          <a:effectLst/>
                          <a:latin typeface="Arial" panose="020B0604020202020204" pitchFamily="34" charset="0"/>
                        </a:rPr>
                        <a:t>30</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75792733"/>
                  </a:ext>
                </a:extLst>
              </a:tr>
              <a:tr h="288060">
                <a:tc>
                  <a:txBody>
                    <a:bodyPr/>
                    <a:lstStyle/>
                    <a:p>
                      <a:pPr algn="ctr" fontAlgn="b"/>
                      <a:r>
                        <a:rPr lang="en-NZ" sz="1200" b="0" i="0" u="none" strike="noStrike" dirty="0">
                          <a:solidFill>
                            <a:srgbClr val="000000"/>
                          </a:solidFill>
                          <a:effectLst/>
                          <a:latin typeface="Arial" panose="020B0604020202020204" pitchFamily="34" charset="0"/>
                        </a:rPr>
                        <a:t>62</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72241749"/>
                  </a:ext>
                </a:extLst>
              </a:tr>
              <a:tr h="288060">
                <a:tc>
                  <a:txBody>
                    <a:bodyPr/>
                    <a:lstStyle/>
                    <a:p>
                      <a:pPr algn="ctr" fontAlgn="b"/>
                      <a:r>
                        <a:rPr lang="en-NZ" sz="1200" b="0" i="0" u="none" strike="noStrike" dirty="0">
                          <a:solidFill>
                            <a:srgbClr val="000000"/>
                          </a:solidFill>
                          <a:effectLst/>
                          <a:latin typeface="Arial" panose="020B0604020202020204" pitchFamily="34" charset="0"/>
                        </a:rPr>
                        <a:t>130</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75892227"/>
                  </a:ext>
                </a:extLst>
              </a:tr>
              <a:tr h="288060">
                <a:tc>
                  <a:txBody>
                    <a:bodyPr/>
                    <a:lstStyle/>
                    <a:p>
                      <a:pPr algn="ctr" fontAlgn="b"/>
                      <a:r>
                        <a:rPr lang="en-NZ" sz="1200" b="0" i="0" u="none" strike="noStrike" dirty="0">
                          <a:solidFill>
                            <a:srgbClr val="000000"/>
                          </a:solidFill>
                          <a:effectLst/>
                          <a:latin typeface="Arial" panose="020B0604020202020204" pitchFamily="34" charset="0"/>
                        </a:rPr>
                        <a:t>14</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80447226"/>
                  </a:ext>
                </a:extLst>
              </a:tr>
              <a:tr h="288060">
                <a:tc>
                  <a:txBody>
                    <a:bodyPr/>
                    <a:lstStyle/>
                    <a:p>
                      <a:pPr algn="ctr" fontAlgn="b"/>
                      <a:r>
                        <a:rPr lang="en-NZ" sz="1200" b="0" i="0" u="none" strike="noStrike" dirty="0">
                          <a:solidFill>
                            <a:srgbClr val="000000"/>
                          </a:solidFill>
                          <a:effectLst/>
                          <a:latin typeface="Arial" panose="020B0604020202020204" pitchFamily="34" charset="0"/>
                        </a:rPr>
                        <a:t>14</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98748799"/>
                  </a:ext>
                </a:extLst>
              </a:tr>
              <a:tr h="288060">
                <a:tc>
                  <a:txBody>
                    <a:bodyPr/>
                    <a:lstStyle/>
                    <a:p>
                      <a:pPr algn="ctr" fontAlgn="b"/>
                      <a:r>
                        <a:rPr lang="en-NZ" sz="1200" b="0" i="0" u="none" strike="noStrike" dirty="0">
                          <a:solidFill>
                            <a:srgbClr val="000000"/>
                          </a:solidFill>
                          <a:effectLst/>
                          <a:latin typeface="Arial" panose="020B0604020202020204" pitchFamily="34" charset="0"/>
                        </a:rPr>
                        <a:t>6</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50344394"/>
                  </a:ext>
                </a:extLst>
              </a:tr>
              <a:tr h="288060">
                <a:tc>
                  <a:txBody>
                    <a:bodyPr/>
                    <a:lstStyle/>
                    <a:p>
                      <a:pPr algn="ctr" fontAlgn="b"/>
                      <a:r>
                        <a:rPr lang="en-NZ" sz="1200" b="0" i="0" u="none" strike="noStrike" dirty="0">
                          <a:solidFill>
                            <a:srgbClr val="000000"/>
                          </a:solidFill>
                          <a:effectLst/>
                          <a:latin typeface="Arial" panose="020B0604020202020204" pitchFamily="34" charset="0"/>
                        </a:rPr>
                        <a:t>6</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032743"/>
                  </a:ext>
                </a:extLst>
              </a:tr>
              <a:tr h="288060">
                <a:tc>
                  <a:txBody>
                    <a:bodyPr/>
                    <a:lstStyle/>
                    <a:p>
                      <a:pPr algn="ctr" fontAlgn="b"/>
                      <a:r>
                        <a:rPr lang="en-NZ" sz="1200" b="0" i="0" u="none" strike="noStrike" dirty="0">
                          <a:solidFill>
                            <a:srgbClr val="000000"/>
                          </a:solidFill>
                          <a:effectLst/>
                          <a:latin typeface="Arial" panose="020B0604020202020204" pitchFamily="34" charset="0"/>
                        </a:rPr>
                        <a:t>130</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31020069"/>
                  </a:ext>
                </a:extLst>
              </a:tr>
              <a:tr h="288060">
                <a:tc>
                  <a:txBody>
                    <a:bodyPr/>
                    <a:lstStyle/>
                    <a:p>
                      <a:pPr algn="ctr" fontAlgn="b"/>
                      <a:r>
                        <a:rPr lang="en-NZ" sz="1200" b="0" i="0" u="none" strike="noStrike" dirty="0">
                          <a:solidFill>
                            <a:srgbClr val="000000"/>
                          </a:solidFill>
                          <a:effectLst/>
                          <a:latin typeface="Arial" panose="020B0604020202020204" pitchFamily="34" charset="0"/>
                        </a:rPr>
                        <a:t>34</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42965983"/>
                  </a:ext>
                </a:extLst>
              </a:tr>
              <a:tr h="288060">
                <a:tc>
                  <a:txBody>
                    <a:bodyPr/>
                    <a:lstStyle/>
                    <a:p>
                      <a:pPr algn="ctr" fontAlgn="b"/>
                      <a:r>
                        <a:rPr lang="en-NZ" sz="1200" b="0" i="0" u="none" strike="noStrike" dirty="0">
                          <a:solidFill>
                            <a:srgbClr val="000000"/>
                          </a:solidFill>
                          <a:effectLst/>
                          <a:latin typeface="Arial" panose="020B0604020202020204" pitchFamily="34" charset="0"/>
                        </a:rPr>
                        <a:t>23</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45057187"/>
                  </a:ext>
                </a:extLst>
              </a:tr>
            </a:tbl>
          </a:graphicData>
        </a:graphic>
      </p:graphicFrame>
    </p:spTree>
    <p:extLst>
      <p:ext uri="{BB962C8B-B14F-4D97-AF65-F5344CB8AC3E}">
        <p14:creationId xmlns:p14="http://schemas.microsoft.com/office/powerpoint/2010/main" val="204526354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EEE7342-585B-45F0-94C5-CD4739BA7664}"/>
              </a:ext>
            </a:extLst>
          </p:cNvPr>
          <p:cNvSpPr/>
          <p:nvPr/>
        </p:nvSpPr>
        <p:spPr>
          <a:xfrm>
            <a:off x="320805" y="1088296"/>
            <a:ext cx="5697858" cy="5074894"/>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NZ" sz="1600" dirty="0"/>
          </a:p>
        </p:txBody>
      </p:sp>
      <p:graphicFrame>
        <p:nvGraphicFramePr>
          <p:cNvPr id="8" name="Chart 7">
            <a:extLst>
              <a:ext uri="{FF2B5EF4-FFF2-40B4-BE49-F238E27FC236}">
                <a16:creationId xmlns:a16="http://schemas.microsoft.com/office/drawing/2014/main" id="{F4B456D3-DE79-4D69-BA0E-E0B3A8A8B20B}"/>
              </a:ext>
            </a:extLst>
          </p:cNvPr>
          <p:cNvGraphicFramePr/>
          <p:nvPr>
            <p:extLst>
              <p:ext uri="{D42A27DB-BD31-4B8C-83A1-F6EECF244321}">
                <p14:modId xmlns:p14="http://schemas.microsoft.com/office/powerpoint/2010/main" val="3101065993"/>
              </p:ext>
            </p:extLst>
          </p:nvPr>
        </p:nvGraphicFramePr>
        <p:xfrm>
          <a:off x="-578049" y="1284180"/>
          <a:ext cx="7200000" cy="487901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a:extLst>
              <a:ext uri="{FF2B5EF4-FFF2-40B4-BE49-F238E27FC236}">
                <a16:creationId xmlns:a16="http://schemas.microsoft.com/office/drawing/2014/main" id="{0FB842EB-C438-4C89-A122-FC60675BA57A}"/>
              </a:ext>
            </a:extLst>
          </p:cNvPr>
          <p:cNvSpPr>
            <a:spLocks noGrp="1"/>
          </p:cNvSpPr>
          <p:nvPr>
            <p:ph type="title"/>
          </p:nvPr>
        </p:nvSpPr>
        <p:spPr/>
        <p:txBody>
          <a:bodyPr/>
          <a:lstStyle/>
          <a:p>
            <a:r>
              <a:rPr lang="en-NZ" dirty="0"/>
              <a:t>Sample profile - children</a:t>
            </a:r>
          </a:p>
        </p:txBody>
      </p:sp>
      <p:sp>
        <p:nvSpPr>
          <p:cNvPr id="6" name="Rectangle 5">
            <a:extLst>
              <a:ext uri="{FF2B5EF4-FFF2-40B4-BE49-F238E27FC236}">
                <a16:creationId xmlns:a16="http://schemas.microsoft.com/office/drawing/2014/main" id="{0D6372B9-5F09-4D7E-8553-6AB83DACC953}"/>
              </a:ext>
            </a:extLst>
          </p:cNvPr>
          <p:cNvSpPr/>
          <p:nvPr/>
        </p:nvSpPr>
        <p:spPr>
          <a:xfrm>
            <a:off x="6230531" y="2911892"/>
            <a:ext cx="5697858" cy="3251297"/>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NZ" sz="1600" dirty="0"/>
          </a:p>
        </p:txBody>
      </p:sp>
      <p:sp>
        <p:nvSpPr>
          <p:cNvPr id="7" name="Rectangle 6">
            <a:extLst>
              <a:ext uri="{FF2B5EF4-FFF2-40B4-BE49-F238E27FC236}">
                <a16:creationId xmlns:a16="http://schemas.microsoft.com/office/drawing/2014/main" id="{DCF9E590-54C4-4C2D-8006-580B7B93961C}"/>
              </a:ext>
            </a:extLst>
          </p:cNvPr>
          <p:cNvSpPr/>
          <p:nvPr/>
        </p:nvSpPr>
        <p:spPr>
          <a:xfrm>
            <a:off x="6221867" y="1108087"/>
            <a:ext cx="5697858" cy="1680389"/>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NZ" sz="1600" dirty="0"/>
          </a:p>
        </p:txBody>
      </p:sp>
      <p:graphicFrame>
        <p:nvGraphicFramePr>
          <p:cNvPr id="9" name="Chart 8">
            <a:extLst>
              <a:ext uri="{FF2B5EF4-FFF2-40B4-BE49-F238E27FC236}">
                <a16:creationId xmlns:a16="http://schemas.microsoft.com/office/drawing/2014/main" id="{2EE1E12F-0047-4313-A345-F14C617B1281}"/>
              </a:ext>
            </a:extLst>
          </p:cNvPr>
          <p:cNvGraphicFramePr/>
          <p:nvPr>
            <p:extLst>
              <p:ext uri="{D42A27DB-BD31-4B8C-83A1-F6EECF244321}">
                <p14:modId xmlns:p14="http://schemas.microsoft.com/office/powerpoint/2010/main" val="983433600"/>
              </p:ext>
            </p:extLst>
          </p:nvPr>
        </p:nvGraphicFramePr>
        <p:xfrm>
          <a:off x="4602796" y="1284180"/>
          <a:ext cx="7200000" cy="136807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55A85731-8F2D-4585-B166-B19C86B4BF8D}"/>
              </a:ext>
            </a:extLst>
          </p:cNvPr>
          <p:cNvGraphicFramePr/>
          <p:nvPr>
            <p:extLst>
              <p:ext uri="{D42A27DB-BD31-4B8C-83A1-F6EECF244321}">
                <p14:modId xmlns:p14="http://schemas.microsoft.com/office/powerpoint/2010/main" val="1513876482"/>
              </p:ext>
            </p:extLst>
          </p:nvPr>
        </p:nvGraphicFramePr>
        <p:xfrm>
          <a:off x="4602796" y="3206921"/>
          <a:ext cx="7200000" cy="2956268"/>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3F25BFE9-32FF-4627-9DE2-FE2BA90EB6B5}"/>
              </a:ext>
            </a:extLst>
          </p:cNvPr>
          <p:cNvSpPr txBox="1"/>
          <p:nvPr/>
        </p:nvSpPr>
        <p:spPr>
          <a:xfrm>
            <a:off x="6321420" y="2964638"/>
            <a:ext cx="1722814" cy="276999"/>
          </a:xfrm>
          <a:prstGeom prst="rect">
            <a:avLst/>
          </a:prstGeom>
          <a:noFill/>
        </p:spPr>
        <p:txBody>
          <a:bodyPr wrap="square" lIns="0" tIns="0" rIns="0" bIns="0" rtlCol="0">
            <a:spAutoFit/>
          </a:bodyPr>
          <a:lstStyle/>
          <a:p>
            <a:r>
              <a:rPr lang="en-NZ" b="1" dirty="0">
                <a:solidFill>
                  <a:schemeClr val="tx1">
                    <a:lumMod val="50000"/>
                  </a:schemeClr>
                </a:solidFill>
              </a:rPr>
              <a:t>ETHNICITY*</a:t>
            </a:r>
          </a:p>
        </p:txBody>
      </p:sp>
      <p:sp>
        <p:nvSpPr>
          <p:cNvPr id="15" name="TextBox 14">
            <a:extLst>
              <a:ext uri="{FF2B5EF4-FFF2-40B4-BE49-F238E27FC236}">
                <a16:creationId xmlns:a16="http://schemas.microsoft.com/office/drawing/2014/main" id="{F58122E6-7649-4D25-93AD-5AE541BDC56A}"/>
              </a:ext>
            </a:extLst>
          </p:cNvPr>
          <p:cNvSpPr txBox="1"/>
          <p:nvPr/>
        </p:nvSpPr>
        <p:spPr>
          <a:xfrm>
            <a:off x="6321420" y="1188448"/>
            <a:ext cx="1722814" cy="276999"/>
          </a:xfrm>
          <a:prstGeom prst="rect">
            <a:avLst/>
          </a:prstGeom>
          <a:noFill/>
        </p:spPr>
        <p:txBody>
          <a:bodyPr wrap="square" lIns="0" tIns="0" rIns="0" bIns="0" rtlCol="0">
            <a:spAutoFit/>
          </a:bodyPr>
          <a:lstStyle/>
          <a:p>
            <a:r>
              <a:rPr lang="en-NZ" b="1" dirty="0">
                <a:solidFill>
                  <a:schemeClr val="tx1">
                    <a:lumMod val="50000"/>
                  </a:schemeClr>
                </a:solidFill>
              </a:rPr>
              <a:t>GENDER</a:t>
            </a:r>
          </a:p>
        </p:txBody>
      </p:sp>
      <p:sp>
        <p:nvSpPr>
          <p:cNvPr id="16" name="TextBox 15">
            <a:extLst>
              <a:ext uri="{FF2B5EF4-FFF2-40B4-BE49-F238E27FC236}">
                <a16:creationId xmlns:a16="http://schemas.microsoft.com/office/drawing/2014/main" id="{8DFB1FA9-4482-4383-943E-09EE76ADD8CE}"/>
              </a:ext>
            </a:extLst>
          </p:cNvPr>
          <p:cNvSpPr txBox="1"/>
          <p:nvPr/>
        </p:nvSpPr>
        <p:spPr>
          <a:xfrm>
            <a:off x="540489" y="1188447"/>
            <a:ext cx="1722814" cy="276999"/>
          </a:xfrm>
          <a:prstGeom prst="rect">
            <a:avLst/>
          </a:prstGeom>
          <a:noFill/>
        </p:spPr>
        <p:txBody>
          <a:bodyPr wrap="square" lIns="0" tIns="0" rIns="0" bIns="0" rtlCol="0">
            <a:spAutoFit/>
          </a:bodyPr>
          <a:lstStyle/>
          <a:p>
            <a:r>
              <a:rPr lang="en-NZ" b="1" dirty="0">
                <a:solidFill>
                  <a:schemeClr val="tx1">
                    <a:lumMod val="50000"/>
                  </a:schemeClr>
                </a:solidFill>
              </a:rPr>
              <a:t>AGE</a:t>
            </a:r>
          </a:p>
        </p:txBody>
      </p:sp>
      <p:graphicFrame>
        <p:nvGraphicFramePr>
          <p:cNvPr id="18" name="Table 17">
            <a:extLst>
              <a:ext uri="{FF2B5EF4-FFF2-40B4-BE49-F238E27FC236}">
                <a16:creationId xmlns:a16="http://schemas.microsoft.com/office/drawing/2014/main" id="{24013E9D-6CC4-4851-9524-9E9020E1BA00}"/>
              </a:ext>
            </a:extLst>
          </p:cNvPr>
          <p:cNvGraphicFramePr>
            <a:graphicFrameLocks noGrp="1"/>
          </p:cNvGraphicFramePr>
          <p:nvPr>
            <p:extLst>
              <p:ext uri="{D42A27DB-BD31-4B8C-83A1-F6EECF244321}">
                <p14:modId xmlns:p14="http://schemas.microsoft.com/office/powerpoint/2010/main" val="2850304372"/>
              </p:ext>
            </p:extLst>
          </p:nvPr>
        </p:nvGraphicFramePr>
        <p:xfrm>
          <a:off x="10755049" y="2788475"/>
          <a:ext cx="1311319" cy="3251298"/>
        </p:xfrm>
        <a:graphic>
          <a:graphicData uri="http://schemas.openxmlformats.org/drawingml/2006/table">
            <a:tbl>
              <a:tblPr firstRow="1" bandRow="1">
                <a:tableStyleId>{5C22544A-7EE6-4342-B048-85BDC9FD1C3A}</a:tableStyleId>
              </a:tblPr>
              <a:tblGrid>
                <a:gridCol w="1311319">
                  <a:extLst>
                    <a:ext uri="{9D8B030D-6E8A-4147-A177-3AD203B41FA5}">
                      <a16:colId xmlns:a16="http://schemas.microsoft.com/office/drawing/2014/main" val="1873704728"/>
                    </a:ext>
                  </a:extLst>
                </a:gridCol>
              </a:tblGrid>
              <a:tr h="541883">
                <a:tc>
                  <a:txBody>
                    <a:bodyPr/>
                    <a:lstStyle/>
                    <a:p>
                      <a:pPr algn="ctr"/>
                      <a:endParaRPr lang="en-NZ" sz="1200" b="1" dirty="0">
                        <a:solidFill>
                          <a:schemeClr val="tx1"/>
                        </a:solidFill>
                      </a:endParaRP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4334712"/>
                  </a:ext>
                </a:extLst>
              </a:tr>
              <a:tr h="541883">
                <a:tc>
                  <a:txBody>
                    <a:bodyPr/>
                    <a:lstStyle/>
                    <a:p>
                      <a:pPr algn="ctr"/>
                      <a:r>
                        <a:rPr lang="en-NZ" sz="1200" b="0" dirty="0">
                          <a:solidFill>
                            <a:schemeClr val="tx1"/>
                          </a:solidFill>
                        </a:rPr>
                        <a:t>766</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9962575"/>
                  </a:ext>
                </a:extLst>
              </a:tr>
              <a:tr h="541883">
                <a:tc>
                  <a:txBody>
                    <a:bodyPr/>
                    <a:lstStyle/>
                    <a:p>
                      <a:pPr algn="ctr"/>
                      <a:r>
                        <a:rPr lang="en-NZ" sz="1200" b="0" dirty="0">
                          <a:solidFill>
                            <a:schemeClr val="tx1"/>
                          </a:solidFill>
                        </a:rPr>
                        <a:t>258</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94454805"/>
                  </a:ext>
                </a:extLst>
              </a:tr>
              <a:tr h="541883">
                <a:tc>
                  <a:txBody>
                    <a:bodyPr/>
                    <a:lstStyle/>
                    <a:p>
                      <a:pPr algn="ctr"/>
                      <a:r>
                        <a:rPr lang="en-NZ" sz="1200" b="0" dirty="0">
                          <a:solidFill>
                            <a:schemeClr val="tx1"/>
                          </a:solidFill>
                        </a:rPr>
                        <a:t>181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45549761"/>
                  </a:ext>
                </a:extLst>
              </a:tr>
              <a:tr h="541883">
                <a:tc>
                  <a:txBody>
                    <a:bodyPr/>
                    <a:lstStyle/>
                    <a:p>
                      <a:pPr algn="ctr"/>
                      <a:r>
                        <a:rPr lang="en-NZ" sz="1200" b="0" dirty="0">
                          <a:solidFill>
                            <a:schemeClr val="tx1"/>
                          </a:solidFill>
                        </a:rPr>
                        <a:t>111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89548018"/>
                  </a:ext>
                </a:extLst>
              </a:tr>
              <a:tr h="541883">
                <a:tc>
                  <a:txBody>
                    <a:bodyPr/>
                    <a:lstStyle/>
                    <a:p>
                      <a:pPr algn="ctr"/>
                      <a:r>
                        <a:rPr lang="en-NZ" sz="1200" b="0" dirty="0">
                          <a:solidFill>
                            <a:schemeClr val="tx1"/>
                          </a:solidFill>
                        </a:rPr>
                        <a:t>76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25591712"/>
                  </a:ext>
                </a:extLst>
              </a:tr>
            </a:tbl>
          </a:graphicData>
        </a:graphic>
      </p:graphicFrame>
      <p:sp>
        <p:nvSpPr>
          <p:cNvPr id="19" name="Text Placeholder 6">
            <a:extLst>
              <a:ext uri="{FF2B5EF4-FFF2-40B4-BE49-F238E27FC236}">
                <a16:creationId xmlns:a16="http://schemas.microsoft.com/office/drawing/2014/main" id="{E08A53FB-B536-4DCF-8BF2-C8C6E9E74FF8}"/>
              </a:ext>
            </a:extLst>
          </p:cNvPr>
          <p:cNvSpPr txBox="1">
            <a:spLocks/>
          </p:cNvSpPr>
          <p:nvPr/>
        </p:nvSpPr>
        <p:spPr>
          <a:xfrm>
            <a:off x="320804" y="6517558"/>
            <a:ext cx="8861295" cy="340442"/>
          </a:xfrm>
          <a:prstGeom prst="rect">
            <a:avLst/>
          </a:prstGeom>
        </p:spPr>
        <p:txBody>
          <a:bodyPr vert="horz" lIns="91440" tIns="45720" rIns="91440" bIns="45720" rtlCol="0" anchor="ctr"/>
          <a:lstStyle>
            <a:defPPr>
              <a:defRPr lang="en-US"/>
            </a:defPPr>
            <a:lvl1pPr marL="0" algn="l" defTabSz="914400" rtl="0" eaLnBrk="1" latinLnBrk="0" hangingPunct="1">
              <a:lnSpc>
                <a:spcPct val="80000"/>
              </a:lnSpc>
              <a:defRPr sz="800" kern="1200">
                <a:solidFill>
                  <a:srgbClr val="5B5C6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Z" dirty="0"/>
              <a:t>NOTE: % represents the weighted proportion (nationally representative of the Census). n is unweighted sample size </a:t>
            </a:r>
          </a:p>
          <a:p>
            <a:r>
              <a:rPr lang="en-NZ" dirty="0"/>
              <a:t> *Participants were able to select multiple ethnicities, therefore percentages sum to more than 100% (121%) </a:t>
            </a:r>
          </a:p>
          <a:p>
            <a:r>
              <a:rPr lang="en-NZ" dirty="0"/>
              <a:t>Source: S4. Is [CHILD]...? | S3. How old is [CHILD]? | S5. Which ethnic group does [CHILD] belong to?</a:t>
            </a:r>
          </a:p>
        </p:txBody>
      </p:sp>
      <p:graphicFrame>
        <p:nvGraphicFramePr>
          <p:cNvPr id="20" name="Table 19">
            <a:extLst>
              <a:ext uri="{FF2B5EF4-FFF2-40B4-BE49-F238E27FC236}">
                <a16:creationId xmlns:a16="http://schemas.microsoft.com/office/drawing/2014/main" id="{7FB00463-25F0-472D-8FB8-DE4A8C46FAC9}"/>
              </a:ext>
            </a:extLst>
          </p:cNvPr>
          <p:cNvGraphicFramePr>
            <a:graphicFrameLocks noGrp="1"/>
          </p:cNvGraphicFramePr>
          <p:nvPr>
            <p:extLst>
              <p:ext uri="{D42A27DB-BD31-4B8C-83A1-F6EECF244321}">
                <p14:modId xmlns:p14="http://schemas.microsoft.com/office/powerpoint/2010/main" val="2670230497"/>
              </p:ext>
            </p:extLst>
          </p:nvPr>
        </p:nvGraphicFramePr>
        <p:xfrm>
          <a:off x="10503858" y="936596"/>
          <a:ext cx="1813703" cy="1851880"/>
        </p:xfrm>
        <a:graphic>
          <a:graphicData uri="http://schemas.openxmlformats.org/drawingml/2006/table">
            <a:tbl>
              <a:tblPr firstRow="1" bandRow="1">
                <a:tableStyleId>{5C22544A-7EE6-4342-B048-85BDC9FD1C3A}</a:tableStyleId>
              </a:tblPr>
              <a:tblGrid>
                <a:gridCol w="1813703">
                  <a:extLst>
                    <a:ext uri="{9D8B030D-6E8A-4147-A177-3AD203B41FA5}">
                      <a16:colId xmlns:a16="http://schemas.microsoft.com/office/drawing/2014/main" val="1873704728"/>
                    </a:ext>
                  </a:extLst>
                </a:gridCol>
              </a:tblGrid>
              <a:tr h="462970">
                <a:tc>
                  <a:txBody>
                    <a:bodyPr/>
                    <a:lstStyle/>
                    <a:p>
                      <a:pPr algn="ctr"/>
                      <a:r>
                        <a:rPr lang="en-NZ" sz="1200" b="1" dirty="0">
                          <a:solidFill>
                            <a:schemeClr val="tx1"/>
                          </a:solidFill>
                        </a:rPr>
                        <a:t>Sample size</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37584472"/>
                  </a:ext>
                </a:extLst>
              </a:tr>
              <a:tr h="462970">
                <a:tc>
                  <a:txBody>
                    <a:bodyPr/>
                    <a:lstStyle/>
                    <a:p>
                      <a:pPr algn="ctr"/>
                      <a:r>
                        <a:rPr lang="en-NZ" sz="1200" b="0" dirty="0">
                          <a:solidFill>
                            <a:schemeClr val="tx1"/>
                          </a:solidFill>
                        </a:rPr>
                        <a:t>563</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9962575"/>
                  </a:ext>
                </a:extLst>
              </a:tr>
              <a:tr h="462970">
                <a:tc>
                  <a:txBody>
                    <a:bodyPr/>
                    <a:lstStyle/>
                    <a:p>
                      <a:pPr algn="ctr"/>
                      <a:r>
                        <a:rPr lang="en-NZ" sz="1200" b="0" dirty="0">
                          <a:solidFill>
                            <a:schemeClr val="tx1"/>
                          </a:solidFill>
                        </a:rPr>
                        <a:t>546</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94454805"/>
                  </a:ext>
                </a:extLst>
              </a:tr>
              <a:tr h="462970">
                <a:tc>
                  <a:txBody>
                    <a:bodyPr/>
                    <a:lstStyle/>
                    <a:p>
                      <a:pPr algn="ctr"/>
                      <a:r>
                        <a:rPr lang="en-NZ" sz="1200" b="0" dirty="0">
                          <a:solidFill>
                            <a:schemeClr val="tx1"/>
                          </a:solidFill>
                        </a:rPr>
                        <a:t>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45549761"/>
                  </a:ext>
                </a:extLst>
              </a:tr>
            </a:tbl>
          </a:graphicData>
        </a:graphic>
      </p:graphicFrame>
      <p:graphicFrame>
        <p:nvGraphicFramePr>
          <p:cNvPr id="22" name="Table 21">
            <a:extLst>
              <a:ext uri="{FF2B5EF4-FFF2-40B4-BE49-F238E27FC236}">
                <a16:creationId xmlns:a16="http://schemas.microsoft.com/office/drawing/2014/main" id="{71437B47-617D-47DE-8262-FB0B69E9E11E}"/>
              </a:ext>
            </a:extLst>
          </p:cNvPr>
          <p:cNvGraphicFramePr>
            <a:graphicFrameLocks noGrp="1"/>
          </p:cNvGraphicFramePr>
          <p:nvPr>
            <p:extLst>
              <p:ext uri="{D42A27DB-BD31-4B8C-83A1-F6EECF244321}">
                <p14:modId xmlns:p14="http://schemas.microsoft.com/office/powerpoint/2010/main" val="741533787"/>
              </p:ext>
            </p:extLst>
          </p:nvPr>
        </p:nvGraphicFramePr>
        <p:xfrm>
          <a:off x="4509941" y="914297"/>
          <a:ext cx="1813703" cy="5074890"/>
        </p:xfrm>
        <a:graphic>
          <a:graphicData uri="http://schemas.openxmlformats.org/drawingml/2006/table">
            <a:tbl>
              <a:tblPr firstRow="1" bandRow="1">
                <a:tableStyleId>{5C22544A-7EE6-4342-B048-85BDC9FD1C3A}</a:tableStyleId>
              </a:tblPr>
              <a:tblGrid>
                <a:gridCol w="1813703">
                  <a:extLst>
                    <a:ext uri="{9D8B030D-6E8A-4147-A177-3AD203B41FA5}">
                      <a16:colId xmlns:a16="http://schemas.microsoft.com/office/drawing/2014/main" val="1873704728"/>
                    </a:ext>
                  </a:extLst>
                </a:gridCol>
              </a:tblGrid>
              <a:tr h="507489">
                <a:tc>
                  <a:txBody>
                    <a:bodyPr/>
                    <a:lstStyle/>
                    <a:p>
                      <a:pPr algn="ctr"/>
                      <a:r>
                        <a:rPr lang="en-NZ" sz="1200" b="1" dirty="0">
                          <a:solidFill>
                            <a:schemeClr val="tx1"/>
                          </a:solidFill>
                        </a:rPr>
                        <a:t>Sample size</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37584472"/>
                  </a:ext>
                </a:extLst>
              </a:tr>
              <a:tr h="507489">
                <a:tc>
                  <a:txBody>
                    <a:bodyPr/>
                    <a:lstStyle/>
                    <a:p>
                      <a:pPr marL="0" algn="ctr" defTabSz="914400" rtl="0" eaLnBrk="1" fontAlgn="b" latinLnBrk="0" hangingPunct="1"/>
                      <a:r>
                        <a:rPr lang="en-NZ" sz="1200" b="0" kern="1200" dirty="0">
                          <a:solidFill>
                            <a:schemeClr val="tx1"/>
                          </a:solidFill>
                          <a:latin typeface="+mn-lt"/>
                          <a:ea typeface="+mn-ea"/>
                          <a:cs typeface="+mn-cs"/>
                        </a:rPr>
                        <a:t>105</a:t>
                      </a:r>
                    </a:p>
                  </a:txBody>
                  <a:tcPr marL="6350" marR="6350" marT="635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9962575"/>
                  </a:ext>
                </a:extLst>
              </a:tr>
              <a:tr h="507489">
                <a:tc>
                  <a:txBody>
                    <a:bodyPr/>
                    <a:lstStyle/>
                    <a:p>
                      <a:pPr marL="0" algn="ctr" defTabSz="914400" rtl="0" eaLnBrk="1" fontAlgn="b" latinLnBrk="0" hangingPunct="1"/>
                      <a:r>
                        <a:rPr lang="en-NZ" sz="1200" b="0" kern="1200" dirty="0">
                          <a:solidFill>
                            <a:schemeClr val="tx1"/>
                          </a:solidFill>
                          <a:latin typeface="+mn-lt"/>
                          <a:ea typeface="+mn-ea"/>
                          <a:cs typeface="+mn-cs"/>
                        </a:rPr>
                        <a:t>128</a:t>
                      </a:r>
                    </a:p>
                  </a:txBody>
                  <a:tcPr marL="6350" marR="6350" marT="635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94454805"/>
                  </a:ext>
                </a:extLst>
              </a:tr>
              <a:tr h="507489">
                <a:tc>
                  <a:txBody>
                    <a:bodyPr/>
                    <a:lstStyle/>
                    <a:p>
                      <a:pPr marL="0" algn="ctr" defTabSz="914400" rtl="0" eaLnBrk="1" fontAlgn="b" latinLnBrk="0" hangingPunct="1"/>
                      <a:r>
                        <a:rPr lang="en-NZ" sz="1200" b="0" kern="1200" dirty="0">
                          <a:solidFill>
                            <a:schemeClr val="tx1"/>
                          </a:solidFill>
                          <a:latin typeface="+mn-lt"/>
                          <a:ea typeface="+mn-ea"/>
                          <a:cs typeface="+mn-cs"/>
                        </a:rPr>
                        <a:t>128</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45549761"/>
                  </a:ext>
                </a:extLst>
              </a:tr>
              <a:tr h="507489">
                <a:tc>
                  <a:txBody>
                    <a:bodyPr/>
                    <a:lstStyle/>
                    <a:p>
                      <a:pPr marL="0" algn="ctr" defTabSz="914400" rtl="0" eaLnBrk="1" fontAlgn="b" latinLnBrk="0" hangingPunct="1"/>
                      <a:r>
                        <a:rPr lang="en-NZ" sz="1200" b="0" kern="1200" dirty="0">
                          <a:solidFill>
                            <a:schemeClr val="tx1"/>
                          </a:solidFill>
                          <a:latin typeface="+mn-lt"/>
                          <a:ea typeface="+mn-ea"/>
                          <a:cs typeface="+mn-cs"/>
                        </a:rPr>
                        <a:t>131</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3205191"/>
                  </a:ext>
                </a:extLst>
              </a:tr>
              <a:tr h="507489">
                <a:tc>
                  <a:txBody>
                    <a:bodyPr/>
                    <a:lstStyle/>
                    <a:p>
                      <a:pPr marL="0" algn="ctr" defTabSz="914400" rtl="0" eaLnBrk="1" fontAlgn="b" latinLnBrk="0" hangingPunct="1"/>
                      <a:r>
                        <a:rPr lang="en-NZ" sz="1200" b="0" kern="1200" dirty="0">
                          <a:solidFill>
                            <a:schemeClr val="tx1"/>
                          </a:solidFill>
                          <a:latin typeface="+mn-lt"/>
                          <a:ea typeface="+mn-ea"/>
                          <a:cs typeface="+mn-cs"/>
                        </a:rPr>
                        <a:t>137</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74557043"/>
                  </a:ext>
                </a:extLst>
              </a:tr>
              <a:tr h="507489">
                <a:tc>
                  <a:txBody>
                    <a:bodyPr/>
                    <a:lstStyle/>
                    <a:p>
                      <a:pPr marL="0" algn="ctr" defTabSz="914400" rtl="0" eaLnBrk="1" fontAlgn="b" latinLnBrk="0" hangingPunct="1"/>
                      <a:r>
                        <a:rPr lang="en-NZ" sz="1200" b="0" kern="1200" dirty="0">
                          <a:solidFill>
                            <a:schemeClr val="tx1"/>
                          </a:solidFill>
                          <a:latin typeface="+mn-lt"/>
                          <a:ea typeface="+mn-ea"/>
                          <a:cs typeface="+mn-cs"/>
                        </a:rPr>
                        <a:t>122</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6023898"/>
                  </a:ext>
                </a:extLst>
              </a:tr>
              <a:tr h="507489">
                <a:tc>
                  <a:txBody>
                    <a:bodyPr/>
                    <a:lstStyle/>
                    <a:p>
                      <a:pPr marL="0" algn="ctr" defTabSz="914400" rtl="0" eaLnBrk="1" fontAlgn="b" latinLnBrk="0" hangingPunct="1"/>
                      <a:r>
                        <a:rPr lang="en-NZ" sz="1200" b="0" kern="1200" dirty="0">
                          <a:solidFill>
                            <a:schemeClr val="tx1"/>
                          </a:solidFill>
                          <a:latin typeface="+mn-lt"/>
                          <a:ea typeface="+mn-ea"/>
                          <a:cs typeface="+mn-cs"/>
                        </a:rPr>
                        <a:t>116</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58240639"/>
                  </a:ext>
                </a:extLst>
              </a:tr>
              <a:tr h="507489">
                <a:tc>
                  <a:txBody>
                    <a:bodyPr/>
                    <a:lstStyle/>
                    <a:p>
                      <a:pPr marL="0" algn="ctr" defTabSz="914400" rtl="0" eaLnBrk="1" fontAlgn="b" latinLnBrk="0" hangingPunct="1"/>
                      <a:r>
                        <a:rPr lang="en-NZ" sz="1200" b="0" kern="1200" dirty="0">
                          <a:solidFill>
                            <a:schemeClr val="tx1"/>
                          </a:solidFill>
                          <a:latin typeface="+mn-lt"/>
                          <a:ea typeface="+mn-ea"/>
                          <a:cs typeface="+mn-cs"/>
                        </a:rPr>
                        <a:t>120</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39433895"/>
                  </a:ext>
                </a:extLst>
              </a:tr>
              <a:tr h="507489">
                <a:tc>
                  <a:txBody>
                    <a:bodyPr/>
                    <a:lstStyle/>
                    <a:p>
                      <a:pPr marL="0" algn="ctr" defTabSz="914400" rtl="0" eaLnBrk="1" fontAlgn="b" latinLnBrk="0" hangingPunct="1"/>
                      <a:r>
                        <a:rPr lang="en-NZ" sz="1200" b="0" kern="1200" dirty="0">
                          <a:solidFill>
                            <a:schemeClr val="tx1"/>
                          </a:solidFill>
                          <a:latin typeface="+mn-lt"/>
                          <a:ea typeface="+mn-ea"/>
                          <a:cs typeface="+mn-cs"/>
                        </a:rPr>
                        <a:t>125</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07661763"/>
                  </a:ext>
                </a:extLst>
              </a:tr>
            </a:tbl>
          </a:graphicData>
        </a:graphic>
      </p:graphicFrame>
    </p:spTree>
    <p:extLst>
      <p:ext uri="{BB962C8B-B14F-4D97-AF65-F5344CB8AC3E}">
        <p14:creationId xmlns:p14="http://schemas.microsoft.com/office/powerpoint/2010/main" val="2482985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C13988B3-6AD0-442B-9E19-621C126197F0}"/>
              </a:ext>
            </a:extLst>
          </p:cNvPr>
          <p:cNvSpPr/>
          <p:nvPr/>
        </p:nvSpPr>
        <p:spPr>
          <a:xfrm>
            <a:off x="0" y="824025"/>
            <a:ext cx="8643801" cy="1674669"/>
          </a:xfrm>
          <a:custGeom>
            <a:avLst/>
            <a:gdLst>
              <a:gd name="connsiteX0" fmla="*/ 0 w 8020594"/>
              <a:gd name="connsiteY0" fmla="*/ 0 h 1025425"/>
              <a:gd name="connsiteX1" fmla="*/ 8020594 w 8020594"/>
              <a:gd name="connsiteY1" fmla="*/ 0 h 1025425"/>
              <a:gd name="connsiteX2" fmla="*/ 7764238 w 8020594"/>
              <a:gd name="connsiteY2" fmla="*/ 1025425 h 1025425"/>
              <a:gd name="connsiteX3" fmla="*/ 0 w 8020594"/>
              <a:gd name="connsiteY3" fmla="*/ 1025425 h 1025425"/>
            </a:gdLst>
            <a:ahLst/>
            <a:cxnLst>
              <a:cxn ang="0">
                <a:pos x="connsiteX0" y="connsiteY0"/>
              </a:cxn>
              <a:cxn ang="0">
                <a:pos x="connsiteX1" y="connsiteY1"/>
              </a:cxn>
              <a:cxn ang="0">
                <a:pos x="connsiteX2" y="connsiteY2"/>
              </a:cxn>
              <a:cxn ang="0">
                <a:pos x="connsiteX3" y="connsiteY3"/>
              </a:cxn>
            </a:cxnLst>
            <a:rect l="l" t="t" r="r" b="b"/>
            <a:pathLst>
              <a:path w="8020594" h="1025425">
                <a:moveTo>
                  <a:pt x="0" y="0"/>
                </a:moveTo>
                <a:lnTo>
                  <a:pt x="8020594" y="0"/>
                </a:lnTo>
                <a:lnTo>
                  <a:pt x="7764238" y="1025425"/>
                </a:lnTo>
                <a:lnTo>
                  <a:pt x="0" y="1025425"/>
                </a:lnTo>
                <a:close/>
              </a:path>
            </a:pathLst>
          </a:cu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29" name="Picture 28">
            <a:extLst>
              <a:ext uri="{FF2B5EF4-FFF2-40B4-BE49-F238E27FC236}">
                <a16:creationId xmlns:a16="http://schemas.microsoft.com/office/drawing/2014/main" id="{A45FEBE3-B26F-45D9-AA4E-0F72C06AA0E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0759" t="-299" r="39686"/>
          <a:stretch/>
        </p:blipFill>
        <p:spPr>
          <a:xfrm>
            <a:off x="8245390" y="1158240"/>
            <a:ext cx="3572563" cy="5095698"/>
          </a:xfrm>
          <a:prstGeom prst="rect">
            <a:avLst/>
          </a:prstGeom>
          <a:ln w="38100">
            <a:solidFill>
              <a:schemeClr val="bg2">
                <a:lumMod val="90000"/>
              </a:schemeClr>
            </a:solidFill>
          </a:ln>
        </p:spPr>
      </p:pic>
      <p:pic>
        <p:nvPicPr>
          <p:cNvPr id="36" name="Picture 35">
            <a:extLst>
              <a:ext uri="{FF2B5EF4-FFF2-40B4-BE49-F238E27FC236}">
                <a16:creationId xmlns:a16="http://schemas.microsoft.com/office/drawing/2014/main" id="{1717EB2D-190F-4A83-A785-6A926CE59073}"/>
              </a:ext>
            </a:extLst>
          </p:cNvPr>
          <p:cNvPicPr>
            <a:picLocks noChangeAspect="1"/>
          </p:cNvPicPr>
          <p:nvPr/>
        </p:nvPicPr>
        <p:blipFill rotWithShape="1">
          <a:blip r:embed="rId3"/>
          <a:srcRect l="1809" r="1730" b="40661"/>
          <a:stretch/>
        </p:blipFill>
        <p:spPr>
          <a:xfrm rot="10800000">
            <a:off x="0" y="0"/>
            <a:ext cx="12192000" cy="1858426"/>
          </a:xfrm>
          <a:prstGeom prst="rect">
            <a:avLst/>
          </a:prstGeom>
        </p:spPr>
      </p:pic>
      <p:sp>
        <p:nvSpPr>
          <p:cNvPr id="4" name="Title 3">
            <a:extLst>
              <a:ext uri="{FF2B5EF4-FFF2-40B4-BE49-F238E27FC236}">
                <a16:creationId xmlns:a16="http://schemas.microsoft.com/office/drawing/2014/main" id="{F708ECB2-E15E-48F4-B05F-0EE26CC7DAE6}"/>
              </a:ext>
            </a:extLst>
          </p:cNvPr>
          <p:cNvSpPr>
            <a:spLocks noGrp="1"/>
          </p:cNvSpPr>
          <p:nvPr>
            <p:ph type="title"/>
          </p:nvPr>
        </p:nvSpPr>
        <p:spPr/>
        <p:txBody>
          <a:bodyPr/>
          <a:lstStyle/>
          <a:p>
            <a:r>
              <a:rPr lang="en-NZ" dirty="0"/>
              <a:t>Media consumption: section summary </a:t>
            </a:r>
          </a:p>
        </p:txBody>
      </p:sp>
      <p:sp>
        <p:nvSpPr>
          <p:cNvPr id="5" name="Text Placeholder 4">
            <a:extLst>
              <a:ext uri="{FF2B5EF4-FFF2-40B4-BE49-F238E27FC236}">
                <a16:creationId xmlns:a16="http://schemas.microsoft.com/office/drawing/2014/main" id="{21BBF285-19F1-4B75-B5F2-EF8DFA6418D2}"/>
              </a:ext>
            </a:extLst>
          </p:cNvPr>
          <p:cNvSpPr>
            <a:spLocks noGrp="1"/>
          </p:cNvSpPr>
          <p:nvPr>
            <p:ph type="body" sz="quarter" idx="4294967295"/>
          </p:nvPr>
        </p:nvSpPr>
        <p:spPr>
          <a:xfrm>
            <a:off x="374047" y="2630488"/>
            <a:ext cx="4120517" cy="4089288"/>
          </a:xfrm>
          <a:noFill/>
          <a:ln>
            <a:noFill/>
          </a:ln>
        </p:spPr>
        <p:txBody>
          <a:bodyPr anchor="t">
            <a:noAutofit/>
          </a:bodyPr>
          <a:lstStyle/>
          <a:p>
            <a:pPr marL="0" indent="0">
              <a:lnSpc>
                <a:spcPct val="100000"/>
              </a:lnSpc>
              <a:spcBef>
                <a:spcPts val="0"/>
              </a:spcBef>
              <a:spcAft>
                <a:spcPts val="600"/>
              </a:spcAft>
              <a:buNone/>
            </a:pPr>
            <a:r>
              <a:rPr lang="en-NZ" sz="1400" dirty="0">
                <a:solidFill>
                  <a:srgbClr val="404040"/>
                </a:solidFill>
              </a:rPr>
              <a:t>When looking at specific activities, watching videos on overseas platforms like YouTube and using websites and apps are the most popular. They are also the activities children spend the most time on. In general, older children are more likely to use online platforms and services which would require the user to find content on their own.</a:t>
            </a:r>
          </a:p>
          <a:p>
            <a:pPr marL="0" indent="0">
              <a:lnSpc>
                <a:spcPct val="100000"/>
              </a:lnSpc>
              <a:spcAft>
                <a:spcPts val="600"/>
              </a:spcAft>
              <a:buNone/>
            </a:pPr>
            <a:r>
              <a:rPr lang="en-NZ" sz="1400" dirty="0">
                <a:solidFill>
                  <a:srgbClr val="404040"/>
                </a:solidFill>
              </a:rPr>
              <a:t>There are distinct patterns for when children consume different types of content. Some children watch programmes and shows before school, but the most common time to watch is between 6pm and </a:t>
            </a:r>
            <a:r>
              <a:rPr lang="en-NZ" sz="1400" dirty="0"/>
              <a:t>8.30pm.</a:t>
            </a:r>
            <a:r>
              <a:rPr lang="en-NZ" sz="1400" dirty="0">
                <a:solidFill>
                  <a:srgbClr val="404040"/>
                </a:solidFill>
              </a:rPr>
              <a:t> Online use tends to peak slightly earlier in the afternoon, between 3pm and 6pm. Those who listen to live radio appear to be doing so on their way to and from school, with similar sized peaks in the morning and early afternoon.</a:t>
            </a:r>
          </a:p>
        </p:txBody>
      </p:sp>
      <p:sp>
        <p:nvSpPr>
          <p:cNvPr id="3" name="Rectangle 2">
            <a:extLst>
              <a:ext uri="{FF2B5EF4-FFF2-40B4-BE49-F238E27FC236}">
                <a16:creationId xmlns:a16="http://schemas.microsoft.com/office/drawing/2014/main" id="{E77C8035-FA41-453E-B75D-55F74ECF63D8}"/>
              </a:ext>
            </a:extLst>
          </p:cNvPr>
          <p:cNvSpPr/>
          <p:nvPr/>
        </p:nvSpPr>
        <p:spPr>
          <a:xfrm>
            <a:off x="4685068" y="2630073"/>
            <a:ext cx="3362690" cy="3236784"/>
          </a:xfrm>
          <a:prstGeom prst="rect">
            <a:avLst/>
          </a:prstGeom>
        </p:spPr>
        <p:txBody>
          <a:bodyPr wrap="square" anchor="t">
            <a:spAutoFit/>
          </a:bodyPr>
          <a:lstStyle/>
          <a:p>
            <a:pPr>
              <a:spcAft>
                <a:spcPts val="1200"/>
              </a:spcAft>
            </a:pPr>
            <a:r>
              <a:rPr lang="en-NZ" sz="1400" dirty="0">
                <a:solidFill>
                  <a:srgbClr val="404040"/>
                </a:solidFill>
              </a:rPr>
              <a:t>Forty-eight percent of children access content outside of their home, the most common activities are ones that can easily be done on smaller devices i.e. surfing the internet, watching YouTube and using social media. </a:t>
            </a:r>
          </a:p>
          <a:p>
            <a:pPr>
              <a:spcAft>
                <a:spcPts val="600"/>
              </a:spcAft>
            </a:pPr>
            <a:r>
              <a:rPr lang="en-NZ" sz="1400" dirty="0">
                <a:solidFill>
                  <a:srgbClr val="404040"/>
                </a:solidFill>
              </a:rPr>
              <a:t>Watching programmes and shows and using the internet are largely solo activities. In contrast, children mostly listen to the radio with a grown up around, suggesting much of children’s radio exposure is second hand and they are not actively seeking out this type of content on their own. </a:t>
            </a:r>
          </a:p>
        </p:txBody>
      </p:sp>
      <p:sp>
        <p:nvSpPr>
          <p:cNvPr id="9" name="Rectangle 8">
            <a:extLst>
              <a:ext uri="{FF2B5EF4-FFF2-40B4-BE49-F238E27FC236}">
                <a16:creationId xmlns:a16="http://schemas.microsoft.com/office/drawing/2014/main" id="{C9D313CC-47AD-4BCC-98E6-8C044C09BB61}"/>
              </a:ext>
            </a:extLst>
          </p:cNvPr>
          <p:cNvSpPr/>
          <p:nvPr/>
        </p:nvSpPr>
        <p:spPr>
          <a:xfrm>
            <a:off x="203200" y="1474708"/>
            <a:ext cx="7509162" cy="830997"/>
          </a:xfrm>
          <a:prstGeom prst="rect">
            <a:avLst/>
          </a:prstGeom>
        </p:spPr>
        <p:txBody>
          <a:bodyPr wrap="square">
            <a:spAutoFit/>
          </a:bodyPr>
          <a:lstStyle/>
          <a:p>
            <a:r>
              <a:rPr lang="en-NZ" sz="1600" b="1" dirty="0">
                <a:solidFill>
                  <a:schemeClr val="bg1"/>
                </a:solidFill>
              </a:rPr>
              <a:t>On any typical day, most tamariki interact with some </a:t>
            </a:r>
          </a:p>
          <a:p>
            <a:r>
              <a:rPr lang="en-NZ" sz="1600" b="1" dirty="0">
                <a:solidFill>
                  <a:schemeClr val="bg1"/>
                </a:solidFill>
              </a:rPr>
              <a:t>form of media content. </a:t>
            </a:r>
            <a:r>
              <a:rPr lang="en-NZ" sz="1600" dirty="0">
                <a:solidFill>
                  <a:schemeClr val="bg1"/>
                </a:solidFill>
              </a:rPr>
              <a:t>Watching programmes and shows (82%) and using </a:t>
            </a:r>
          </a:p>
          <a:p>
            <a:r>
              <a:rPr lang="en-NZ" sz="1600" dirty="0">
                <a:solidFill>
                  <a:schemeClr val="bg1"/>
                </a:solidFill>
              </a:rPr>
              <a:t>the internet (82%) are most present.</a:t>
            </a:r>
          </a:p>
        </p:txBody>
      </p:sp>
      <p:cxnSp>
        <p:nvCxnSpPr>
          <p:cNvPr id="10" name="Straight Connector 9">
            <a:extLst>
              <a:ext uri="{FF2B5EF4-FFF2-40B4-BE49-F238E27FC236}">
                <a16:creationId xmlns:a16="http://schemas.microsoft.com/office/drawing/2014/main" id="{A4AE0EF1-2369-47B0-B8CD-E7A71B7FB9F0}"/>
              </a:ext>
            </a:extLst>
          </p:cNvPr>
          <p:cNvCxnSpPr>
            <a:cxnSpLocks/>
          </p:cNvCxnSpPr>
          <p:nvPr/>
        </p:nvCxnSpPr>
        <p:spPr>
          <a:xfrm>
            <a:off x="322058" y="2633458"/>
            <a:ext cx="0" cy="3928208"/>
          </a:xfrm>
          <a:prstGeom prst="line">
            <a:avLst/>
          </a:prstGeom>
          <a:ln w="76200">
            <a:gradFill flip="none" rotWithShape="1">
              <a:gsLst>
                <a:gs pos="0">
                  <a:schemeClr val="accent3"/>
                </a:gs>
                <a:gs pos="100000">
                  <a:schemeClr val="accent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BEE901D-CF08-4E08-9B7B-986E58C1E47B}"/>
              </a:ext>
            </a:extLst>
          </p:cNvPr>
          <p:cNvCxnSpPr>
            <a:cxnSpLocks/>
          </p:cNvCxnSpPr>
          <p:nvPr/>
        </p:nvCxnSpPr>
        <p:spPr>
          <a:xfrm>
            <a:off x="4615024" y="2633458"/>
            <a:ext cx="0" cy="3182102"/>
          </a:xfrm>
          <a:prstGeom prst="line">
            <a:avLst/>
          </a:prstGeom>
          <a:ln w="76200">
            <a:gradFill flip="none" rotWithShape="1">
              <a:gsLst>
                <a:gs pos="0">
                  <a:schemeClr val="accent3"/>
                </a:gs>
                <a:gs pos="100000">
                  <a:schemeClr val="accent1"/>
                </a:gs>
              </a:gsLst>
              <a:lin ang="5400000" scaled="1"/>
              <a:tileRect/>
            </a:gra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262C6F2A-340F-4745-9A84-57610F9478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94719" y="147387"/>
            <a:ext cx="1016000" cy="600730"/>
          </a:xfrm>
          <a:prstGeom prst="rect">
            <a:avLst/>
          </a:prstGeom>
        </p:spPr>
      </p:pic>
      <p:pic>
        <p:nvPicPr>
          <p:cNvPr id="39" name="Picture 38">
            <a:extLst>
              <a:ext uri="{FF2B5EF4-FFF2-40B4-BE49-F238E27FC236}">
                <a16:creationId xmlns:a16="http://schemas.microsoft.com/office/drawing/2014/main" id="{D0C59E9F-AE70-4EC7-B6BA-2051BE1B9F2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17890" y="277743"/>
            <a:ext cx="843276" cy="371652"/>
          </a:xfrm>
          <a:prstGeom prst="rect">
            <a:avLst/>
          </a:prstGeom>
        </p:spPr>
      </p:pic>
    </p:spTree>
    <p:extLst>
      <p:ext uri="{BB962C8B-B14F-4D97-AF65-F5344CB8AC3E}">
        <p14:creationId xmlns:p14="http://schemas.microsoft.com/office/powerpoint/2010/main" val="2724439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FBA9F5C3-8F22-41E9-B56C-D970C3EC234C}"/>
              </a:ext>
            </a:extLst>
          </p:cNvPr>
          <p:cNvSpPr/>
          <p:nvPr/>
        </p:nvSpPr>
        <p:spPr>
          <a:xfrm>
            <a:off x="8769255" y="1722090"/>
            <a:ext cx="3228185" cy="2261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4" name="Rectangle 33">
            <a:extLst>
              <a:ext uri="{FF2B5EF4-FFF2-40B4-BE49-F238E27FC236}">
                <a16:creationId xmlns:a16="http://schemas.microsoft.com/office/drawing/2014/main" id="{1329E520-0B95-48F7-89AF-66F0E9AFBCF0}"/>
              </a:ext>
            </a:extLst>
          </p:cNvPr>
          <p:cNvSpPr/>
          <p:nvPr/>
        </p:nvSpPr>
        <p:spPr>
          <a:xfrm>
            <a:off x="8769255" y="4462091"/>
            <a:ext cx="3228185" cy="21528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1" name="Rectangle 30">
            <a:extLst>
              <a:ext uri="{FF2B5EF4-FFF2-40B4-BE49-F238E27FC236}">
                <a16:creationId xmlns:a16="http://schemas.microsoft.com/office/drawing/2014/main" id="{345C7DE8-45D6-4D78-A32F-92249B4CDC6A}"/>
              </a:ext>
            </a:extLst>
          </p:cNvPr>
          <p:cNvSpPr/>
          <p:nvPr/>
        </p:nvSpPr>
        <p:spPr>
          <a:xfrm>
            <a:off x="4358195" y="1722089"/>
            <a:ext cx="4141971" cy="48928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 name="Rectangle 1">
            <a:extLst>
              <a:ext uri="{FF2B5EF4-FFF2-40B4-BE49-F238E27FC236}">
                <a16:creationId xmlns:a16="http://schemas.microsoft.com/office/drawing/2014/main" id="{6F6DCD8F-4B18-4B14-8966-B46DDF8E295F}"/>
              </a:ext>
            </a:extLst>
          </p:cNvPr>
          <p:cNvSpPr/>
          <p:nvPr/>
        </p:nvSpPr>
        <p:spPr>
          <a:xfrm>
            <a:off x="154559" y="1722089"/>
            <a:ext cx="3917467" cy="48928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6" name="Oval 15">
            <a:extLst>
              <a:ext uri="{FF2B5EF4-FFF2-40B4-BE49-F238E27FC236}">
                <a16:creationId xmlns:a16="http://schemas.microsoft.com/office/drawing/2014/main" id="{612449A5-5110-4540-9633-505CF6E59FE3}"/>
              </a:ext>
            </a:extLst>
          </p:cNvPr>
          <p:cNvSpPr/>
          <p:nvPr/>
        </p:nvSpPr>
        <p:spPr>
          <a:xfrm>
            <a:off x="3206663" y="1443260"/>
            <a:ext cx="963869" cy="963869"/>
          </a:xfrm>
          <a:prstGeom prst="ellipse">
            <a:avLst/>
          </a:prstGeom>
          <a:solidFill>
            <a:schemeClr val="accent1"/>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8" name="Rectangle 37">
            <a:extLst>
              <a:ext uri="{FF2B5EF4-FFF2-40B4-BE49-F238E27FC236}">
                <a16:creationId xmlns:a16="http://schemas.microsoft.com/office/drawing/2014/main" id="{AA72B0CF-94DB-40E4-9842-773B724B9617}"/>
              </a:ext>
            </a:extLst>
          </p:cNvPr>
          <p:cNvSpPr/>
          <p:nvPr/>
        </p:nvSpPr>
        <p:spPr>
          <a:xfrm>
            <a:off x="4414348" y="2297351"/>
            <a:ext cx="4029664" cy="4009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6000">
              <a:spcAft>
                <a:spcPts val="600"/>
              </a:spcAft>
            </a:pPr>
            <a:r>
              <a:rPr lang="en-NZ" sz="1600" dirty="0">
                <a:solidFill>
                  <a:srgbClr val="404040"/>
                </a:solidFill>
              </a:rPr>
              <a:t>YouTube is the most common place children consume content online, followed </a:t>
            </a:r>
            <a:br>
              <a:rPr lang="en-NZ" sz="1600" dirty="0">
                <a:solidFill>
                  <a:srgbClr val="404040"/>
                </a:solidFill>
              </a:rPr>
            </a:br>
            <a:r>
              <a:rPr lang="en-NZ" sz="1600" dirty="0">
                <a:solidFill>
                  <a:srgbClr val="404040"/>
                </a:solidFill>
              </a:rPr>
              <a:t>by watching shows on streaming services.</a:t>
            </a:r>
          </a:p>
          <a:p>
            <a:pPr marL="36000">
              <a:spcAft>
                <a:spcPts val="600"/>
              </a:spcAft>
            </a:pPr>
            <a:r>
              <a:rPr lang="en-NZ" sz="1600" dirty="0">
                <a:solidFill>
                  <a:srgbClr val="404040"/>
                </a:solidFill>
              </a:rPr>
              <a:t>A third of children use social media. TikTok, Instagram and Snapchat are the most popular. In general, use of social media is low up until children reach 10 years old, at this point usage starts to pick up. </a:t>
            </a:r>
          </a:p>
          <a:p>
            <a:pPr marL="36000">
              <a:spcAft>
                <a:spcPts val="600"/>
              </a:spcAft>
            </a:pPr>
            <a:r>
              <a:rPr lang="en-NZ" sz="1600" dirty="0">
                <a:solidFill>
                  <a:srgbClr val="404040"/>
                </a:solidFill>
              </a:rPr>
              <a:t>Of all the platforms and apps asked about, YouTube, TikTok, Instagram and Snapchat are most ingrained into the daily lives of users.</a:t>
            </a:r>
          </a:p>
          <a:p>
            <a:pPr marL="36000">
              <a:spcAft>
                <a:spcPts val="600"/>
              </a:spcAft>
            </a:pPr>
            <a:r>
              <a:rPr lang="en-NZ" sz="1600" dirty="0">
                <a:solidFill>
                  <a:srgbClr val="404040"/>
                </a:solidFill>
              </a:rPr>
              <a:t>Most children are still using the internet at 7pm, after this point they start to log off. Only 21% are still online by 9pm. </a:t>
            </a:r>
          </a:p>
        </p:txBody>
      </p:sp>
      <p:sp>
        <p:nvSpPr>
          <p:cNvPr id="40" name="Rectangle 39">
            <a:extLst>
              <a:ext uri="{FF2B5EF4-FFF2-40B4-BE49-F238E27FC236}">
                <a16:creationId xmlns:a16="http://schemas.microsoft.com/office/drawing/2014/main" id="{8F0176CD-69DB-4CA5-BEE5-AB4567C038A4}"/>
              </a:ext>
            </a:extLst>
          </p:cNvPr>
          <p:cNvSpPr/>
          <p:nvPr/>
        </p:nvSpPr>
        <p:spPr>
          <a:xfrm>
            <a:off x="8798983" y="5232471"/>
            <a:ext cx="3187318" cy="13756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6000">
              <a:spcAft>
                <a:spcPts val="600"/>
              </a:spcAft>
            </a:pPr>
            <a:r>
              <a:rPr lang="en-NZ" sz="1600" dirty="0">
                <a:solidFill>
                  <a:srgbClr val="404040"/>
                </a:solidFill>
              </a:rPr>
              <a:t>Nine in ten children play video games. Boys and Māori children are more likely to play than average, while younger children and girls are less likely. </a:t>
            </a:r>
          </a:p>
        </p:txBody>
      </p:sp>
      <p:sp>
        <p:nvSpPr>
          <p:cNvPr id="4" name="Title 3">
            <a:extLst>
              <a:ext uri="{FF2B5EF4-FFF2-40B4-BE49-F238E27FC236}">
                <a16:creationId xmlns:a16="http://schemas.microsoft.com/office/drawing/2014/main" id="{F708ECB2-E15E-48F4-B05F-0EE26CC7DAE6}"/>
              </a:ext>
            </a:extLst>
          </p:cNvPr>
          <p:cNvSpPr>
            <a:spLocks noGrp="1"/>
          </p:cNvSpPr>
          <p:nvPr>
            <p:ph type="title"/>
          </p:nvPr>
        </p:nvSpPr>
        <p:spPr/>
        <p:txBody>
          <a:bodyPr/>
          <a:lstStyle/>
          <a:p>
            <a:r>
              <a:rPr lang="en-NZ" dirty="0"/>
              <a:t>Media consumption: section summary </a:t>
            </a:r>
          </a:p>
        </p:txBody>
      </p:sp>
      <p:sp>
        <p:nvSpPr>
          <p:cNvPr id="7" name="Rectangle 6">
            <a:extLst>
              <a:ext uri="{FF2B5EF4-FFF2-40B4-BE49-F238E27FC236}">
                <a16:creationId xmlns:a16="http://schemas.microsoft.com/office/drawing/2014/main" id="{0FAB5B36-3E8B-48A6-A3A8-4EADEFD49783}"/>
              </a:ext>
            </a:extLst>
          </p:cNvPr>
          <p:cNvSpPr/>
          <p:nvPr/>
        </p:nvSpPr>
        <p:spPr>
          <a:xfrm>
            <a:off x="254000" y="2322997"/>
            <a:ext cx="3718583" cy="3983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Bef>
                <a:spcPts val="1000"/>
              </a:spcBef>
            </a:pPr>
            <a:r>
              <a:rPr lang="en-NZ" sz="1600" dirty="0">
                <a:solidFill>
                  <a:srgbClr val="404040"/>
                </a:solidFill>
              </a:rPr>
              <a:t>Netflix and YouTube are the most popular platforms and services for watching programmes and shows. Unregulated platforms like YouTube and streaming services have seen high levels of growth since 2014. On demand channels are also growing in popularity. </a:t>
            </a:r>
          </a:p>
          <a:p>
            <a:pPr>
              <a:lnSpc>
                <a:spcPct val="90000"/>
              </a:lnSpc>
              <a:spcBef>
                <a:spcPts val="1000"/>
              </a:spcBef>
            </a:pPr>
            <a:r>
              <a:rPr lang="en-NZ" sz="1600" dirty="0">
                <a:solidFill>
                  <a:srgbClr val="404040"/>
                </a:solidFill>
              </a:rPr>
              <a:t>Fewer children now watch TVNZ 2, Cartoon Network and Nickelodeon. </a:t>
            </a:r>
          </a:p>
          <a:p>
            <a:pPr>
              <a:lnSpc>
                <a:spcPct val="90000"/>
              </a:lnSpc>
              <a:spcBef>
                <a:spcPts val="1000"/>
              </a:spcBef>
            </a:pPr>
            <a:r>
              <a:rPr lang="en-NZ" sz="1600" dirty="0">
                <a:solidFill>
                  <a:srgbClr val="404040"/>
                </a:solidFill>
              </a:rPr>
              <a:t>Sixteen percent of caregivers turn on captioning for their children when watching programmes and shows. Most often this is for language learning (10%), this is particularly common among Asian children (32%).</a:t>
            </a:r>
          </a:p>
        </p:txBody>
      </p:sp>
      <p:sp>
        <p:nvSpPr>
          <p:cNvPr id="39" name="Rectangle 38">
            <a:extLst>
              <a:ext uri="{FF2B5EF4-FFF2-40B4-BE49-F238E27FC236}">
                <a16:creationId xmlns:a16="http://schemas.microsoft.com/office/drawing/2014/main" id="{3083B68A-6A7C-463B-A675-2E095BDABCE5}"/>
              </a:ext>
            </a:extLst>
          </p:cNvPr>
          <p:cNvSpPr/>
          <p:nvPr/>
        </p:nvSpPr>
        <p:spPr>
          <a:xfrm>
            <a:off x="8798983" y="2559431"/>
            <a:ext cx="3167683" cy="14808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6000">
              <a:spcAft>
                <a:spcPts val="600"/>
              </a:spcAft>
            </a:pPr>
            <a:r>
              <a:rPr lang="en-NZ" sz="1600" dirty="0">
                <a:solidFill>
                  <a:srgbClr val="404040"/>
                </a:solidFill>
              </a:rPr>
              <a:t>Spotify and YouTube are the most popular platforms for accessing audio content, with 42% of children listening to each of these respectively.  </a:t>
            </a:r>
          </a:p>
          <a:p>
            <a:pPr marL="36000">
              <a:spcAft>
                <a:spcPts val="600"/>
              </a:spcAft>
            </a:pPr>
            <a:endParaRPr lang="en-NZ" sz="1600" b="1" dirty="0">
              <a:solidFill>
                <a:srgbClr val="404040"/>
              </a:solidFill>
            </a:endParaRPr>
          </a:p>
        </p:txBody>
      </p:sp>
      <p:sp>
        <p:nvSpPr>
          <p:cNvPr id="3" name="Rectangle 2">
            <a:extLst>
              <a:ext uri="{FF2B5EF4-FFF2-40B4-BE49-F238E27FC236}">
                <a16:creationId xmlns:a16="http://schemas.microsoft.com/office/drawing/2014/main" id="{4648DE7E-4405-4E22-8492-4B9ED9DE34DA}"/>
              </a:ext>
            </a:extLst>
          </p:cNvPr>
          <p:cNvSpPr/>
          <p:nvPr/>
        </p:nvSpPr>
        <p:spPr>
          <a:xfrm>
            <a:off x="271456" y="1893743"/>
            <a:ext cx="2935207" cy="341632"/>
          </a:xfrm>
          <a:prstGeom prst="rect">
            <a:avLst/>
          </a:prstGeom>
        </p:spPr>
        <p:txBody>
          <a:bodyPr wrap="square" anchor="ctr">
            <a:spAutoFit/>
          </a:bodyPr>
          <a:lstStyle/>
          <a:p>
            <a:pPr>
              <a:lnSpc>
                <a:spcPct val="90000"/>
              </a:lnSpc>
              <a:spcBef>
                <a:spcPts val="1000"/>
              </a:spcBef>
            </a:pPr>
            <a:r>
              <a:rPr lang="en-NZ" b="1" dirty="0">
                <a:solidFill>
                  <a:schemeClr val="accent1"/>
                </a:solidFill>
              </a:rPr>
              <a:t>Programmes and shows</a:t>
            </a:r>
          </a:p>
        </p:txBody>
      </p:sp>
      <p:sp>
        <p:nvSpPr>
          <p:cNvPr id="5" name="Rectangle 4">
            <a:extLst>
              <a:ext uri="{FF2B5EF4-FFF2-40B4-BE49-F238E27FC236}">
                <a16:creationId xmlns:a16="http://schemas.microsoft.com/office/drawing/2014/main" id="{B9968997-672D-47C1-B206-76BB8DA6239A}"/>
              </a:ext>
            </a:extLst>
          </p:cNvPr>
          <p:cNvSpPr/>
          <p:nvPr/>
        </p:nvSpPr>
        <p:spPr>
          <a:xfrm>
            <a:off x="4449577" y="1879893"/>
            <a:ext cx="1067600" cy="369332"/>
          </a:xfrm>
          <a:prstGeom prst="rect">
            <a:avLst/>
          </a:prstGeom>
        </p:spPr>
        <p:txBody>
          <a:bodyPr wrap="none" anchor="ctr">
            <a:spAutoFit/>
          </a:bodyPr>
          <a:lstStyle/>
          <a:p>
            <a:pPr marL="36000">
              <a:spcAft>
                <a:spcPts val="600"/>
              </a:spcAft>
            </a:pPr>
            <a:r>
              <a:rPr lang="en-NZ" b="1" dirty="0">
                <a:solidFill>
                  <a:schemeClr val="accent3"/>
                </a:solidFill>
              </a:rPr>
              <a:t>Internet</a:t>
            </a:r>
          </a:p>
        </p:txBody>
      </p:sp>
      <p:sp>
        <p:nvSpPr>
          <p:cNvPr id="8" name="Rectangle 7">
            <a:extLst>
              <a:ext uri="{FF2B5EF4-FFF2-40B4-BE49-F238E27FC236}">
                <a16:creationId xmlns:a16="http://schemas.microsoft.com/office/drawing/2014/main" id="{6878B526-CB82-47F1-874F-90069B9AD2B4}"/>
              </a:ext>
            </a:extLst>
          </p:cNvPr>
          <p:cNvSpPr/>
          <p:nvPr/>
        </p:nvSpPr>
        <p:spPr>
          <a:xfrm>
            <a:off x="8798983" y="1952444"/>
            <a:ext cx="1772921" cy="369332"/>
          </a:xfrm>
          <a:prstGeom prst="rect">
            <a:avLst/>
          </a:prstGeom>
        </p:spPr>
        <p:txBody>
          <a:bodyPr wrap="square" anchor="ctr">
            <a:spAutoFit/>
          </a:bodyPr>
          <a:lstStyle/>
          <a:p>
            <a:pPr marL="36000">
              <a:spcAft>
                <a:spcPts val="600"/>
              </a:spcAft>
            </a:pPr>
            <a:r>
              <a:rPr lang="en-NZ" b="1" dirty="0">
                <a:solidFill>
                  <a:schemeClr val="accent2"/>
                </a:solidFill>
              </a:rPr>
              <a:t>Audio content</a:t>
            </a:r>
          </a:p>
        </p:txBody>
      </p:sp>
      <p:sp>
        <p:nvSpPr>
          <p:cNvPr id="9" name="Rectangle 8">
            <a:extLst>
              <a:ext uri="{FF2B5EF4-FFF2-40B4-BE49-F238E27FC236}">
                <a16:creationId xmlns:a16="http://schemas.microsoft.com/office/drawing/2014/main" id="{3799DA81-7C68-4AAC-B68A-CEDE817EEA9C}"/>
              </a:ext>
            </a:extLst>
          </p:cNvPr>
          <p:cNvSpPr/>
          <p:nvPr/>
        </p:nvSpPr>
        <p:spPr>
          <a:xfrm>
            <a:off x="8798983" y="4580003"/>
            <a:ext cx="1640514" cy="369332"/>
          </a:xfrm>
          <a:prstGeom prst="rect">
            <a:avLst/>
          </a:prstGeom>
        </p:spPr>
        <p:txBody>
          <a:bodyPr wrap="square">
            <a:spAutoFit/>
          </a:bodyPr>
          <a:lstStyle/>
          <a:p>
            <a:pPr marL="36000">
              <a:spcAft>
                <a:spcPts val="600"/>
              </a:spcAft>
            </a:pPr>
            <a:r>
              <a:rPr lang="en-NZ" b="1" dirty="0">
                <a:solidFill>
                  <a:schemeClr val="accent4"/>
                </a:solidFill>
              </a:rPr>
              <a:t>Video games</a:t>
            </a:r>
          </a:p>
        </p:txBody>
      </p:sp>
      <p:pic>
        <p:nvPicPr>
          <p:cNvPr id="22" name="Picture 21">
            <a:extLst>
              <a:ext uri="{FF2B5EF4-FFF2-40B4-BE49-F238E27FC236}">
                <a16:creationId xmlns:a16="http://schemas.microsoft.com/office/drawing/2014/main" id="{5B18F055-3971-4049-859C-8190F80631F5}"/>
              </a:ext>
            </a:extLst>
          </p:cNvPr>
          <p:cNvPicPr>
            <a:picLocks noChangeAspect="1"/>
          </p:cNvPicPr>
          <p:nvPr/>
        </p:nvPicPr>
        <p:blipFill rotWithShape="1">
          <a:blip r:embed="rId2"/>
          <a:srcRect l="1809" r="1730" b="40661"/>
          <a:stretch/>
        </p:blipFill>
        <p:spPr>
          <a:xfrm rot="10800000">
            <a:off x="0" y="0"/>
            <a:ext cx="12192000" cy="1858426"/>
          </a:xfrm>
          <a:prstGeom prst="rect">
            <a:avLst/>
          </a:prstGeom>
        </p:spPr>
      </p:pic>
      <p:sp>
        <p:nvSpPr>
          <p:cNvPr id="23" name="Title 3">
            <a:extLst>
              <a:ext uri="{FF2B5EF4-FFF2-40B4-BE49-F238E27FC236}">
                <a16:creationId xmlns:a16="http://schemas.microsoft.com/office/drawing/2014/main" id="{FCE75C58-671C-4F3D-A749-A0D349AE7CAF}"/>
              </a:ext>
            </a:extLst>
          </p:cNvPr>
          <p:cNvSpPr txBox="1">
            <a:spLocks/>
          </p:cNvSpPr>
          <p:nvPr/>
        </p:nvSpPr>
        <p:spPr>
          <a:xfrm>
            <a:off x="203200" y="138224"/>
            <a:ext cx="9933408" cy="5475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rgbClr val="404040"/>
                </a:solidFill>
                <a:latin typeface="Arial" panose="020B0604020202020204" pitchFamily="34" charset="0"/>
                <a:ea typeface="+mj-ea"/>
                <a:cs typeface="Arial" panose="020B0604020202020204" pitchFamily="34" charset="0"/>
              </a:defRPr>
            </a:lvl1pPr>
          </a:lstStyle>
          <a:p>
            <a:r>
              <a:rPr lang="en-NZ" dirty="0"/>
              <a:t>Media consumption: section summary </a:t>
            </a:r>
          </a:p>
        </p:txBody>
      </p:sp>
      <p:pic>
        <p:nvPicPr>
          <p:cNvPr id="24" name="Picture 23">
            <a:extLst>
              <a:ext uri="{FF2B5EF4-FFF2-40B4-BE49-F238E27FC236}">
                <a16:creationId xmlns:a16="http://schemas.microsoft.com/office/drawing/2014/main" id="{F10A91DE-D12C-418E-AB38-4E4DFC5296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94719" y="147387"/>
            <a:ext cx="1016000" cy="600730"/>
          </a:xfrm>
          <a:prstGeom prst="rect">
            <a:avLst/>
          </a:prstGeom>
        </p:spPr>
      </p:pic>
      <p:pic>
        <p:nvPicPr>
          <p:cNvPr id="25" name="Picture 24">
            <a:extLst>
              <a:ext uri="{FF2B5EF4-FFF2-40B4-BE49-F238E27FC236}">
                <a16:creationId xmlns:a16="http://schemas.microsoft.com/office/drawing/2014/main" id="{75BD88DA-DA1D-46B9-8E6E-B06DA719AB2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217890" y="277743"/>
            <a:ext cx="843276" cy="371652"/>
          </a:xfrm>
          <a:prstGeom prst="rect">
            <a:avLst/>
          </a:prstGeom>
        </p:spPr>
      </p:pic>
      <p:pic>
        <p:nvPicPr>
          <p:cNvPr id="15" name="Graphic 14">
            <a:extLst>
              <a:ext uri="{FF2B5EF4-FFF2-40B4-BE49-F238E27FC236}">
                <a16:creationId xmlns:a16="http://schemas.microsoft.com/office/drawing/2014/main" id="{FFE9985F-AFB4-4F2F-B91B-D639FE95A2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07522" y="1598741"/>
            <a:ext cx="527136" cy="527136"/>
          </a:xfrm>
          <a:prstGeom prst="rect">
            <a:avLst/>
          </a:prstGeom>
        </p:spPr>
      </p:pic>
      <p:sp>
        <p:nvSpPr>
          <p:cNvPr id="32" name="Oval 31">
            <a:extLst>
              <a:ext uri="{FF2B5EF4-FFF2-40B4-BE49-F238E27FC236}">
                <a16:creationId xmlns:a16="http://schemas.microsoft.com/office/drawing/2014/main" id="{0C39D18B-DA50-485C-8036-4E393769B89E}"/>
              </a:ext>
            </a:extLst>
          </p:cNvPr>
          <p:cNvSpPr/>
          <p:nvPr/>
        </p:nvSpPr>
        <p:spPr>
          <a:xfrm>
            <a:off x="7723960" y="1443260"/>
            <a:ext cx="963869" cy="963869"/>
          </a:xfrm>
          <a:prstGeom prst="ellipse">
            <a:avLst/>
          </a:prstGeom>
          <a:solidFill>
            <a:schemeClr val="accent3"/>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27" name="Graphic 26" descr="Internet">
            <a:extLst>
              <a:ext uri="{FF2B5EF4-FFF2-40B4-BE49-F238E27FC236}">
                <a16:creationId xmlns:a16="http://schemas.microsoft.com/office/drawing/2014/main" id="{B7FA3B36-30E6-4099-9BB3-E1EDE7D30A1B}"/>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81894" y="1611386"/>
            <a:ext cx="648000" cy="648000"/>
          </a:xfrm>
          <a:prstGeom prst="rect">
            <a:avLst/>
          </a:prstGeom>
        </p:spPr>
      </p:pic>
      <p:sp>
        <p:nvSpPr>
          <p:cNvPr id="35" name="Oval 34">
            <a:extLst>
              <a:ext uri="{FF2B5EF4-FFF2-40B4-BE49-F238E27FC236}">
                <a16:creationId xmlns:a16="http://schemas.microsoft.com/office/drawing/2014/main" id="{E0D21F27-2837-4887-BF20-14B5406E0D12}"/>
              </a:ext>
            </a:extLst>
          </p:cNvPr>
          <p:cNvSpPr/>
          <p:nvPr/>
        </p:nvSpPr>
        <p:spPr>
          <a:xfrm>
            <a:off x="11103462" y="1515811"/>
            <a:ext cx="963869" cy="963869"/>
          </a:xfrm>
          <a:prstGeom prst="ellipse">
            <a:avLst/>
          </a:prstGeom>
          <a:solidFill>
            <a:schemeClr val="accent2"/>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6" name="Oval 35">
            <a:extLst>
              <a:ext uri="{FF2B5EF4-FFF2-40B4-BE49-F238E27FC236}">
                <a16:creationId xmlns:a16="http://schemas.microsoft.com/office/drawing/2014/main" id="{1B5F9558-5FD9-42F2-AA1D-970869FB8EFD}"/>
              </a:ext>
            </a:extLst>
          </p:cNvPr>
          <p:cNvSpPr/>
          <p:nvPr/>
        </p:nvSpPr>
        <p:spPr>
          <a:xfrm>
            <a:off x="11103462" y="4107332"/>
            <a:ext cx="963869" cy="963869"/>
          </a:xfrm>
          <a:prstGeom prst="ellipse">
            <a:avLst/>
          </a:prstGeom>
          <a:solidFill>
            <a:schemeClr val="accent4"/>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26" name="Graphic 25" descr="Game controller">
            <a:extLst>
              <a:ext uri="{FF2B5EF4-FFF2-40B4-BE49-F238E27FC236}">
                <a16:creationId xmlns:a16="http://schemas.microsoft.com/office/drawing/2014/main" id="{902C287F-D355-462D-86F6-1DE465F3685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261396" y="4272848"/>
            <a:ext cx="648000" cy="648000"/>
          </a:xfrm>
          <a:prstGeom prst="rect">
            <a:avLst/>
          </a:prstGeom>
        </p:spPr>
      </p:pic>
      <p:pic>
        <p:nvPicPr>
          <p:cNvPr id="12" name="Graphic 11">
            <a:extLst>
              <a:ext uri="{FF2B5EF4-FFF2-40B4-BE49-F238E27FC236}">
                <a16:creationId xmlns:a16="http://schemas.microsoft.com/office/drawing/2014/main" id="{39E69EB7-829A-43AA-B46D-1771F687408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330007" y="1737877"/>
            <a:ext cx="532385" cy="495991"/>
          </a:xfrm>
          <a:prstGeom prst="rect">
            <a:avLst/>
          </a:prstGeom>
        </p:spPr>
      </p:pic>
    </p:spTree>
    <p:extLst>
      <p:ext uri="{BB962C8B-B14F-4D97-AF65-F5344CB8AC3E}">
        <p14:creationId xmlns:p14="http://schemas.microsoft.com/office/powerpoint/2010/main" val="1001115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p:txBody>
          <a:bodyPr/>
          <a:lstStyle/>
          <a:p>
            <a:r>
              <a:rPr lang="en-NZ" dirty="0"/>
              <a:t>Type of media children consume each day</a:t>
            </a:r>
          </a:p>
        </p:txBody>
      </p:sp>
      <p:sp>
        <p:nvSpPr>
          <p:cNvPr id="11" name="Rectangle 10">
            <a:extLst>
              <a:ext uri="{FF2B5EF4-FFF2-40B4-BE49-F238E27FC236}">
                <a16:creationId xmlns:a16="http://schemas.microsoft.com/office/drawing/2014/main" id="{64367E28-56F4-4CC0-B141-D52D846B57F8}"/>
              </a:ext>
            </a:extLst>
          </p:cNvPr>
          <p:cNvSpPr/>
          <p:nvPr/>
        </p:nvSpPr>
        <p:spPr>
          <a:xfrm>
            <a:off x="201613" y="1404216"/>
            <a:ext cx="11785600" cy="858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Almost all children (98%) interact with some form of media content each day. Eighty-two percent of children watch programmes and shows and use the internet respectively, and two thirds listen to radio, audiobooks or streaming services.</a:t>
            </a:r>
          </a:p>
        </p:txBody>
      </p:sp>
      <p:sp>
        <p:nvSpPr>
          <p:cNvPr id="16" name="Rectangle 15">
            <a:extLst>
              <a:ext uri="{FF2B5EF4-FFF2-40B4-BE49-F238E27FC236}">
                <a16:creationId xmlns:a16="http://schemas.microsoft.com/office/drawing/2014/main" id="{4AFBC0AD-D46E-4551-A2C2-C2D54CD7569D}"/>
              </a:ext>
            </a:extLst>
          </p:cNvPr>
          <p:cNvSpPr/>
          <p:nvPr/>
        </p:nvSpPr>
        <p:spPr>
          <a:xfrm>
            <a:off x="203200" y="2400897"/>
            <a:ext cx="11785600" cy="3965608"/>
          </a:xfrm>
          <a:prstGeom prst="rect">
            <a:avLst/>
          </a:prstGeom>
          <a:solidFill>
            <a:schemeClr val="bg1"/>
          </a:solidFill>
          <a:ln w="508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grpSp>
        <p:nvGrpSpPr>
          <p:cNvPr id="23" name="Group 22">
            <a:extLst>
              <a:ext uri="{FF2B5EF4-FFF2-40B4-BE49-F238E27FC236}">
                <a16:creationId xmlns:a16="http://schemas.microsoft.com/office/drawing/2014/main" id="{5D062EF0-2A36-49EE-B90C-4EFA403E1BBC}"/>
              </a:ext>
            </a:extLst>
          </p:cNvPr>
          <p:cNvGrpSpPr/>
          <p:nvPr/>
        </p:nvGrpSpPr>
        <p:grpSpPr>
          <a:xfrm>
            <a:off x="273051" y="2572117"/>
            <a:ext cx="11531598" cy="4147659"/>
            <a:chOff x="203200" y="2237487"/>
            <a:chExt cx="11531598" cy="4147659"/>
          </a:xfrm>
        </p:grpSpPr>
        <p:grpSp>
          <p:nvGrpSpPr>
            <p:cNvPr id="24" name="Group 23">
              <a:extLst>
                <a:ext uri="{FF2B5EF4-FFF2-40B4-BE49-F238E27FC236}">
                  <a16:creationId xmlns:a16="http://schemas.microsoft.com/office/drawing/2014/main" id="{92D3D1F0-51EC-413C-A068-08474AEE18BB}"/>
                </a:ext>
              </a:extLst>
            </p:cNvPr>
            <p:cNvGrpSpPr/>
            <p:nvPr/>
          </p:nvGrpSpPr>
          <p:grpSpPr>
            <a:xfrm>
              <a:off x="203200" y="2237487"/>
              <a:ext cx="11531598" cy="4147659"/>
              <a:chOff x="203200" y="2085087"/>
              <a:chExt cx="11531598" cy="4147659"/>
            </a:xfrm>
          </p:grpSpPr>
          <p:grpSp>
            <p:nvGrpSpPr>
              <p:cNvPr id="27" name="Group 26">
                <a:extLst>
                  <a:ext uri="{FF2B5EF4-FFF2-40B4-BE49-F238E27FC236}">
                    <a16:creationId xmlns:a16="http://schemas.microsoft.com/office/drawing/2014/main" id="{2CB1A6E2-AEFE-42EE-BA3C-260A69E446A4}"/>
                  </a:ext>
                </a:extLst>
              </p:cNvPr>
              <p:cNvGrpSpPr/>
              <p:nvPr/>
            </p:nvGrpSpPr>
            <p:grpSpPr>
              <a:xfrm>
                <a:off x="203200" y="2085087"/>
                <a:ext cx="11531598" cy="4147659"/>
                <a:chOff x="203200" y="2085087"/>
                <a:chExt cx="15180436" cy="4147659"/>
              </a:xfrm>
            </p:grpSpPr>
            <p:graphicFrame>
              <p:nvGraphicFramePr>
                <p:cNvPr id="29" name="Chart 28">
                  <a:extLst>
                    <a:ext uri="{FF2B5EF4-FFF2-40B4-BE49-F238E27FC236}">
                      <a16:creationId xmlns:a16="http://schemas.microsoft.com/office/drawing/2014/main" id="{334A1BC5-79E4-440D-A2B1-87D41A75B5A8}"/>
                    </a:ext>
                  </a:extLst>
                </p:cNvPr>
                <p:cNvGraphicFramePr/>
                <p:nvPr/>
              </p:nvGraphicFramePr>
              <p:xfrm>
                <a:off x="203200" y="2085087"/>
                <a:ext cx="4913314" cy="413283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0" name="Chart 29">
                  <a:extLst>
                    <a:ext uri="{FF2B5EF4-FFF2-40B4-BE49-F238E27FC236}">
                      <a16:creationId xmlns:a16="http://schemas.microsoft.com/office/drawing/2014/main" id="{5EE4222E-576D-4F0B-80B6-A998FA3ACFEB}"/>
                    </a:ext>
                  </a:extLst>
                </p:cNvPr>
                <p:cNvGraphicFramePr/>
                <p:nvPr/>
              </p:nvGraphicFramePr>
              <p:xfrm>
                <a:off x="5332506" y="2099912"/>
                <a:ext cx="4913316" cy="41328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Chart 30">
                  <a:extLst>
                    <a:ext uri="{FF2B5EF4-FFF2-40B4-BE49-F238E27FC236}">
                      <a16:creationId xmlns:a16="http://schemas.microsoft.com/office/drawing/2014/main" id="{FF150C94-6E2F-4C6A-A814-61E674CDF6C1}"/>
                    </a:ext>
                  </a:extLst>
                </p:cNvPr>
                <p:cNvGraphicFramePr/>
                <p:nvPr/>
              </p:nvGraphicFramePr>
              <p:xfrm>
                <a:off x="10470320" y="2085087"/>
                <a:ext cx="4913316" cy="4132833"/>
              </p:xfrm>
              <a:graphic>
                <a:graphicData uri="http://schemas.openxmlformats.org/drawingml/2006/chart">
                  <c:chart xmlns:c="http://schemas.openxmlformats.org/drawingml/2006/chart" xmlns:r="http://schemas.openxmlformats.org/officeDocument/2006/relationships" r:id="rId4"/>
                </a:graphicData>
              </a:graphic>
            </p:graphicFrame>
          </p:grpSp>
          <p:sp>
            <p:nvSpPr>
              <p:cNvPr id="28" name="Oval 27">
                <a:extLst>
                  <a:ext uri="{FF2B5EF4-FFF2-40B4-BE49-F238E27FC236}">
                    <a16:creationId xmlns:a16="http://schemas.microsoft.com/office/drawing/2014/main" id="{77D615FC-FCF7-4F91-93D2-D42DB8077162}"/>
                  </a:ext>
                </a:extLst>
              </p:cNvPr>
              <p:cNvSpPr/>
              <p:nvPr/>
            </p:nvSpPr>
            <p:spPr>
              <a:xfrm>
                <a:off x="9110712" y="2990849"/>
                <a:ext cx="1724593" cy="172459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solidFill>
                      <a:srgbClr val="E4C051"/>
                    </a:solidFill>
                  </a:rPr>
                  <a:t>66%</a:t>
                </a:r>
                <a:endParaRPr lang="en-NZ" sz="2000" dirty="0">
                  <a:solidFill>
                    <a:srgbClr val="E4C051"/>
                  </a:solidFill>
                </a:endParaRPr>
              </a:p>
              <a:p>
                <a:pPr algn="ctr"/>
                <a:r>
                  <a:rPr lang="en-NZ" sz="1200" dirty="0">
                    <a:solidFill>
                      <a:srgbClr val="404040"/>
                    </a:solidFill>
                  </a:rPr>
                  <a:t>Listen to radio, audiobooks or music streaming services</a:t>
                </a:r>
              </a:p>
            </p:txBody>
          </p:sp>
        </p:grpSp>
        <p:sp>
          <p:nvSpPr>
            <p:cNvPr id="25" name="Oval 24">
              <a:extLst>
                <a:ext uri="{FF2B5EF4-FFF2-40B4-BE49-F238E27FC236}">
                  <a16:creationId xmlns:a16="http://schemas.microsoft.com/office/drawing/2014/main" id="{B9DFE40D-45E8-4889-B93B-0F69F56DF39A}"/>
                </a:ext>
              </a:extLst>
            </p:cNvPr>
            <p:cNvSpPr/>
            <p:nvPr/>
          </p:nvSpPr>
          <p:spPr>
            <a:xfrm>
              <a:off x="5205462" y="3162298"/>
              <a:ext cx="1724593" cy="172459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solidFill>
                    <a:srgbClr val="1363A8"/>
                  </a:solidFill>
                </a:rPr>
                <a:t>82%</a:t>
              </a:r>
            </a:p>
            <a:p>
              <a:pPr algn="ctr"/>
              <a:r>
                <a:rPr lang="en-NZ" sz="1200" dirty="0">
                  <a:solidFill>
                    <a:srgbClr val="404040"/>
                  </a:solidFill>
                </a:rPr>
                <a:t>Use the internet</a:t>
              </a:r>
            </a:p>
            <a:p>
              <a:pPr algn="ctr"/>
              <a:endParaRPr lang="en-NZ" sz="1200" dirty="0">
                <a:solidFill>
                  <a:srgbClr val="404040"/>
                </a:solidFill>
              </a:endParaRPr>
            </a:p>
            <a:p>
              <a:pPr algn="ctr"/>
              <a:endParaRPr lang="en-NZ" sz="1400" dirty="0">
                <a:solidFill>
                  <a:srgbClr val="404040"/>
                </a:solidFill>
              </a:endParaRPr>
            </a:p>
          </p:txBody>
        </p:sp>
        <p:sp>
          <p:nvSpPr>
            <p:cNvPr id="26" name="Oval 25">
              <a:extLst>
                <a:ext uri="{FF2B5EF4-FFF2-40B4-BE49-F238E27FC236}">
                  <a16:creationId xmlns:a16="http://schemas.microsoft.com/office/drawing/2014/main" id="{6DC056B1-7B4F-4C9B-BB0C-C5EE61926BC0}"/>
                </a:ext>
              </a:extLst>
            </p:cNvPr>
            <p:cNvSpPr/>
            <p:nvPr/>
          </p:nvSpPr>
          <p:spPr>
            <a:xfrm>
              <a:off x="1309737" y="3143249"/>
              <a:ext cx="1724593" cy="172459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solidFill>
                    <a:srgbClr val="31A98C"/>
                  </a:solidFill>
                </a:rPr>
                <a:t>82%</a:t>
              </a:r>
            </a:p>
            <a:p>
              <a:pPr algn="ctr"/>
              <a:r>
                <a:rPr lang="en-NZ" sz="1200" dirty="0">
                  <a:solidFill>
                    <a:srgbClr val="404040"/>
                  </a:solidFill>
                </a:rPr>
                <a:t>Watch programmes or shows</a:t>
              </a:r>
            </a:p>
            <a:p>
              <a:pPr algn="ctr"/>
              <a:endParaRPr lang="en-NZ" sz="1200" dirty="0">
                <a:solidFill>
                  <a:srgbClr val="404040"/>
                </a:solidFill>
              </a:endParaRPr>
            </a:p>
          </p:txBody>
        </p:sp>
      </p:grpSp>
      <p:sp>
        <p:nvSpPr>
          <p:cNvPr id="34" name="Rectangle 33">
            <a:extLst>
              <a:ext uri="{FF2B5EF4-FFF2-40B4-BE49-F238E27FC236}">
                <a16:creationId xmlns:a16="http://schemas.microsoft.com/office/drawing/2014/main" id="{CF677C56-D646-4E66-8C68-33D5E4D65764}"/>
              </a:ext>
            </a:extLst>
          </p:cNvPr>
          <p:cNvSpPr/>
          <p:nvPr/>
        </p:nvSpPr>
        <p:spPr>
          <a:xfrm>
            <a:off x="0" y="1093470"/>
            <a:ext cx="359664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p:txBody>
          <a:bodyPr/>
          <a:lstStyle/>
          <a:p>
            <a:r>
              <a:rPr lang="en-NZ" dirty="0"/>
              <a:t>Source: S1Q5. When did [CHILD] do each of the following for 5 minutes or more?</a:t>
            </a:r>
          </a:p>
          <a:p>
            <a:r>
              <a:rPr lang="en-NZ" dirty="0"/>
              <a:t>Base size: All parents and caregivers of 6 to 14 year olds (n=1,112). </a:t>
            </a:r>
          </a:p>
        </p:txBody>
      </p:sp>
    </p:spTree>
    <p:extLst>
      <p:ext uri="{BB962C8B-B14F-4D97-AF65-F5344CB8AC3E}">
        <p14:creationId xmlns:p14="http://schemas.microsoft.com/office/powerpoint/2010/main" val="2996928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p:txBody>
          <a:bodyPr/>
          <a:lstStyle/>
          <a:p>
            <a:r>
              <a:rPr lang="en-NZ" dirty="0"/>
              <a:t>Type of media children consume each day</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p:txBody>
          <a:bodyPr/>
          <a:lstStyle/>
          <a:p>
            <a:r>
              <a:rPr lang="en-NZ" dirty="0"/>
              <a:t>Source: S1Q5. When did [CHILD] do each of the following for 5 minutes or more? </a:t>
            </a:r>
          </a:p>
          <a:p>
            <a:r>
              <a:rPr lang="en-NZ" dirty="0"/>
              <a:t>Base size: All parents and caregivers of 6 to 14 year olds (n=1,112). Excludes don’t know responses.</a:t>
            </a:r>
          </a:p>
        </p:txBody>
      </p:sp>
      <p:sp>
        <p:nvSpPr>
          <p:cNvPr id="11" name="Rectangle 10">
            <a:extLst>
              <a:ext uri="{FF2B5EF4-FFF2-40B4-BE49-F238E27FC236}">
                <a16:creationId xmlns:a16="http://schemas.microsoft.com/office/drawing/2014/main" id="{64367E28-56F4-4CC0-B141-D52D846B57F8}"/>
              </a:ext>
            </a:extLst>
          </p:cNvPr>
          <p:cNvSpPr/>
          <p:nvPr/>
        </p:nvSpPr>
        <p:spPr>
          <a:xfrm>
            <a:off x="203199" y="1427220"/>
            <a:ext cx="3359198" cy="2001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6000"/>
            <a:r>
              <a:rPr lang="en-NZ" dirty="0">
                <a:solidFill>
                  <a:srgbClr val="404040"/>
                </a:solidFill>
              </a:rPr>
              <a:t>When we break these broad categories down, we see the most popular activities are watching videos online and using websites and apps. </a:t>
            </a:r>
          </a:p>
        </p:txBody>
      </p:sp>
      <p:sp>
        <p:nvSpPr>
          <p:cNvPr id="16" name="Rectangle 15">
            <a:extLst>
              <a:ext uri="{FF2B5EF4-FFF2-40B4-BE49-F238E27FC236}">
                <a16:creationId xmlns:a16="http://schemas.microsoft.com/office/drawing/2014/main" id="{4AFBC0AD-D46E-4551-A2C2-C2D54CD7569D}"/>
              </a:ext>
            </a:extLst>
          </p:cNvPr>
          <p:cNvSpPr/>
          <p:nvPr/>
        </p:nvSpPr>
        <p:spPr>
          <a:xfrm>
            <a:off x="3715472" y="1039528"/>
            <a:ext cx="8273327" cy="5178392"/>
          </a:xfrm>
          <a:prstGeom prst="rect">
            <a:avLst/>
          </a:prstGeom>
          <a:solidFill>
            <a:schemeClr val="bg1"/>
          </a:solidFill>
          <a:ln w="508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graphicFrame>
        <p:nvGraphicFramePr>
          <p:cNvPr id="7" name="Chart 6">
            <a:extLst>
              <a:ext uri="{FF2B5EF4-FFF2-40B4-BE49-F238E27FC236}">
                <a16:creationId xmlns:a16="http://schemas.microsoft.com/office/drawing/2014/main" id="{FEC330C3-D707-4D61-91F7-18ACDDA5FA62}"/>
              </a:ext>
            </a:extLst>
          </p:cNvPr>
          <p:cNvGraphicFramePr/>
          <p:nvPr>
            <p:extLst>
              <p:ext uri="{D42A27DB-BD31-4B8C-83A1-F6EECF244321}">
                <p14:modId xmlns:p14="http://schemas.microsoft.com/office/powerpoint/2010/main" val="2496585753"/>
              </p:ext>
            </p:extLst>
          </p:nvPr>
        </p:nvGraphicFramePr>
        <p:xfrm>
          <a:off x="3562398" y="1039528"/>
          <a:ext cx="8426402" cy="5178392"/>
        </p:xfrm>
        <a:graphic>
          <a:graphicData uri="http://schemas.openxmlformats.org/drawingml/2006/chart">
            <c:chart xmlns:c="http://schemas.openxmlformats.org/drawingml/2006/chart" xmlns:r="http://schemas.openxmlformats.org/officeDocument/2006/relationships" r:id="rId2"/>
          </a:graphicData>
        </a:graphic>
      </p:graphicFrame>
      <p:sp>
        <p:nvSpPr>
          <p:cNvPr id="14" name="Rectangle 13">
            <a:extLst>
              <a:ext uri="{FF2B5EF4-FFF2-40B4-BE49-F238E27FC236}">
                <a16:creationId xmlns:a16="http://schemas.microsoft.com/office/drawing/2014/main" id="{35EF5016-0D6D-4541-95A5-C7B6F52F1586}"/>
              </a:ext>
            </a:extLst>
          </p:cNvPr>
          <p:cNvSpPr/>
          <p:nvPr/>
        </p:nvSpPr>
        <p:spPr>
          <a:xfrm>
            <a:off x="0" y="1093470"/>
            <a:ext cx="352425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Tree>
    <p:extLst>
      <p:ext uri="{BB962C8B-B14F-4D97-AF65-F5344CB8AC3E}">
        <p14:creationId xmlns:p14="http://schemas.microsoft.com/office/powerpoint/2010/main" val="2132635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AFBC0AD-D46E-4551-A2C2-C2D54CD7569D}"/>
              </a:ext>
            </a:extLst>
          </p:cNvPr>
          <p:cNvSpPr/>
          <p:nvPr/>
        </p:nvSpPr>
        <p:spPr>
          <a:xfrm>
            <a:off x="201613" y="2178622"/>
            <a:ext cx="11787187" cy="4039298"/>
          </a:xfrm>
          <a:prstGeom prst="rect">
            <a:avLst/>
          </a:prstGeom>
          <a:solidFill>
            <a:schemeClr val="bg1"/>
          </a:solidFill>
          <a:ln w="508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sp>
        <p:nvSpPr>
          <p:cNvPr id="26" name="Rectangle 25">
            <a:extLst>
              <a:ext uri="{FF2B5EF4-FFF2-40B4-BE49-F238E27FC236}">
                <a16:creationId xmlns:a16="http://schemas.microsoft.com/office/drawing/2014/main" id="{72D7D32B-4C49-46C9-B844-7B46631E1DCA}"/>
              </a:ext>
            </a:extLst>
          </p:cNvPr>
          <p:cNvSpPr/>
          <p:nvPr/>
        </p:nvSpPr>
        <p:spPr>
          <a:xfrm>
            <a:off x="201612" y="2178622"/>
            <a:ext cx="11787187" cy="739676"/>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B30FEDCF-8940-44F5-8D3F-28F993495E1B}"/>
              </a:ext>
            </a:extLst>
          </p:cNvPr>
          <p:cNvSpPr/>
          <p:nvPr/>
        </p:nvSpPr>
        <p:spPr>
          <a:xfrm>
            <a:off x="203199" y="1154556"/>
            <a:ext cx="11726525" cy="10106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Age is the biggest differentiator when it comes to the content children consume. Older children are more likely to use online platforms and apps which often require the user to find content themselves. </a:t>
            </a:r>
          </a:p>
        </p:txBody>
      </p:sp>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p:txBody>
          <a:bodyPr/>
          <a:lstStyle/>
          <a:p>
            <a:r>
              <a:rPr lang="en-NZ" dirty="0"/>
              <a:t>Type of media children consume each day</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p:txBody>
          <a:bodyPr/>
          <a:lstStyle/>
          <a:p>
            <a:r>
              <a:rPr lang="en-NZ" dirty="0"/>
              <a:t>Source: S1Q5. When did [CHILD] do each of the following for 5 minutes or more? </a:t>
            </a:r>
          </a:p>
          <a:p>
            <a:r>
              <a:rPr lang="en-NZ" dirty="0"/>
              <a:t>Base size: All parents and caregivers of 6 to 14 year olds (n=1,112). Excludes don’t know responses.</a:t>
            </a:r>
          </a:p>
        </p:txBody>
      </p:sp>
      <p:graphicFrame>
        <p:nvGraphicFramePr>
          <p:cNvPr id="8" name="Table 7">
            <a:extLst>
              <a:ext uri="{FF2B5EF4-FFF2-40B4-BE49-F238E27FC236}">
                <a16:creationId xmlns:a16="http://schemas.microsoft.com/office/drawing/2014/main" id="{6EE40032-52C8-41F3-A282-B0FF02A24EDE}"/>
              </a:ext>
            </a:extLst>
          </p:cNvPr>
          <p:cNvGraphicFramePr>
            <a:graphicFrameLocks noGrp="1"/>
          </p:cNvGraphicFramePr>
          <p:nvPr>
            <p:extLst>
              <p:ext uri="{D42A27DB-BD31-4B8C-83A1-F6EECF244321}">
                <p14:modId xmlns:p14="http://schemas.microsoft.com/office/powerpoint/2010/main" val="1545498730"/>
              </p:ext>
            </p:extLst>
          </p:nvPr>
        </p:nvGraphicFramePr>
        <p:xfrm>
          <a:off x="244145" y="2927682"/>
          <a:ext cx="11685579" cy="3242912"/>
        </p:xfrm>
        <a:graphic>
          <a:graphicData uri="http://schemas.openxmlformats.org/drawingml/2006/table">
            <a:tbl>
              <a:tblPr/>
              <a:tblGrid>
                <a:gridCol w="2573483">
                  <a:extLst>
                    <a:ext uri="{9D8B030D-6E8A-4147-A177-3AD203B41FA5}">
                      <a16:colId xmlns:a16="http://schemas.microsoft.com/office/drawing/2014/main" val="3410750372"/>
                    </a:ext>
                  </a:extLst>
                </a:gridCol>
                <a:gridCol w="650864">
                  <a:extLst>
                    <a:ext uri="{9D8B030D-6E8A-4147-A177-3AD203B41FA5}">
                      <a16:colId xmlns:a16="http://schemas.microsoft.com/office/drawing/2014/main" val="290354320"/>
                    </a:ext>
                  </a:extLst>
                </a:gridCol>
                <a:gridCol w="650864">
                  <a:extLst>
                    <a:ext uri="{9D8B030D-6E8A-4147-A177-3AD203B41FA5}">
                      <a16:colId xmlns:a16="http://schemas.microsoft.com/office/drawing/2014/main" val="2788934165"/>
                    </a:ext>
                  </a:extLst>
                </a:gridCol>
                <a:gridCol w="650864">
                  <a:extLst>
                    <a:ext uri="{9D8B030D-6E8A-4147-A177-3AD203B41FA5}">
                      <a16:colId xmlns:a16="http://schemas.microsoft.com/office/drawing/2014/main" val="665949252"/>
                    </a:ext>
                  </a:extLst>
                </a:gridCol>
                <a:gridCol w="650864">
                  <a:extLst>
                    <a:ext uri="{9D8B030D-6E8A-4147-A177-3AD203B41FA5}">
                      <a16:colId xmlns:a16="http://schemas.microsoft.com/office/drawing/2014/main" val="1555206077"/>
                    </a:ext>
                  </a:extLst>
                </a:gridCol>
                <a:gridCol w="650864">
                  <a:extLst>
                    <a:ext uri="{9D8B030D-6E8A-4147-A177-3AD203B41FA5}">
                      <a16:colId xmlns:a16="http://schemas.microsoft.com/office/drawing/2014/main" val="3957907278"/>
                    </a:ext>
                  </a:extLst>
                </a:gridCol>
                <a:gridCol w="650864">
                  <a:extLst>
                    <a:ext uri="{9D8B030D-6E8A-4147-A177-3AD203B41FA5}">
                      <a16:colId xmlns:a16="http://schemas.microsoft.com/office/drawing/2014/main" val="2405437673"/>
                    </a:ext>
                  </a:extLst>
                </a:gridCol>
                <a:gridCol w="650864">
                  <a:extLst>
                    <a:ext uri="{9D8B030D-6E8A-4147-A177-3AD203B41FA5}">
                      <a16:colId xmlns:a16="http://schemas.microsoft.com/office/drawing/2014/main" val="4259065049"/>
                    </a:ext>
                  </a:extLst>
                </a:gridCol>
                <a:gridCol w="650864">
                  <a:extLst>
                    <a:ext uri="{9D8B030D-6E8A-4147-A177-3AD203B41FA5}">
                      <a16:colId xmlns:a16="http://schemas.microsoft.com/office/drawing/2014/main" val="3073052860"/>
                    </a:ext>
                  </a:extLst>
                </a:gridCol>
                <a:gridCol w="650864">
                  <a:extLst>
                    <a:ext uri="{9D8B030D-6E8A-4147-A177-3AD203B41FA5}">
                      <a16:colId xmlns:a16="http://schemas.microsoft.com/office/drawing/2014/main" val="3685993228"/>
                    </a:ext>
                  </a:extLst>
                </a:gridCol>
                <a:gridCol w="650864">
                  <a:extLst>
                    <a:ext uri="{9D8B030D-6E8A-4147-A177-3AD203B41FA5}">
                      <a16:colId xmlns:a16="http://schemas.microsoft.com/office/drawing/2014/main" val="732592083"/>
                    </a:ext>
                  </a:extLst>
                </a:gridCol>
                <a:gridCol w="650864">
                  <a:extLst>
                    <a:ext uri="{9D8B030D-6E8A-4147-A177-3AD203B41FA5}">
                      <a16:colId xmlns:a16="http://schemas.microsoft.com/office/drawing/2014/main" val="3084556972"/>
                    </a:ext>
                  </a:extLst>
                </a:gridCol>
                <a:gridCol w="650864">
                  <a:extLst>
                    <a:ext uri="{9D8B030D-6E8A-4147-A177-3AD203B41FA5}">
                      <a16:colId xmlns:a16="http://schemas.microsoft.com/office/drawing/2014/main" val="3006149481"/>
                    </a:ext>
                  </a:extLst>
                </a:gridCol>
                <a:gridCol w="650864">
                  <a:extLst>
                    <a:ext uri="{9D8B030D-6E8A-4147-A177-3AD203B41FA5}">
                      <a16:colId xmlns:a16="http://schemas.microsoft.com/office/drawing/2014/main" val="4089719138"/>
                    </a:ext>
                  </a:extLst>
                </a:gridCol>
                <a:gridCol w="650864">
                  <a:extLst>
                    <a:ext uri="{9D8B030D-6E8A-4147-A177-3AD203B41FA5}">
                      <a16:colId xmlns:a16="http://schemas.microsoft.com/office/drawing/2014/main" val="713397005"/>
                    </a:ext>
                  </a:extLst>
                </a:gridCol>
              </a:tblGrid>
              <a:tr h="202682">
                <a:tc>
                  <a:txBody>
                    <a:bodyPr/>
                    <a:lstStyle/>
                    <a:p>
                      <a:pPr algn="r" fontAlgn="b"/>
                      <a:r>
                        <a:rPr lang="en-NZ" sz="1000" b="0" i="0" u="none" strike="noStrike" dirty="0">
                          <a:solidFill>
                            <a:srgbClr val="000000"/>
                          </a:solidFill>
                          <a:effectLst/>
                          <a:latin typeface="Calibri" panose="020F0502020204030204" pitchFamily="34" charset="0"/>
                        </a:rPr>
                        <a:t>Watch TV on a NZ website or service</a:t>
                      </a:r>
                    </a:p>
                  </a:txBody>
                  <a:tcPr marL="9525" marR="9525" marT="9525" marB="0" anchor="ctr">
                    <a:lnL>
                      <a:noFill/>
                    </a:lnL>
                    <a:lnR w="7620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a:noFill/>
                    </a:lnB>
                  </a:tcPr>
                </a:tc>
                <a:tc>
                  <a:txBody>
                    <a:bodyPr/>
                    <a:lstStyle/>
                    <a:p>
                      <a:pPr algn="ctr" fontAlgn="b"/>
                      <a:r>
                        <a:rPr lang="en-NZ" sz="1000" b="1" i="0" u="none" strike="noStrike" dirty="0">
                          <a:solidFill>
                            <a:schemeClr val="tx1"/>
                          </a:solidFill>
                          <a:effectLst/>
                          <a:latin typeface="Calibri" panose="020F0502020204030204" pitchFamily="34" charset="0"/>
                        </a:rPr>
                        <a:t>47%</a:t>
                      </a:r>
                    </a:p>
                  </a:txBody>
                  <a:tcPr marL="0" marR="0" marT="0" marB="0" anchor="ctr">
                    <a:lnL w="76200" cap="flat" cmpd="sng" algn="ctr">
                      <a:solidFill>
                        <a:schemeClr val="bg1"/>
                      </a:solidFill>
                      <a:prstDash val="solid"/>
                      <a:round/>
                      <a:headEnd type="none" w="med" len="med"/>
                      <a:tailEnd type="none" w="med" len="med"/>
                    </a:lnL>
                    <a:lnR w="28575" cap="flat" cmpd="sng" algn="ctr">
                      <a:solidFill>
                        <a:schemeClr val="bg2"/>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49%</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45%</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48%</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44%</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51%</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47%</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49%</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49%</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41%</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40%</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51%</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44%</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52%</a:t>
                      </a:r>
                    </a:p>
                  </a:txBody>
                  <a:tcPr marL="0" marR="0" marT="0" marB="0" anchor="ctr">
                    <a:lnL w="28575" cap="flat" cmpd="sng" algn="ctr">
                      <a:solidFill>
                        <a:schemeClr val="bg2"/>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016282173"/>
                  </a:ext>
                </a:extLst>
              </a:tr>
              <a:tr h="202682">
                <a:tc>
                  <a:txBody>
                    <a:bodyPr/>
                    <a:lstStyle/>
                    <a:p>
                      <a:pPr algn="r" fontAlgn="b"/>
                      <a:r>
                        <a:rPr lang="en-NZ" sz="1000" b="0" i="0" u="none" strike="noStrike" dirty="0">
                          <a:solidFill>
                            <a:srgbClr val="000000"/>
                          </a:solidFill>
                          <a:effectLst/>
                          <a:latin typeface="Calibri" panose="020F0502020204030204" pitchFamily="34" charset="0"/>
                        </a:rPr>
                        <a:t>Watch TV through SKY decoder or MySky</a:t>
                      </a:r>
                    </a:p>
                  </a:txBody>
                  <a:tcPr marL="9525" marR="9525" marT="9525" marB="0" anchor="ctr">
                    <a:lnL>
                      <a:noFill/>
                    </a:lnL>
                    <a:lnR w="7620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a:noFill/>
                    </a:lnB>
                  </a:tcPr>
                </a:tc>
                <a:tc>
                  <a:txBody>
                    <a:bodyPr/>
                    <a:lstStyle/>
                    <a:p>
                      <a:pPr algn="ctr" fontAlgn="b"/>
                      <a:r>
                        <a:rPr lang="en-NZ" sz="1000" b="1" i="0" u="none" strike="noStrike" dirty="0">
                          <a:solidFill>
                            <a:schemeClr val="tx1"/>
                          </a:solidFill>
                          <a:effectLst/>
                          <a:latin typeface="Calibri" panose="020F0502020204030204" pitchFamily="34" charset="0"/>
                        </a:rPr>
                        <a:t>46%</a:t>
                      </a:r>
                    </a:p>
                  </a:txBody>
                  <a:tcPr marL="0" marR="0" marT="0" marB="0" anchor="ctr">
                    <a:lnL w="76200" cap="flat" cmpd="sng" algn="ctr">
                      <a:solidFill>
                        <a:schemeClr val="bg1"/>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44%</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47%</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48%</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45%</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48%</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46%</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52%</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45%</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1" i="0" u="none" strike="noStrike" dirty="0">
                          <a:solidFill>
                            <a:schemeClr val="bg1"/>
                          </a:solidFill>
                          <a:effectLst/>
                          <a:latin typeface="Calibri" panose="020F0502020204030204" pitchFamily="34" charset="0"/>
                        </a:rPr>
                        <a:t>36%</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4">
                        <a:lumMod val="60000"/>
                        <a:lumOff val="40000"/>
                      </a:schemeClr>
                    </a:solidFill>
                  </a:tcPr>
                </a:tc>
                <a:tc>
                  <a:txBody>
                    <a:bodyPr/>
                    <a:lstStyle/>
                    <a:p>
                      <a:pPr algn="ctr" fontAlgn="b"/>
                      <a:r>
                        <a:rPr lang="en-NZ" sz="1000" b="0" i="0" u="none" strike="noStrike" dirty="0">
                          <a:solidFill>
                            <a:srgbClr val="000000"/>
                          </a:solidFill>
                          <a:effectLst/>
                          <a:latin typeface="Calibri" panose="020F0502020204030204" pitchFamily="34" charset="0"/>
                        </a:rPr>
                        <a:t>47%</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46%</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48%</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45%</a:t>
                      </a:r>
                    </a:p>
                  </a:txBody>
                  <a:tcPr marL="0" marR="0" marT="0" marB="0" anchor="ctr">
                    <a:lnL w="28575" cap="flat" cmpd="sng" algn="ctr">
                      <a:solidFill>
                        <a:schemeClr val="bg2"/>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805513264"/>
                  </a:ext>
                </a:extLst>
              </a:tr>
              <a:tr h="202682">
                <a:tc>
                  <a:txBody>
                    <a:bodyPr/>
                    <a:lstStyle/>
                    <a:p>
                      <a:pPr algn="r" fontAlgn="b"/>
                      <a:r>
                        <a:rPr lang="en-NZ" sz="1000" b="0" i="0" u="none" strike="noStrike" dirty="0">
                          <a:solidFill>
                            <a:srgbClr val="000000"/>
                          </a:solidFill>
                          <a:effectLst/>
                          <a:latin typeface="Calibri" panose="020F0502020204030204" pitchFamily="34" charset="0"/>
                        </a:rPr>
                        <a:t>Watch TV on an overseas website or service </a:t>
                      </a:r>
                    </a:p>
                  </a:txBody>
                  <a:tcPr marL="9525" marR="9525" marT="9525" marB="0" anchor="ctr">
                    <a:lnL>
                      <a:noFill/>
                    </a:lnL>
                    <a:lnR w="76200" cap="flat" cmpd="sng" algn="ctr">
                      <a:solidFill>
                        <a:schemeClr val="bg1"/>
                      </a:solidFill>
                      <a:prstDash val="solid"/>
                      <a:round/>
                      <a:headEnd type="none" w="med" len="med"/>
                      <a:tailEnd type="none" w="med" len="med"/>
                    </a:lnR>
                    <a:lnT>
                      <a:noFill/>
                    </a:lnT>
                    <a:lnB>
                      <a:noFill/>
                    </a:lnB>
                  </a:tcPr>
                </a:tc>
                <a:tc>
                  <a:txBody>
                    <a:bodyPr/>
                    <a:lstStyle/>
                    <a:p>
                      <a:pPr algn="ctr" fontAlgn="b"/>
                      <a:r>
                        <a:rPr lang="en-NZ" sz="1000" b="1" i="0" u="none" strike="noStrike" dirty="0">
                          <a:solidFill>
                            <a:schemeClr val="tx1"/>
                          </a:solidFill>
                          <a:effectLst/>
                          <a:latin typeface="Calibri" panose="020F0502020204030204" pitchFamily="34" charset="0"/>
                        </a:rPr>
                        <a:t>44%</a:t>
                      </a:r>
                    </a:p>
                  </a:txBody>
                  <a:tcPr marL="0" marR="0" marT="0" marB="0" anchor="ctr">
                    <a:lnL w="76200" cap="flat" cmpd="sng" algn="ctr">
                      <a:solidFill>
                        <a:schemeClr val="bg1"/>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46%</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1" i="0" u="none" strike="noStrike" dirty="0">
                          <a:solidFill>
                            <a:schemeClr val="bg1"/>
                          </a:solidFill>
                          <a:effectLst/>
                          <a:latin typeface="Calibri" panose="020F0502020204030204" pitchFamily="34" charset="0"/>
                        </a:rPr>
                        <a:t>40%</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4">
                        <a:lumMod val="60000"/>
                        <a:lumOff val="40000"/>
                      </a:schemeClr>
                    </a:solidFill>
                  </a:tcPr>
                </a:tc>
                <a:tc>
                  <a:txBody>
                    <a:bodyPr/>
                    <a:lstStyle/>
                    <a:p>
                      <a:pPr algn="ctr" fontAlgn="b"/>
                      <a:r>
                        <a:rPr lang="en-NZ" sz="1000" b="0" i="0" u="none" strike="noStrike" dirty="0">
                          <a:solidFill>
                            <a:srgbClr val="000000"/>
                          </a:solidFill>
                          <a:effectLst/>
                          <a:latin typeface="Calibri" panose="020F0502020204030204" pitchFamily="34" charset="0"/>
                        </a:rPr>
                        <a:t>48%</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43%</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47%</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1" i="0" u="none" strike="noStrike" dirty="0">
                          <a:solidFill>
                            <a:schemeClr val="bg1"/>
                          </a:solidFill>
                          <a:effectLst/>
                          <a:latin typeface="Calibri" panose="020F0502020204030204" pitchFamily="34" charset="0"/>
                        </a:rPr>
                        <a:t>41%</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4">
                        <a:lumMod val="60000"/>
                        <a:lumOff val="40000"/>
                      </a:schemeClr>
                    </a:solidFill>
                  </a:tcPr>
                </a:tc>
                <a:tc>
                  <a:txBody>
                    <a:bodyPr/>
                    <a:lstStyle/>
                    <a:p>
                      <a:pPr algn="ctr" fontAlgn="b"/>
                      <a:r>
                        <a:rPr lang="en-NZ" sz="1000" b="0" i="0" u="none" strike="noStrike" dirty="0">
                          <a:solidFill>
                            <a:srgbClr val="000000"/>
                          </a:solidFill>
                          <a:effectLst/>
                          <a:latin typeface="Calibri" panose="020F0502020204030204" pitchFamily="34" charset="0"/>
                        </a:rPr>
                        <a:t>49%</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47%</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46%</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42%</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46%</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42%</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48%</a:t>
                      </a:r>
                    </a:p>
                  </a:txBody>
                  <a:tcPr marL="0" marR="0" marT="0" marB="0" anchor="ctr">
                    <a:lnL w="28575" cap="flat" cmpd="sng" algn="ctr">
                      <a:solidFill>
                        <a:schemeClr val="bg2"/>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884543621"/>
                  </a:ext>
                </a:extLst>
              </a:tr>
              <a:tr h="202682">
                <a:tc>
                  <a:txBody>
                    <a:bodyPr/>
                    <a:lstStyle/>
                    <a:p>
                      <a:pPr algn="r" fontAlgn="b"/>
                      <a:r>
                        <a:rPr lang="en-NZ" sz="1000" b="0" i="0" u="none" strike="noStrike" dirty="0">
                          <a:solidFill>
                            <a:srgbClr val="000000"/>
                          </a:solidFill>
                          <a:effectLst/>
                          <a:latin typeface="Calibri" panose="020F0502020204030204" pitchFamily="34" charset="0"/>
                        </a:rPr>
                        <a:t>Watch live or recorded free-to-air TV</a:t>
                      </a:r>
                    </a:p>
                  </a:txBody>
                  <a:tcPr marL="9525" marR="9525" marT="9525" marB="0" anchor="ctr">
                    <a:lnL>
                      <a:noFill/>
                    </a:lnL>
                    <a:lnR w="76200" cap="flat" cmpd="sng" algn="ctr">
                      <a:solidFill>
                        <a:schemeClr val="bg1"/>
                      </a:solidFill>
                      <a:prstDash val="solid"/>
                      <a:round/>
                      <a:headEnd type="none" w="med" len="med"/>
                      <a:tailEnd type="none" w="med" len="med"/>
                    </a:lnR>
                    <a:lnT>
                      <a:noFill/>
                    </a:lnT>
                    <a:lnB>
                      <a:noFill/>
                    </a:lnB>
                  </a:tcPr>
                </a:tc>
                <a:tc>
                  <a:txBody>
                    <a:bodyPr/>
                    <a:lstStyle/>
                    <a:p>
                      <a:pPr algn="ctr" fontAlgn="b"/>
                      <a:r>
                        <a:rPr lang="en-NZ" sz="1000" b="1" i="0" u="none" strike="noStrike" dirty="0">
                          <a:solidFill>
                            <a:schemeClr val="tx1"/>
                          </a:solidFill>
                          <a:effectLst/>
                          <a:latin typeface="Calibri" panose="020F0502020204030204" pitchFamily="34" charset="0"/>
                        </a:rPr>
                        <a:t>35%</a:t>
                      </a:r>
                    </a:p>
                  </a:txBody>
                  <a:tcPr marL="0" marR="0" marT="0" marB="0" anchor="ctr">
                    <a:lnL w="76200" cap="flat" cmpd="sng" algn="ctr">
                      <a:solidFill>
                        <a:schemeClr val="bg1"/>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33%</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36%</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35%</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34%</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35%</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34%</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31%</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31%</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35%</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41%</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32%</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39%</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32%</a:t>
                      </a:r>
                    </a:p>
                  </a:txBody>
                  <a:tcPr marL="0" marR="0" marT="0" marB="0" anchor="ctr">
                    <a:lnL w="28575" cap="flat" cmpd="sng" algn="ctr">
                      <a:solidFill>
                        <a:schemeClr val="bg2"/>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758627910"/>
                  </a:ext>
                </a:extLst>
              </a:tr>
              <a:tr h="202682">
                <a:tc>
                  <a:txBody>
                    <a:bodyPr/>
                    <a:lstStyle/>
                    <a:p>
                      <a:pPr algn="r" fontAlgn="b"/>
                      <a:r>
                        <a:rPr lang="en-NZ" sz="1000" b="0" i="0" u="none" strike="noStrike" dirty="0">
                          <a:solidFill>
                            <a:srgbClr val="000000"/>
                          </a:solidFill>
                          <a:effectLst/>
                          <a:latin typeface="Calibri" panose="020F0502020204030204" pitchFamily="34" charset="0"/>
                        </a:rPr>
                        <a:t>Watch TV on demand</a:t>
                      </a:r>
                    </a:p>
                  </a:txBody>
                  <a:tcPr marL="9525" marR="9525" marT="9525" marB="0" anchor="ctr">
                    <a:lnL>
                      <a:noFill/>
                    </a:lnL>
                    <a:lnR w="76200" cap="flat" cmpd="sng" algn="ctr">
                      <a:solidFill>
                        <a:schemeClr val="bg1"/>
                      </a:solidFill>
                      <a:prstDash val="solid"/>
                      <a:round/>
                      <a:headEnd type="none" w="med" len="med"/>
                      <a:tailEnd type="none" w="med" len="med"/>
                    </a:lnR>
                    <a:lnT>
                      <a:noFill/>
                    </a:lnT>
                    <a:lnB>
                      <a:noFill/>
                    </a:lnB>
                  </a:tcPr>
                </a:tc>
                <a:tc>
                  <a:txBody>
                    <a:bodyPr/>
                    <a:lstStyle/>
                    <a:p>
                      <a:pPr algn="ctr" fontAlgn="b"/>
                      <a:r>
                        <a:rPr lang="en-NZ" sz="1000" b="1" i="0" u="none" strike="noStrike" dirty="0">
                          <a:solidFill>
                            <a:schemeClr val="tx1"/>
                          </a:solidFill>
                          <a:effectLst/>
                          <a:latin typeface="Calibri" panose="020F0502020204030204" pitchFamily="34" charset="0"/>
                        </a:rPr>
                        <a:t>24%</a:t>
                      </a:r>
                    </a:p>
                  </a:txBody>
                  <a:tcPr marL="0" marR="0" marT="0" marB="0" anchor="ctr">
                    <a:lnL w="76200" cap="flat" cmpd="sng" algn="ctr">
                      <a:solidFill>
                        <a:schemeClr val="bg1"/>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23%</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22%</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27%</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24%</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24%</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1" i="0" u="none" strike="noStrike" dirty="0">
                          <a:solidFill>
                            <a:schemeClr val="bg1"/>
                          </a:solidFill>
                          <a:effectLst/>
                          <a:latin typeface="Calibri" panose="020F0502020204030204" pitchFamily="34" charset="0"/>
                        </a:rPr>
                        <a:t>21%</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4">
                        <a:lumMod val="60000"/>
                        <a:lumOff val="40000"/>
                      </a:schemeClr>
                    </a:solidFill>
                  </a:tcPr>
                </a:tc>
                <a:tc>
                  <a:txBody>
                    <a:bodyPr/>
                    <a:lstStyle/>
                    <a:p>
                      <a:pPr algn="ctr" fontAlgn="b"/>
                      <a:r>
                        <a:rPr lang="en-NZ" sz="1000" b="0" i="0" u="none" strike="noStrike" dirty="0">
                          <a:solidFill>
                            <a:srgbClr val="000000"/>
                          </a:solidFill>
                          <a:effectLst/>
                          <a:latin typeface="Calibri" panose="020F0502020204030204" pitchFamily="34" charset="0"/>
                        </a:rPr>
                        <a:t>28%</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30%</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24%</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14400" rtl="0" eaLnBrk="1" fontAlgn="b" latinLnBrk="0" hangingPunct="1"/>
                      <a:r>
                        <a:rPr lang="en-NZ" sz="1000" b="1" i="0" u="none" strike="noStrike" kern="1200" dirty="0">
                          <a:solidFill>
                            <a:schemeClr val="bg1"/>
                          </a:solidFill>
                          <a:effectLst/>
                          <a:latin typeface="Calibri" panose="020F0502020204030204" pitchFamily="34" charset="0"/>
                          <a:ea typeface="+mn-ea"/>
                          <a:cs typeface="+mn-cs"/>
                        </a:rPr>
                        <a:t>32%</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1">
                        <a:lumMod val="60000"/>
                        <a:lumOff val="40000"/>
                      </a:schemeClr>
                    </a:solidFill>
                  </a:tcPr>
                </a:tc>
                <a:tc>
                  <a:txBody>
                    <a:bodyPr/>
                    <a:lstStyle/>
                    <a:p>
                      <a:pPr algn="ctr" fontAlgn="b"/>
                      <a:r>
                        <a:rPr lang="en-NZ" sz="1000" b="0" i="0" u="none" strike="noStrike" dirty="0">
                          <a:solidFill>
                            <a:srgbClr val="000000"/>
                          </a:solidFill>
                          <a:effectLst/>
                          <a:latin typeface="Calibri" panose="020F0502020204030204" pitchFamily="34" charset="0"/>
                        </a:rPr>
                        <a:t>23%</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24%</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22%</a:t>
                      </a:r>
                    </a:p>
                  </a:txBody>
                  <a:tcPr marL="0" marR="0" marT="0" marB="0" anchor="ctr">
                    <a:lnL w="28575" cap="flat" cmpd="sng" algn="ctr">
                      <a:solidFill>
                        <a:schemeClr val="bg2"/>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23442888"/>
                  </a:ext>
                </a:extLst>
              </a:tr>
              <a:tr h="202682">
                <a:tc>
                  <a:txBody>
                    <a:bodyPr/>
                    <a:lstStyle/>
                    <a:p>
                      <a:pPr algn="r" fontAlgn="b"/>
                      <a:endParaRPr lang="en-NZ" sz="1000" b="0" i="0" u="none" strike="noStrike" dirty="0">
                        <a:solidFill>
                          <a:srgbClr val="000000"/>
                        </a:solidFill>
                        <a:effectLst/>
                        <a:latin typeface="Calibri" panose="020F0502020204030204" pitchFamily="34" charset="0"/>
                      </a:endParaRPr>
                    </a:p>
                  </a:txBody>
                  <a:tcPr marL="9525" marR="9525" marT="9525" marB="0" anchor="ctr">
                    <a:lnL>
                      <a:noFill/>
                    </a:lnL>
                    <a:lnR w="76200" cap="flat" cmpd="sng" algn="ctr">
                      <a:solidFill>
                        <a:schemeClr val="bg1"/>
                      </a:solidFill>
                      <a:prstDash val="solid"/>
                      <a:round/>
                      <a:headEnd type="none" w="med" len="med"/>
                      <a:tailEnd type="none" w="med" len="med"/>
                    </a:lnR>
                    <a:lnT>
                      <a:noFill/>
                    </a:lnT>
                    <a:lnB>
                      <a:noFill/>
                    </a:lnB>
                  </a:tcPr>
                </a:tc>
                <a:tc>
                  <a:txBody>
                    <a:bodyPr/>
                    <a:lstStyle/>
                    <a:p>
                      <a:pPr algn="ctr" fontAlgn="b"/>
                      <a:r>
                        <a:rPr lang="en-NZ" sz="1000" b="1" i="0" u="none" strike="noStrike" dirty="0">
                          <a:solidFill>
                            <a:schemeClr val="tx1"/>
                          </a:solidFill>
                          <a:effectLst/>
                          <a:latin typeface="Calibri" panose="020F0502020204030204" pitchFamily="34" charset="0"/>
                        </a:rPr>
                        <a:t> </a:t>
                      </a:r>
                    </a:p>
                  </a:txBody>
                  <a:tcPr marL="0" marR="0" marT="0" marB="0" anchor="ctr">
                    <a:lnL w="76200" cap="flat" cmpd="sng" algn="ctr">
                      <a:solidFill>
                        <a:schemeClr val="bg1"/>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 </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 </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 </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 </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 </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8000"/>
                          </a:solidFill>
                          <a:effectLst/>
                          <a:latin typeface="Calibri" panose="020F0502020204030204" pitchFamily="34" charset="0"/>
                        </a:rPr>
                        <a:t> </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 </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 </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 </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FF0000"/>
                          </a:solidFill>
                          <a:effectLst/>
                          <a:latin typeface="Calibri" panose="020F0502020204030204" pitchFamily="34" charset="0"/>
                        </a:rPr>
                        <a:t> </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 </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 </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 </a:t>
                      </a:r>
                    </a:p>
                  </a:txBody>
                  <a:tcPr marL="0" marR="0" marT="0" marB="0" anchor="ctr">
                    <a:lnL w="28575" cap="flat" cmpd="sng" algn="ctr">
                      <a:solidFill>
                        <a:schemeClr val="bg2"/>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192755249"/>
                  </a:ext>
                </a:extLst>
              </a:tr>
              <a:tr h="202682">
                <a:tc>
                  <a:txBody>
                    <a:bodyPr/>
                    <a:lstStyle/>
                    <a:p>
                      <a:pPr algn="r" fontAlgn="b"/>
                      <a:r>
                        <a:rPr lang="en-NZ" sz="1000" b="0" i="0" u="none" strike="noStrike" dirty="0">
                          <a:solidFill>
                            <a:srgbClr val="000000"/>
                          </a:solidFill>
                          <a:effectLst/>
                          <a:latin typeface="Calibri" panose="020F0502020204030204" pitchFamily="34" charset="0"/>
                        </a:rPr>
                        <a:t>Watch a video online using an overseas site </a:t>
                      </a:r>
                    </a:p>
                  </a:txBody>
                  <a:tcPr marL="9525" marR="9525" marT="9525" marB="0" anchor="ctr">
                    <a:lnL>
                      <a:noFill/>
                    </a:lnL>
                    <a:lnR w="76200" cap="flat" cmpd="sng" algn="ctr">
                      <a:solidFill>
                        <a:schemeClr val="bg1"/>
                      </a:solidFill>
                      <a:prstDash val="solid"/>
                      <a:round/>
                      <a:headEnd type="none" w="med" len="med"/>
                      <a:tailEnd type="none" w="med" len="med"/>
                    </a:lnR>
                    <a:lnT>
                      <a:noFill/>
                    </a:lnT>
                    <a:lnB>
                      <a:noFill/>
                    </a:lnB>
                  </a:tcPr>
                </a:tc>
                <a:tc>
                  <a:txBody>
                    <a:bodyPr/>
                    <a:lstStyle/>
                    <a:p>
                      <a:pPr algn="ctr" fontAlgn="b"/>
                      <a:r>
                        <a:rPr lang="en-NZ" sz="1000" b="1" i="0" u="none" strike="noStrike" dirty="0">
                          <a:solidFill>
                            <a:schemeClr val="tx1"/>
                          </a:solidFill>
                          <a:effectLst/>
                          <a:latin typeface="Calibri" panose="020F0502020204030204" pitchFamily="34" charset="0"/>
                        </a:rPr>
                        <a:t>73%</a:t>
                      </a:r>
                    </a:p>
                  </a:txBody>
                  <a:tcPr marL="0" marR="0" marT="0" marB="0" anchor="ctr">
                    <a:lnL w="76200" cap="flat" cmpd="sng" algn="ctr">
                      <a:solidFill>
                        <a:schemeClr val="bg1"/>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1" i="0" u="none" strike="noStrike" dirty="0">
                          <a:solidFill>
                            <a:schemeClr val="bg1"/>
                          </a:solidFill>
                          <a:effectLst/>
                          <a:latin typeface="Calibri" panose="020F0502020204030204" pitchFamily="34" charset="0"/>
                        </a:rPr>
                        <a:t>61%</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4">
                        <a:lumMod val="60000"/>
                        <a:lumOff val="40000"/>
                      </a:schemeClr>
                    </a:solidFill>
                  </a:tcPr>
                </a:tc>
                <a:tc>
                  <a:txBody>
                    <a:bodyPr/>
                    <a:lstStyle/>
                    <a:p>
                      <a:pPr algn="ctr" fontAlgn="b"/>
                      <a:r>
                        <a:rPr lang="en-NZ" sz="1000" b="0" i="0" u="none" strike="noStrike" dirty="0">
                          <a:solidFill>
                            <a:srgbClr val="000000"/>
                          </a:solidFill>
                          <a:effectLst/>
                          <a:latin typeface="Calibri" panose="020F0502020204030204" pitchFamily="34" charset="0"/>
                        </a:rPr>
                        <a:t>72%</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1" i="0" u="none" strike="noStrike" dirty="0">
                          <a:solidFill>
                            <a:schemeClr val="bg1"/>
                          </a:solidFill>
                          <a:effectLst/>
                          <a:latin typeface="Calibri" panose="020F0502020204030204" pitchFamily="34" charset="0"/>
                        </a:rPr>
                        <a:t>86%</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1">
                        <a:lumMod val="60000"/>
                        <a:lumOff val="40000"/>
                      </a:schemeClr>
                    </a:solidFill>
                  </a:tcPr>
                </a:tc>
                <a:tc>
                  <a:txBody>
                    <a:bodyPr/>
                    <a:lstStyle/>
                    <a:p>
                      <a:pPr algn="ctr" fontAlgn="b"/>
                      <a:r>
                        <a:rPr lang="en-NZ" sz="1000" b="0" i="0" u="none" strike="noStrike" dirty="0">
                          <a:solidFill>
                            <a:srgbClr val="000000"/>
                          </a:solidFill>
                          <a:effectLst/>
                          <a:latin typeface="Calibri" panose="020F0502020204030204" pitchFamily="34" charset="0"/>
                        </a:rPr>
                        <a:t>73%</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72%</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71%</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14400" rtl="0" eaLnBrk="1" fontAlgn="b" latinLnBrk="0" hangingPunct="1"/>
                      <a:r>
                        <a:rPr lang="en-NZ" sz="1000" b="1" i="0" u="none" strike="noStrike" kern="1200" dirty="0">
                          <a:solidFill>
                            <a:schemeClr val="bg1"/>
                          </a:solidFill>
                          <a:effectLst/>
                          <a:latin typeface="Calibri" panose="020F0502020204030204" pitchFamily="34" charset="0"/>
                          <a:ea typeface="+mn-ea"/>
                          <a:cs typeface="+mn-cs"/>
                        </a:rPr>
                        <a:t>78%</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1">
                        <a:lumMod val="60000"/>
                        <a:lumOff val="40000"/>
                      </a:schemeClr>
                    </a:solidFill>
                  </a:tcPr>
                </a:tc>
                <a:tc>
                  <a:txBody>
                    <a:bodyPr/>
                    <a:lstStyle/>
                    <a:p>
                      <a:pPr algn="ctr" fontAlgn="b"/>
                      <a:r>
                        <a:rPr lang="en-NZ" sz="1000" b="0" i="0" u="none" strike="noStrike" dirty="0">
                          <a:solidFill>
                            <a:srgbClr val="000000"/>
                          </a:solidFill>
                          <a:effectLst/>
                          <a:latin typeface="Calibri" panose="020F0502020204030204" pitchFamily="34" charset="0"/>
                        </a:rPr>
                        <a:t>74%</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77%</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77%</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69%</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77%</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72%</a:t>
                      </a:r>
                    </a:p>
                  </a:txBody>
                  <a:tcPr marL="0" marR="0" marT="0" marB="0" anchor="ctr">
                    <a:lnL w="28575" cap="flat" cmpd="sng" algn="ctr">
                      <a:solidFill>
                        <a:schemeClr val="bg2"/>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859050283"/>
                  </a:ext>
                </a:extLst>
              </a:tr>
              <a:tr h="202682">
                <a:tc>
                  <a:txBody>
                    <a:bodyPr/>
                    <a:lstStyle/>
                    <a:p>
                      <a:pPr marL="0" algn="r" defTabSz="914400" rtl="0" eaLnBrk="1" fontAlgn="b" latinLnBrk="0" hangingPunct="1"/>
                      <a:r>
                        <a:rPr lang="en-NZ" sz="1000" b="0" i="0" u="none" strike="noStrike" kern="1200" dirty="0">
                          <a:solidFill>
                            <a:srgbClr val="000000"/>
                          </a:solidFill>
                          <a:effectLst/>
                          <a:latin typeface="Calibri" panose="020F0502020204030204" pitchFamily="34" charset="0"/>
                          <a:ea typeface="+mn-ea"/>
                          <a:cs typeface="+mn-cs"/>
                        </a:rPr>
                        <a:t>Use websites or apps</a:t>
                      </a:r>
                    </a:p>
                  </a:txBody>
                  <a:tcPr marL="9525" marR="9525" marT="9525" marB="0" anchor="ctr">
                    <a:lnL>
                      <a:noFill/>
                    </a:lnL>
                    <a:lnR w="76200" cap="flat" cmpd="sng" algn="ctr">
                      <a:solidFill>
                        <a:schemeClr val="bg1"/>
                      </a:solidFill>
                      <a:prstDash val="solid"/>
                      <a:round/>
                      <a:headEnd type="none" w="med" len="med"/>
                      <a:tailEnd type="none" w="med" len="med"/>
                    </a:lnR>
                    <a:lnT>
                      <a:noFill/>
                    </a:lnT>
                    <a:lnB>
                      <a:noFill/>
                    </a:lnB>
                  </a:tcPr>
                </a:tc>
                <a:tc>
                  <a:txBody>
                    <a:bodyPr/>
                    <a:lstStyle/>
                    <a:p>
                      <a:pPr marL="0" algn="ctr" defTabSz="914400" rtl="0" eaLnBrk="1" fontAlgn="b" latinLnBrk="0" hangingPunct="1"/>
                      <a:r>
                        <a:rPr lang="en-NZ" sz="1000" b="1" i="0" u="none" strike="noStrike" kern="1200" dirty="0">
                          <a:solidFill>
                            <a:srgbClr val="000000"/>
                          </a:solidFill>
                          <a:effectLst/>
                          <a:latin typeface="Calibri" panose="020F0502020204030204" pitchFamily="34" charset="0"/>
                          <a:ea typeface="+mn-ea"/>
                          <a:cs typeface="+mn-cs"/>
                        </a:rPr>
                        <a:t>66%</a:t>
                      </a:r>
                    </a:p>
                  </a:txBody>
                  <a:tcPr marL="0" marR="0" marT="0" marB="0" anchor="ctr">
                    <a:lnL w="76200" cap="flat" cmpd="sng" algn="ctr">
                      <a:solidFill>
                        <a:schemeClr val="bg1"/>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14400" rtl="0" eaLnBrk="1" fontAlgn="b" latinLnBrk="0" hangingPunct="1"/>
                      <a:r>
                        <a:rPr lang="en-NZ" sz="1000" b="0" i="0" u="none" strike="noStrike" kern="1200" dirty="0">
                          <a:solidFill>
                            <a:schemeClr val="bg1"/>
                          </a:solidFill>
                          <a:effectLst/>
                          <a:latin typeface="Calibri" panose="020F0502020204030204" pitchFamily="34" charset="0"/>
                          <a:ea typeface="+mn-ea"/>
                          <a:cs typeface="+mn-cs"/>
                        </a:rPr>
                        <a:t>45%</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4">
                        <a:lumMod val="60000"/>
                        <a:lumOff val="40000"/>
                      </a:schemeClr>
                    </a:solidFill>
                  </a:tcPr>
                </a:tc>
                <a:tc>
                  <a:txBody>
                    <a:bodyPr/>
                    <a:lstStyle/>
                    <a:p>
                      <a:pPr marL="0" algn="ctr" defTabSz="914400" rtl="0" eaLnBrk="1" fontAlgn="b" latinLnBrk="0" hangingPunct="1"/>
                      <a:r>
                        <a:rPr lang="en-NZ" sz="1000" b="0" i="0" u="none" strike="noStrike" kern="1200" dirty="0">
                          <a:solidFill>
                            <a:srgbClr val="000000"/>
                          </a:solidFill>
                          <a:effectLst/>
                          <a:latin typeface="Calibri" panose="020F0502020204030204" pitchFamily="34" charset="0"/>
                          <a:ea typeface="+mn-ea"/>
                          <a:cs typeface="+mn-cs"/>
                        </a:rPr>
                        <a:t>69%</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14400" rtl="0" eaLnBrk="1" fontAlgn="b" latinLnBrk="0" hangingPunct="1"/>
                      <a:r>
                        <a:rPr lang="en-NZ" sz="1000" b="1" i="0" u="none" strike="noStrike" kern="1200" dirty="0">
                          <a:solidFill>
                            <a:schemeClr val="bg1"/>
                          </a:solidFill>
                          <a:effectLst/>
                          <a:latin typeface="Calibri" panose="020F0502020204030204" pitchFamily="34" charset="0"/>
                          <a:ea typeface="+mn-ea"/>
                          <a:cs typeface="+mn-cs"/>
                        </a:rPr>
                        <a:t>87%</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1">
                        <a:lumMod val="60000"/>
                        <a:lumOff val="40000"/>
                      </a:schemeClr>
                    </a:solidFill>
                  </a:tcPr>
                </a:tc>
                <a:tc>
                  <a:txBody>
                    <a:bodyPr/>
                    <a:lstStyle/>
                    <a:p>
                      <a:pPr marL="0" algn="ctr" defTabSz="914400" rtl="0" eaLnBrk="1" fontAlgn="b" latinLnBrk="0" hangingPunct="1"/>
                      <a:r>
                        <a:rPr lang="en-NZ" sz="1000" b="0" i="0" u="none" strike="noStrike" kern="1200" dirty="0">
                          <a:solidFill>
                            <a:srgbClr val="000000"/>
                          </a:solidFill>
                          <a:effectLst/>
                          <a:latin typeface="Calibri" panose="020F0502020204030204" pitchFamily="34" charset="0"/>
                          <a:ea typeface="+mn-ea"/>
                          <a:cs typeface="+mn-cs"/>
                        </a:rPr>
                        <a:t>65%</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14400" rtl="0" eaLnBrk="1" fontAlgn="b" latinLnBrk="0" hangingPunct="1"/>
                      <a:r>
                        <a:rPr lang="en-NZ" sz="1000" b="0" i="0" u="none" strike="noStrike" kern="1200" dirty="0">
                          <a:solidFill>
                            <a:srgbClr val="000000"/>
                          </a:solidFill>
                          <a:effectLst/>
                          <a:latin typeface="Calibri" panose="020F0502020204030204" pitchFamily="34" charset="0"/>
                          <a:ea typeface="+mn-ea"/>
                          <a:cs typeface="+mn-cs"/>
                        </a:rPr>
                        <a:t>67%</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14400" rtl="0" eaLnBrk="1" fontAlgn="b" latinLnBrk="0" hangingPunct="1"/>
                      <a:r>
                        <a:rPr lang="en-NZ" sz="1000" b="0" i="0" u="none" strike="noStrike" kern="1200" dirty="0">
                          <a:solidFill>
                            <a:srgbClr val="000000"/>
                          </a:solidFill>
                          <a:effectLst/>
                          <a:latin typeface="Calibri" panose="020F0502020204030204" pitchFamily="34" charset="0"/>
                          <a:ea typeface="+mn-ea"/>
                          <a:cs typeface="+mn-cs"/>
                        </a:rPr>
                        <a:t>66%</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14400" rtl="0" eaLnBrk="1" fontAlgn="b" latinLnBrk="0" hangingPunct="1"/>
                      <a:r>
                        <a:rPr lang="en-NZ" sz="1000" b="0" i="0" u="none" strike="noStrike" kern="1200" dirty="0">
                          <a:solidFill>
                            <a:srgbClr val="000000"/>
                          </a:solidFill>
                          <a:effectLst/>
                          <a:latin typeface="Calibri" panose="020F0502020204030204" pitchFamily="34" charset="0"/>
                          <a:ea typeface="+mn-ea"/>
                          <a:cs typeface="+mn-cs"/>
                        </a:rPr>
                        <a:t>68%</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14400" rtl="0" eaLnBrk="1" fontAlgn="b" latinLnBrk="0" hangingPunct="1"/>
                      <a:r>
                        <a:rPr lang="en-NZ" sz="1000" b="0" i="0" u="none" strike="noStrike" kern="1200" dirty="0">
                          <a:solidFill>
                            <a:srgbClr val="000000"/>
                          </a:solidFill>
                          <a:effectLst/>
                          <a:latin typeface="Calibri" panose="020F0502020204030204" pitchFamily="34" charset="0"/>
                          <a:ea typeface="+mn-ea"/>
                          <a:cs typeface="+mn-cs"/>
                        </a:rPr>
                        <a:t>72%</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14400" rtl="0" eaLnBrk="1" fontAlgn="b" latinLnBrk="0" hangingPunct="1"/>
                      <a:r>
                        <a:rPr lang="en-NZ" sz="1000" b="0" i="0" u="none" strike="noStrike" kern="1200" dirty="0">
                          <a:solidFill>
                            <a:srgbClr val="000000"/>
                          </a:solidFill>
                          <a:effectLst/>
                          <a:latin typeface="Calibri" panose="020F0502020204030204" pitchFamily="34" charset="0"/>
                          <a:ea typeface="+mn-ea"/>
                          <a:cs typeface="+mn-cs"/>
                        </a:rPr>
                        <a:t>60%</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14400" rtl="0" eaLnBrk="1" fontAlgn="b" latinLnBrk="0" hangingPunct="1"/>
                      <a:r>
                        <a:rPr lang="en-NZ" sz="1000" b="0" i="0" u="none" strike="noStrike" kern="1200" dirty="0">
                          <a:solidFill>
                            <a:srgbClr val="000000"/>
                          </a:solidFill>
                          <a:effectLst/>
                          <a:latin typeface="Calibri" panose="020F0502020204030204" pitchFamily="34" charset="0"/>
                          <a:ea typeface="+mn-ea"/>
                          <a:cs typeface="+mn-cs"/>
                        </a:rPr>
                        <a:t>66%</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14400" rtl="0" eaLnBrk="1" fontAlgn="b" latinLnBrk="0" hangingPunct="1"/>
                      <a:r>
                        <a:rPr lang="en-NZ" sz="1000" b="0" i="0" u="none" strike="noStrike" kern="1200" dirty="0">
                          <a:solidFill>
                            <a:srgbClr val="000000"/>
                          </a:solidFill>
                          <a:effectLst/>
                          <a:latin typeface="Calibri" panose="020F0502020204030204" pitchFamily="34" charset="0"/>
                          <a:ea typeface="+mn-ea"/>
                          <a:cs typeface="+mn-cs"/>
                        </a:rPr>
                        <a:t>68%</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14400" rtl="0" eaLnBrk="1" fontAlgn="b" latinLnBrk="0" hangingPunct="1"/>
                      <a:r>
                        <a:rPr lang="en-NZ" sz="1000" b="0" i="0" u="none" strike="noStrike" kern="1200" dirty="0">
                          <a:solidFill>
                            <a:srgbClr val="000000"/>
                          </a:solidFill>
                          <a:effectLst/>
                          <a:latin typeface="Calibri" panose="020F0502020204030204" pitchFamily="34" charset="0"/>
                          <a:ea typeface="+mn-ea"/>
                          <a:cs typeface="+mn-cs"/>
                        </a:rPr>
                        <a:t>70%</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14400" rtl="0" eaLnBrk="1" fontAlgn="b" latinLnBrk="0" hangingPunct="1"/>
                      <a:r>
                        <a:rPr lang="en-NZ" sz="1000" b="0" i="0" u="none" strike="noStrike" kern="1200" dirty="0">
                          <a:solidFill>
                            <a:srgbClr val="000000"/>
                          </a:solidFill>
                          <a:effectLst/>
                          <a:latin typeface="Calibri" panose="020F0502020204030204" pitchFamily="34" charset="0"/>
                          <a:ea typeface="+mn-ea"/>
                          <a:cs typeface="+mn-cs"/>
                        </a:rPr>
                        <a:t>65%</a:t>
                      </a:r>
                    </a:p>
                  </a:txBody>
                  <a:tcPr marL="0" marR="0" marT="0" marB="0" anchor="ctr">
                    <a:lnL w="28575" cap="flat" cmpd="sng" algn="ctr">
                      <a:solidFill>
                        <a:schemeClr val="bg2"/>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778370613"/>
                  </a:ext>
                </a:extLst>
              </a:tr>
              <a:tr h="202682">
                <a:tc>
                  <a:txBody>
                    <a:bodyPr/>
                    <a:lstStyle/>
                    <a:p>
                      <a:pPr algn="r" fontAlgn="b"/>
                      <a:r>
                        <a:rPr lang="en-NZ" sz="1000" b="0" i="0" u="none" strike="noStrike" dirty="0">
                          <a:solidFill>
                            <a:srgbClr val="000000"/>
                          </a:solidFill>
                          <a:effectLst/>
                          <a:latin typeface="Calibri" panose="020F0502020204030204" pitchFamily="34" charset="0"/>
                        </a:rPr>
                        <a:t>Watch a video online using a NZ site </a:t>
                      </a:r>
                    </a:p>
                  </a:txBody>
                  <a:tcPr marL="9525" marR="9525" marT="9525" marB="0" anchor="ctr">
                    <a:lnL>
                      <a:noFill/>
                    </a:lnL>
                    <a:lnR w="76200" cap="flat" cmpd="sng" algn="ctr">
                      <a:solidFill>
                        <a:schemeClr val="bg1"/>
                      </a:solidFill>
                      <a:prstDash val="solid"/>
                      <a:round/>
                      <a:headEnd type="none" w="med" len="med"/>
                      <a:tailEnd type="none" w="med" len="med"/>
                    </a:lnR>
                    <a:lnT>
                      <a:noFill/>
                    </a:lnT>
                    <a:lnB>
                      <a:noFill/>
                    </a:lnB>
                  </a:tcPr>
                </a:tc>
                <a:tc>
                  <a:txBody>
                    <a:bodyPr/>
                    <a:lstStyle/>
                    <a:p>
                      <a:pPr algn="ctr" fontAlgn="b"/>
                      <a:r>
                        <a:rPr lang="en-NZ" sz="1000" b="1" i="0" u="none" strike="noStrike" dirty="0">
                          <a:solidFill>
                            <a:schemeClr val="tx1"/>
                          </a:solidFill>
                          <a:effectLst/>
                          <a:latin typeface="Calibri" panose="020F0502020204030204" pitchFamily="34" charset="0"/>
                        </a:rPr>
                        <a:t>11%</a:t>
                      </a:r>
                    </a:p>
                  </a:txBody>
                  <a:tcPr marL="0" marR="0" marT="0" marB="0" anchor="ctr">
                    <a:lnL w="76200" cap="flat" cmpd="sng" algn="ctr">
                      <a:solidFill>
                        <a:schemeClr val="bg1"/>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8%</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9%</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1" i="0" u="none" strike="noStrike" dirty="0">
                          <a:solidFill>
                            <a:schemeClr val="bg1"/>
                          </a:solidFill>
                          <a:effectLst/>
                          <a:latin typeface="Calibri" panose="020F0502020204030204" pitchFamily="34" charset="0"/>
                        </a:rPr>
                        <a:t>16%</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1">
                        <a:lumMod val="60000"/>
                        <a:lumOff val="40000"/>
                      </a:schemeClr>
                    </a:solidFill>
                  </a:tcPr>
                </a:tc>
                <a:tc>
                  <a:txBody>
                    <a:bodyPr/>
                    <a:lstStyle/>
                    <a:p>
                      <a:pPr algn="ctr" fontAlgn="b"/>
                      <a:r>
                        <a:rPr lang="en-NZ" sz="1000" b="0" i="0" u="none" strike="noStrike" dirty="0">
                          <a:solidFill>
                            <a:srgbClr val="000000"/>
                          </a:solidFill>
                          <a:effectLst/>
                          <a:latin typeface="Calibri" panose="020F0502020204030204" pitchFamily="34" charset="0"/>
                        </a:rPr>
                        <a:t>12%</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9%</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chemeClr val="bg1"/>
                          </a:solidFill>
                          <a:effectLst/>
                          <a:latin typeface="Calibri" panose="020F0502020204030204" pitchFamily="34" charset="0"/>
                        </a:rPr>
                        <a:t>9%</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4">
                        <a:lumMod val="60000"/>
                        <a:lumOff val="40000"/>
                      </a:schemeClr>
                    </a:solidFill>
                  </a:tcPr>
                </a:tc>
                <a:tc>
                  <a:txBody>
                    <a:bodyPr/>
                    <a:lstStyle/>
                    <a:p>
                      <a:pPr algn="ctr" fontAlgn="b"/>
                      <a:r>
                        <a:rPr lang="en-NZ" sz="1000" b="0" i="0" u="none" strike="noStrike" dirty="0">
                          <a:solidFill>
                            <a:srgbClr val="000000"/>
                          </a:solidFill>
                          <a:effectLst/>
                          <a:latin typeface="Calibri" panose="020F0502020204030204" pitchFamily="34" charset="0"/>
                        </a:rPr>
                        <a:t>10%</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14%</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14%</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13%</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10%</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12%</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11%</a:t>
                      </a:r>
                    </a:p>
                  </a:txBody>
                  <a:tcPr marL="0" marR="0" marT="0" marB="0" anchor="ctr">
                    <a:lnL w="28575" cap="flat" cmpd="sng" algn="ctr">
                      <a:solidFill>
                        <a:schemeClr val="bg2"/>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020491490"/>
                  </a:ext>
                </a:extLst>
              </a:tr>
              <a:tr h="202682">
                <a:tc>
                  <a:txBody>
                    <a:bodyPr/>
                    <a:lstStyle/>
                    <a:p>
                      <a:pPr algn="r" fontAlgn="b"/>
                      <a:endParaRPr lang="en-NZ" sz="1000" b="0" i="0" u="none" strike="noStrike" dirty="0">
                        <a:solidFill>
                          <a:srgbClr val="000000"/>
                        </a:solidFill>
                        <a:effectLst/>
                        <a:latin typeface="Calibri" panose="020F0502020204030204" pitchFamily="34" charset="0"/>
                      </a:endParaRPr>
                    </a:p>
                  </a:txBody>
                  <a:tcPr marL="9525" marR="9525" marT="9525" marB="0" anchor="ctr">
                    <a:lnL>
                      <a:noFill/>
                    </a:lnL>
                    <a:lnR w="76200" cap="flat" cmpd="sng" algn="ctr">
                      <a:solidFill>
                        <a:schemeClr val="bg1"/>
                      </a:solidFill>
                      <a:prstDash val="solid"/>
                      <a:round/>
                      <a:headEnd type="none" w="med" len="med"/>
                      <a:tailEnd type="none" w="med" len="med"/>
                    </a:lnR>
                    <a:lnT>
                      <a:noFill/>
                    </a:lnT>
                    <a:lnB>
                      <a:noFill/>
                    </a:lnB>
                  </a:tcPr>
                </a:tc>
                <a:tc>
                  <a:txBody>
                    <a:bodyPr/>
                    <a:lstStyle/>
                    <a:p>
                      <a:pPr algn="ctr" fontAlgn="b"/>
                      <a:r>
                        <a:rPr lang="en-NZ" sz="1000" b="1" i="0" u="none" strike="noStrike" dirty="0">
                          <a:solidFill>
                            <a:schemeClr val="tx1"/>
                          </a:solidFill>
                          <a:effectLst/>
                          <a:latin typeface="Calibri" panose="020F0502020204030204" pitchFamily="34" charset="0"/>
                        </a:rPr>
                        <a:t> </a:t>
                      </a:r>
                    </a:p>
                  </a:txBody>
                  <a:tcPr marL="0" marR="0" marT="0" marB="0" anchor="ctr">
                    <a:lnL w="76200" cap="flat" cmpd="sng" algn="ctr">
                      <a:solidFill>
                        <a:schemeClr val="bg1"/>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1" i="0" u="none" strike="noStrike" dirty="0">
                          <a:solidFill>
                            <a:srgbClr val="008000"/>
                          </a:solidFill>
                          <a:effectLst/>
                          <a:latin typeface="Calibri" panose="020F0502020204030204" pitchFamily="34" charset="0"/>
                        </a:rPr>
                        <a:t> </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 </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FF0000"/>
                          </a:solidFill>
                          <a:effectLst/>
                          <a:latin typeface="Calibri" panose="020F0502020204030204" pitchFamily="34" charset="0"/>
                        </a:rPr>
                        <a:t> </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 </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 </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 </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 </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 </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 </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 </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 </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 </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 </a:t>
                      </a:r>
                    </a:p>
                  </a:txBody>
                  <a:tcPr marL="0" marR="0" marT="0" marB="0" anchor="ctr">
                    <a:lnL w="28575" cap="flat" cmpd="sng" algn="ctr">
                      <a:solidFill>
                        <a:schemeClr val="bg2"/>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07700500"/>
                  </a:ext>
                </a:extLst>
              </a:tr>
              <a:tr h="202682">
                <a:tc>
                  <a:txBody>
                    <a:bodyPr/>
                    <a:lstStyle/>
                    <a:p>
                      <a:pPr algn="r" fontAlgn="b"/>
                      <a:r>
                        <a:rPr lang="en-NZ" sz="1000" b="0" i="0" u="none" strike="noStrike" dirty="0">
                          <a:solidFill>
                            <a:srgbClr val="000000"/>
                          </a:solidFill>
                          <a:effectLst/>
                          <a:latin typeface="Calibri" panose="020F0502020204030204" pitchFamily="34" charset="0"/>
                        </a:rPr>
                        <a:t>Listen to music on a website or streaming service</a:t>
                      </a:r>
                    </a:p>
                  </a:txBody>
                  <a:tcPr marL="9525" marR="9525" marT="9525" marB="0" anchor="ctr">
                    <a:lnL>
                      <a:noFill/>
                    </a:lnL>
                    <a:lnR w="76200" cap="flat" cmpd="sng" algn="ctr">
                      <a:solidFill>
                        <a:schemeClr val="bg1"/>
                      </a:solidFill>
                      <a:prstDash val="solid"/>
                      <a:round/>
                      <a:headEnd type="none" w="med" len="med"/>
                      <a:tailEnd type="none" w="med" len="med"/>
                    </a:lnR>
                    <a:lnT>
                      <a:noFill/>
                    </a:lnT>
                    <a:lnB>
                      <a:noFill/>
                    </a:lnB>
                  </a:tcPr>
                </a:tc>
                <a:tc>
                  <a:txBody>
                    <a:bodyPr/>
                    <a:lstStyle/>
                    <a:p>
                      <a:pPr algn="ctr" fontAlgn="b"/>
                      <a:r>
                        <a:rPr lang="en-NZ" sz="1000" b="1" i="0" u="none" strike="noStrike" dirty="0">
                          <a:solidFill>
                            <a:schemeClr val="tx1"/>
                          </a:solidFill>
                          <a:effectLst/>
                          <a:latin typeface="Calibri" panose="020F0502020204030204" pitchFamily="34" charset="0"/>
                        </a:rPr>
                        <a:t>51%</a:t>
                      </a:r>
                    </a:p>
                  </a:txBody>
                  <a:tcPr marL="0" marR="0" marT="0" marB="0" anchor="ctr">
                    <a:lnL w="76200" cap="flat" cmpd="sng" algn="ctr">
                      <a:solidFill>
                        <a:schemeClr val="bg1"/>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1" i="0" u="none" strike="noStrike" dirty="0">
                          <a:solidFill>
                            <a:schemeClr val="bg1"/>
                          </a:solidFill>
                          <a:effectLst/>
                          <a:latin typeface="Calibri" panose="020F0502020204030204" pitchFamily="34" charset="0"/>
                        </a:rPr>
                        <a:t>41%</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4">
                        <a:lumMod val="60000"/>
                        <a:lumOff val="40000"/>
                      </a:schemeClr>
                    </a:solidFill>
                  </a:tcPr>
                </a:tc>
                <a:tc>
                  <a:txBody>
                    <a:bodyPr/>
                    <a:lstStyle/>
                    <a:p>
                      <a:pPr algn="ctr" fontAlgn="b"/>
                      <a:r>
                        <a:rPr lang="en-NZ" sz="1000" b="1" i="0" u="none" strike="noStrike" dirty="0">
                          <a:solidFill>
                            <a:schemeClr val="bg1"/>
                          </a:solidFill>
                          <a:effectLst/>
                          <a:latin typeface="Calibri" panose="020F0502020204030204" pitchFamily="34" charset="0"/>
                        </a:rPr>
                        <a:t>46%</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4">
                        <a:lumMod val="60000"/>
                        <a:lumOff val="40000"/>
                      </a:schemeClr>
                    </a:solidFill>
                  </a:tcPr>
                </a:tc>
                <a:tc>
                  <a:txBody>
                    <a:bodyPr/>
                    <a:lstStyle/>
                    <a:p>
                      <a:pPr algn="ctr" fontAlgn="b"/>
                      <a:r>
                        <a:rPr lang="en-NZ" sz="1000" b="1" i="0" u="none" strike="noStrike" dirty="0">
                          <a:solidFill>
                            <a:schemeClr val="bg1"/>
                          </a:solidFill>
                          <a:effectLst/>
                          <a:latin typeface="Calibri" panose="020F0502020204030204" pitchFamily="34" charset="0"/>
                        </a:rPr>
                        <a:t>69%</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1">
                        <a:lumMod val="60000"/>
                        <a:lumOff val="40000"/>
                      </a:schemeClr>
                    </a:solidFill>
                  </a:tcPr>
                </a:tc>
                <a:tc>
                  <a:txBody>
                    <a:bodyPr/>
                    <a:lstStyle/>
                    <a:p>
                      <a:pPr algn="ctr" fontAlgn="b"/>
                      <a:r>
                        <a:rPr lang="en-NZ" sz="1000" b="0" i="0" u="none" strike="noStrike" dirty="0">
                          <a:solidFill>
                            <a:srgbClr val="000000"/>
                          </a:solidFill>
                          <a:effectLst/>
                          <a:latin typeface="Calibri" panose="020F0502020204030204" pitchFamily="34" charset="0"/>
                        </a:rPr>
                        <a:t>49%</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54%</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1" i="0" u="none" strike="noStrike" dirty="0">
                          <a:solidFill>
                            <a:schemeClr val="bg1"/>
                          </a:solidFill>
                          <a:effectLst/>
                          <a:latin typeface="Calibri" panose="020F0502020204030204" pitchFamily="34" charset="0"/>
                        </a:rPr>
                        <a:t>48%</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4">
                        <a:lumMod val="60000"/>
                        <a:lumOff val="40000"/>
                      </a:schemeClr>
                    </a:solidFill>
                  </a:tcPr>
                </a:tc>
                <a:tc>
                  <a:txBody>
                    <a:bodyPr/>
                    <a:lstStyle/>
                    <a:p>
                      <a:pPr algn="ctr" fontAlgn="b"/>
                      <a:r>
                        <a:rPr lang="en-NZ" sz="1000" b="1" i="0" u="none" strike="noStrike" dirty="0">
                          <a:solidFill>
                            <a:schemeClr val="bg1"/>
                          </a:solidFill>
                          <a:effectLst/>
                          <a:latin typeface="Calibri" panose="020F0502020204030204" pitchFamily="34" charset="0"/>
                        </a:rPr>
                        <a:t>61%</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1">
                        <a:lumMod val="60000"/>
                        <a:lumOff val="40000"/>
                      </a:schemeClr>
                    </a:solidFill>
                  </a:tcPr>
                </a:tc>
                <a:tc>
                  <a:txBody>
                    <a:bodyPr/>
                    <a:lstStyle/>
                    <a:p>
                      <a:pPr algn="ctr" fontAlgn="b"/>
                      <a:r>
                        <a:rPr lang="en-NZ" sz="1000" b="0" i="0" u="none" strike="noStrike" dirty="0">
                          <a:solidFill>
                            <a:srgbClr val="000000"/>
                          </a:solidFill>
                          <a:effectLst/>
                          <a:latin typeface="Calibri" panose="020F0502020204030204" pitchFamily="34" charset="0"/>
                        </a:rPr>
                        <a:t>58%</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57%</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49%</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51%</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56%</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50%</a:t>
                      </a:r>
                    </a:p>
                  </a:txBody>
                  <a:tcPr marL="0" marR="0" marT="0" marB="0" anchor="ctr">
                    <a:lnL w="28575" cap="flat" cmpd="sng" algn="ctr">
                      <a:solidFill>
                        <a:schemeClr val="bg2"/>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717122608"/>
                  </a:ext>
                </a:extLst>
              </a:tr>
              <a:tr h="202682">
                <a:tc>
                  <a:txBody>
                    <a:bodyPr/>
                    <a:lstStyle/>
                    <a:p>
                      <a:pPr algn="r" fontAlgn="b"/>
                      <a:r>
                        <a:rPr lang="en-NZ" sz="1000" b="0" i="0" u="none" strike="noStrike" dirty="0">
                          <a:solidFill>
                            <a:srgbClr val="000000"/>
                          </a:solidFill>
                          <a:effectLst/>
                          <a:latin typeface="Calibri" panose="020F0502020204030204" pitchFamily="34" charset="0"/>
                        </a:rPr>
                        <a:t>Listen to a NZ radio station broadcast on radio</a:t>
                      </a:r>
                    </a:p>
                  </a:txBody>
                  <a:tcPr marL="9525" marR="9525" marT="9525" marB="0" anchor="ctr">
                    <a:lnL>
                      <a:noFill/>
                    </a:lnL>
                    <a:lnR w="76200" cap="flat" cmpd="sng" algn="ctr">
                      <a:solidFill>
                        <a:schemeClr val="bg1"/>
                      </a:solidFill>
                      <a:prstDash val="solid"/>
                      <a:round/>
                      <a:headEnd type="none" w="med" len="med"/>
                      <a:tailEnd type="none" w="med" len="med"/>
                    </a:lnR>
                    <a:lnT>
                      <a:noFill/>
                    </a:lnT>
                    <a:lnB>
                      <a:noFill/>
                    </a:lnB>
                  </a:tcPr>
                </a:tc>
                <a:tc>
                  <a:txBody>
                    <a:bodyPr/>
                    <a:lstStyle/>
                    <a:p>
                      <a:pPr algn="ctr" fontAlgn="b"/>
                      <a:r>
                        <a:rPr lang="en-NZ" sz="1000" b="1" i="0" u="none" strike="noStrike" dirty="0">
                          <a:solidFill>
                            <a:schemeClr val="tx1"/>
                          </a:solidFill>
                          <a:effectLst/>
                          <a:latin typeface="Calibri" panose="020F0502020204030204" pitchFamily="34" charset="0"/>
                        </a:rPr>
                        <a:t>27%</a:t>
                      </a:r>
                    </a:p>
                  </a:txBody>
                  <a:tcPr marL="0" marR="0" marT="0" marB="0" anchor="ctr">
                    <a:lnL w="76200" cap="flat" cmpd="sng" algn="ctr">
                      <a:solidFill>
                        <a:schemeClr val="bg1"/>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26%</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29%</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26%</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26%</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28%</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29%</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29%</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21%</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23%</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27%</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22%</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31%</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28%</a:t>
                      </a:r>
                    </a:p>
                  </a:txBody>
                  <a:tcPr marL="0" marR="0" marT="0" marB="0" anchor="ctr">
                    <a:lnL w="28575" cap="flat" cmpd="sng" algn="ctr">
                      <a:solidFill>
                        <a:schemeClr val="bg2"/>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500785259"/>
                  </a:ext>
                </a:extLst>
              </a:tr>
              <a:tr h="202682">
                <a:tc>
                  <a:txBody>
                    <a:bodyPr/>
                    <a:lstStyle/>
                    <a:p>
                      <a:pPr algn="r" fontAlgn="b"/>
                      <a:r>
                        <a:rPr lang="en-NZ" sz="1000" b="0" i="0" u="none" strike="noStrike" dirty="0">
                          <a:solidFill>
                            <a:srgbClr val="000000"/>
                          </a:solidFill>
                          <a:effectLst/>
                          <a:latin typeface="Calibri" panose="020F0502020204030204" pitchFamily="34" charset="0"/>
                        </a:rPr>
                        <a:t>Listen to music on CDs or iPod</a:t>
                      </a:r>
                    </a:p>
                  </a:txBody>
                  <a:tcPr marL="9525" marR="9525" marT="9525" marB="0" anchor="ctr">
                    <a:lnL>
                      <a:noFill/>
                    </a:lnL>
                    <a:lnR w="76200" cap="flat" cmpd="sng" algn="ctr">
                      <a:solidFill>
                        <a:schemeClr val="bg1"/>
                      </a:solidFill>
                      <a:prstDash val="solid"/>
                      <a:round/>
                      <a:headEnd type="none" w="med" len="med"/>
                      <a:tailEnd type="none" w="med" len="med"/>
                    </a:lnR>
                    <a:lnT>
                      <a:noFill/>
                    </a:lnT>
                    <a:lnB>
                      <a:noFill/>
                    </a:lnB>
                  </a:tcPr>
                </a:tc>
                <a:tc>
                  <a:txBody>
                    <a:bodyPr/>
                    <a:lstStyle/>
                    <a:p>
                      <a:pPr marL="0" algn="ctr" defTabSz="914400" rtl="0" eaLnBrk="1" fontAlgn="b" latinLnBrk="0" hangingPunct="1"/>
                      <a:r>
                        <a:rPr lang="en-NZ" sz="1000" b="1" i="0" u="none" strike="noStrike" kern="1200" dirty="0">
                          <a:solidFill>
                            <a:schemeClr val="tx1"/>
                          </a:solidFill>
                          <a:effectLst/>
                          <a:latin typeface="Calibri" panose="020F0502020204030204" pitchFamily="34" charset="0"/>
                          <a:ea typeface="+mn-ea"/>
                          <a:cs typeface="+mn-cs"/>
                        </a:rPr>
                        <a:t>14%</a:t>
                      </a:r>
                    </a:p>
                  </a:txBody>
                  <a:tcPr marL="0" marR="0" marT="0" marB="0" anchor="ctr">
                    <a:lnL w="76200" cap="flat" cmpd="sng" algn="ctr">
                      <a:solidFill>
                        <a:schemeClr val="bg1"/>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14400" rtl="0" eaLnBrk="1" fontAlgn="b" latinLnBrk="0" hangingPunct="1"/>
                      <a:r>
                        <a:rPr lang="en-NZ" sz="1000" b="0" i="0" u="none" strike="noStrike" kern="1200" dirty="0">
                          <a:solidFill>
                            <a:srgbClr val="000000"/>
                          </a:solidFill>
                          <a:effectLst/>
                          <a:latin typeface="Calibri" panose="020F0502020204030204" pitchFamily="34" charset="0"/>
                          <a:ea typeface="+mn-ea"/>
                          <a:cs typeface="+mn-cs"/>
                        </a:rPr>
                        <a:t>14%</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14400" rtl="0" eaLnBrk="1" fontAlgn="b" latinLnBrk="0" hangingPunct="1"/>
                      <a:r>
                        <a:rPr lang="en-NZ" sz="1000" b="0" i="0" u="none" strike="noStrike" kern="1200" dirty="0">
                          <a:solidFill>
                            <a:srgbClr val="000000"/>
                          </a:solidFill>
                          <a:effectLst/>
                          <a:latin typeface="Calibri" panose="020F0502020204030204" pitchFamily="34" charset="0"/>
                          <a:ea typeface="+mn-ea"/>
                          <a:cs typeface="+mn-cs"/>
                        </a:rPr>
                        <a:t>11%</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14400" rtl="0" eaLnBrk="1" fontAlgn="b" latinLnBrk="0" hangingPunct="1"/>
                      <a:r>
                        <a:rPr lang="en-NZ" sz="1000" b="1" i="0" u="none" strike="noStrike" kern="1200" dirty="0">
                          <a:solidFill>
                            <a:schemeClr val="bg1"/>
                          </a:solidFill>
                          <a:effectLst/>
                          <a:latin typeface="Calibri" panose="020F0502020204030204" pitchFamily="34" charset="0"/>
                          <a:ea typeface="+mn-ea"/>
                          <a:cs typeface="+mn-cs"/>
                        </a:rPr>
                        <a:t>18%</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7D8C0"/>
                    </a:solidFill>
                  </a:tcPr>
                </a:tc>
                <a:tc>
                  <a:txBody>
                    <a:bodyPr/>
                    <a:lstStyle/>
                    <a:p>
                      <a:pPr marL="0" algn="ctr" defTabSz="914400" rtl="0" eaLnBrk="1" fontAlgn="b" latinLnBrk="0" hangingPunct="1"/>
                      <a:r>
                        <a:rPr lang="en-NZ" sz="1000" b="0" i="0" u="none" strike="noStrike" kern="1200" dirty="0">
                          <a:solidFill>
                            <a:srgbClr val="000000"/>
                          </a:solidFill>
                          <a:effectLst/>
                          <a:latin typeface="Calibri" panose="020F0502020204030204" pitchFamily="34" charset="0"/>
                          <a:ea typeface="+mn-ea"/>
                          <a:cs typeface="+mn-cs"/>
                        </a:rPr>
                        <a:t>14%</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14400" rtl="0" eaLnBrk="1" fontAlgn="b" latinLnBrk="0" hangingPunct="1"/>
                      <a:r>
                        <a:rPr lang="en-NZ" sz="1000" b="0" i="0" u="none" strike="noStrike" kern="1200" dirty="0">
                          <a:solidFill>
                            <a:srgbClr val="000000"/>
                          </a:solidFill>
                          <a:effectLst/>
                          <a:latin typeface="Calibri" panose="020F0502020204030204" pitchFamily="34" charset="0"/>
                          <a:ea typeface="+mn-ea"/>
                          <a:cs typeface="+mn-cs"/>
                        </a:rPr>
                        <a:t>14%</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14400" rtl="0" eaLnBrk="1" fontAlgn="b" latinLnBrk="0" hangingPunct="1"/>
                      <a:r>
                        <a:rPr lang="en-NZ" sz="1000" b="1" i="0" u="none" strike="noStrike" kern="1200" dirty="0">
                          <a:solidFill>
                            <a:schemeClr val="bg1"/>
                          </a:solidFill>
                          <a:effectLst/>
                          <a:latin typeface="Calibri" panose="020F0502020204030204" pitchFamily="34" charset="0"/>
                          <a:ea typeface="+mn-ea"/>
                          <a:cs typeface="+mn-cs"/>
                        </a:rPr>
                        <a:t>11%</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49595"/>
                    </a:solidFill>
                  </a:tcPr>
                </a:tc>
                <a:tc>
                  <a:txBody>
                    <a:bodyPr/>
                    <a:lstStyle/>
                    <a:p>
                      <a:pPr marL="0" algn="ctr" defTabSz="914400" rtl="0" eaLnBrk="1" fontAlgn="b" latinLnBrk="0" hangingPunct="1"/>
                      <a:r>
                        <a:rPr lang="en-NZ" sz="1000" b="0" i="0" u="none" strike="noStrike" kern="1200" dirty="0">
                          <a:solidFill>
                            <a:srgbClr val="000000"/>
                          </a:solidFill>
                          <a:effectLst/>
                          <a:latin typeface="Calibri" panose="020F0502020204030204" pitchFamily="34" charset="0"/>
                          <a:ea typeface="+mn-ea"/>
                          <a:cs typeface="+mn-cs"/>
                        </a:rPr>
                        <a:t>15%</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14400" rtl="0" eaLnBrk="1" fontAlgn="b" latinLnBrk="0" hangingPunct="1"/>
                      <a:r>
                        <a:rPr lang="en-NZ" sz="1000" b="0" i="0" u="none" strike="noStrike" kern="1200" dirty="0">
                          <a:solidFill>
                            <a:srgbClr val="000000"/>
                          </a:solidFill>
                          <a:effectLst/>
                          <a:latin typeface="Calibri" panose="020F0502020204030204" pitchFamily="34" charset="0"/>
                          <a:ea typeface="+mn-ea"/>
                          <a:cs typeface="+mn-cs"/>
                        </a:rPr>
                        <a:t>13%</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14400" rtl="0" eaLnBrk="1" fontAlgn="b" latinLnBrk="0" hangingPunct="1"/>
                      <a:r>
                        <a:rPr lang="en-NZ" sz="1000" b="0" i="0" u="none" strike="noStrike" kern="1200" dirty="0">
                          <a:solidFill>
                            <a:srgbClr val="000000"/>
                          </a:solidFill>
                          <a:effectLst/>
                          <a:latin typeface="Calibri" panose="020F0502020204030204" pitchFamily="34" charset="0"/>
                          <a:ea typeface="+mn-ea"/>
                          <a:cs typeface="+mn-cs"/>
                        </a:rPr>
                        <a:t>18%</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14400" rtl="0" eaLnBrk="1" fontAlgn="b" latinLnBrk="0" hangingPunct="1"/>
                      <a:r>
                        <a:rPr lang="en-NZ" sz="1000" b="1" i="0" u="none" strike="noStrike" kern="1200" dirty="0">
                          <a:solidFill>
                            <a:schemeClr val="bg1"/>
                          </a:solidFill>
                          <a:effectLst/>
                          <a:latin typeface="Calibri" panose="020F0502020204030204" pitchFamily="34" charset="0"/>
                          <a:ea typeface="+mn-ea"/>
                          <a:cs typeface="+mn-cs"/>
                        </a:rPr>
                        <a:t>21%</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7D8C0"/>
                    </a:solidFill>
                  </a:tcPr>
                </a:tc>
                <a:tc>
                  <a:txBody>
                    <a:bodyPr/>
                    <a:lstStyle/>
                    <a:p>
                      <a:pPr marL="0" algn="ctr" defTabSz="914400" rtl="0" eaLnBrk="1" fontAlgn="b" latinLnBrk="0" hangingPunct="1"/>
                      <a:r>
                        <a:rPr lang="en-NZ" sz="1000" b="0" i="0" u="none" strike="noStrike" kern="1200" dirty="0">
                          <a:solidFill>
                            <a:srgbClr val="000000"/>
                          </a:solidFill>
                          <a:effectLst/>
                          <a:latin typeface="Calibri" panose="020F0502020204030204" pitchFamily="34" charset="0"/>
                          <a:ea typeface="+mn-ea"/>
                          <a:cs typeface="+mn-cs"/>
                        </a:rPr>
                        <a:t>14%</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14400" rtl="0" eaLnBrk="1" fontAlgn="b" latinLnBrk="0" hangingPunct="1"/>
                      <a:r>
                        <a:rPr lang="en-NZ" sz="1000" b="0" i="0" u="none" strike="noStrike" kern="1200" dirty="0">
                          <a:solidFill>
                            <a:srgbClr val="000000"/>
                          </a:solidFill>
                          <a:effectLst/>
                          <a:latin typeface="Calibri" panose="020F0502020204030204" pitchFamily="34" charset="0"/>
                          <a:ea typeface="+mn-ea"/>
                          <a:cs typeface="+mn-cs"/>
                        </a:rPr>
                        <a:t>14%</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14400" rtl="0" eaLnBrk="1" fontAlgn="b" latinLnBrk="0" hangingPunct="1"/>
                      <a:r>
                        <a:rPr lang="en-NZ" sz="1000" b="0" i="0" u="none" strike="noStrike" kern="1200" dirty="0">
                          <a:solidFill>
                            <a:srgbClr val="000000"/>
                          </a:solidFill>
                          <a:effectLst/>
                          <a:latin typeface="Calibri" panose="020F0502020204030204" pitchFamily="34" charset="0"/>
                          <a:ea typeface="+mn-ea"/>
                          <a:cs typeface="+mn-cs"/>
                        </a:rPr>
                        <a:t>12%</a:t>
                      </a:r>
                    </a:p>
                  </a:txBody>
                  <a:tcPr marL="0" marR="0" marT="0" marB="0" anchor="ctr">
                    <a:lnL w="28575" cap="flat" cmpd="sng" algn="ctr">
                      <a:solidFill>
                        <a:schemeClr val="bg2"/>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724606473"/>
                  </a:ext>
                </a:extLst>
              </a:tr>
              <a:tr h="202682">
                <a:tc>
                  <a:txBody>
                    <a:bodyPr/>
                    <a:lstStyle/>
                    <a:p>
                      <a:pPr algn="r" fontAlgn="b"/>
                      <a:r>
                        <a:rPr lang="en-NZ" sz="1000" b="0" i="0" u="none" strike="noStrike" dirty="0">
                          <a:solidFill>
                            <a:srgbClr val="000000"/>
                          </a:solidFill>
                          <a:effectLst/>
                          <a:latin typeface="Calibri" panose="020F0502020204030204" pitchFamily="34" charset="0"/>
                        </a:rPr>
                        <a:t>Listen to a NZ radio station online</a:t>
                      </a:r>
                    </a:p>
                  </a:txBody>
                  <a:tcPr marL="9525" marR="9525" marT="9525" marB="0" anchor="ctr">
                    <a:lnL>
                      <a:noFill/>
                    </a:lnL>
                    <a:lnR w="76200" cap="flat" cmpd="sng" algn="ctr">
                      <a:solidFill>
                        <a:schemeClr val="bg1"/>
                      </a:solidFill>
                      <a:prstDash val="solid"/>
                      <a:round/>
                      <a:headEnd type="none" w="med" len="med"/>
                      <a:tailEnd type="none" w="med" len="med"/>
                    </a:lnR>
                    <a:lnT>
                      <a:noFill/>
                    </a:lnT>
                    <a:lnB>
                      <a:noFill/>
                    </a:lnB>
                  </a:tcPr>
                </a:tc>
                <a:tc>
                  <a:txBody>
                    <a:bodyPr/>
                    <a:lstStyle/>
                    <a:p>
                      <a:pPr algn="ctr" fontAlgn="b"/>
                      <a:r>
                        <a:rPr lang="en-NZ" sz="1000" b="1" i="0" u="none" strike="noStrike" dirty="0">
                          <a:solidFill>
                            <a:schemeClr val="tx1"/>
                          </a:solidFill>
                          <a:effectLst/>
                          <a:latin typeface="Calibri" panose="020F0502020204030204" pitchFamily="34" charset="0"/>
                        </a:rPr>
                        <a:t>10%</a:t>
                      </a:r>
                    </a:p>
                  </a:txBody>
                  <a:tcPr marL="0" marR="0" marT="0" marB="0" anchor="ctr">
                    <a:lnL w="76200" cap="flat" cmpd="sng" algn="ctr">
                      <a:solidFill>
                        <a:schemeClr val="bg1"/>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11%</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10%</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11%</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11%</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10%</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9%</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14400" rtl="0" eaLnBrk="1" fontAlgn="b" latinLnBrk="0" hangingPunct="1"/>
                      <a:r>
                        <a:rPr lang="en-NZ" sz="1000" b="0" i="0" u="none" strike="noStrike" kern="1200" dirty="0">
                          <a:solidFill>
                            <a:srgbClr val="000000"/>
                          </a:solidFill>
                          <a:effectLst/>
                          <a:latin typeface="Calibri" panose="020F0502020204030204" pitchFamily="34" charset="0"/>
                          <a:ea typeface="+mn-ea"/>
                          <a:cs typeface="+mn-cs"/>
                        </a:rPr>
                        <a:t>9%</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14400" rtl="0" eaLnBrk="1" fontAlgn="b" latinLnBrk="0" hangingPunct="1"/>
                      <a:r>
                        <a:rPr lang="en-NZ" sz="1000" b="0" i="0" u="none" strike="noStrike" kern="1200" dirty="0">
                          <a:solidFill>
                            <a:srgbClr val="000000"/>
                          </a:solidFill>
                          <a:effectLst/>
                          <a:latin typeface="Calibri" panose="020F0502020204030204" pitchFamily="34" charset="0"/>
                          <a:ea typeface="+mn-ea"/>
                          <a:cs typeface="+mn-cs"/>
                        </a:rPr>
                        <a:t>15%</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14400" rtl="0" eaLnBrk="1" fontAlgn="b" latinLnBrk="0" hangingPunct="1"/>
                      <a:r>
                        <a:rPr lang="en-NZ" sz="1000" b="0" i="0" u="none" strike="noStrike" kern="1200" dirty="0">
                          <a:solidFill>
                            <a:srgbClr val="000000"/>
                          </a:solidFill>
                          <a:effectLst/>
                          <a:latin typeface="Calibri" panose="020F0502020204030204" pitchFamily="34" charset="0"/>
                          <a:ea typeface="+mn-ea"/>
                          <a:cs typeface="+mn-cs"/>
                        </a:rPr>
                        <a:t>10%</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7%</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12%</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14%</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10%</a:t>
                      </a:r>
                    </a:p>
                  </a:txBody>
                  <a:tcPr marL="0" marR="0" marT="0" marB="0" anchor="ctr">
                    <a:lnL w="28575" cap="flat" cmpd="sng" algn="ctr">
                      <a:solidFill>
                        <a:schemeClr val="bg2"/>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362431070"/>
                  </a:ext>
                </a:extLst>
              </a:tr>
              <a:tr h="202682">
                <a:tc>
                  <a:txBody>
                    <a:bodyPr/>
                    <a:lstStyle/>
                    <a:p>
                      <a:pPr algn="r" fontAlgn="b"/>
                      <a:r>
                        <a:rPr lang="en-NZ" sz="1000" b="0" i="0" u="none" strike="noStrike" dirty="0">
                          <a:solidFill>
                            <a:srgbClr val="000000"/>
                          </a:solidFill>
                          <a:effectLst/>
                          <a:latin typeface="Calibri" panose="020F0502020204030204" pitchFamily="34" charset="0"/>
                        </a:rPr>
                        <a:t>Listen to a podcast or audiobook</a:t>
                      </a:r>
                    </a:p>
                  </a:txBody>
                  <a:tcPr marL="9525" marR="9525" marT="9525" marB="0" anchor="ctr">
                    <a:lnL>
                      <a:noFill/>
                    </a:lnL>
                    <a:lnR w="76200" cap="flat" cmpd="sng" algn="ctr">
                      <a:solidFill>
                        <a:schemeClr val="bg1"/>
                      </a:solidFill>
                      <a:prstDash val="solid"/>
                      <a:round/>
                      <a:headEnd type="none" w="med" len="med"/>
                      <a:tailEnd type="none" w="med" len="med"/>
                    </a:lnR>
                    <a:lnT>
                      <a:noFill/>
                    </a:lnT>
                    <a:lnB>
                      <a:noFill/>
                    </a:lnB>
                  </a:tcPr>
                </a:tc>
                <a:tc>
                  <a:txBody>
                    <a:bodyPr/>
                    <a:lstStyle/>
                    <a:p>
                      <a:pPr algn="ctr" fontAlgn="b"/>
                      <a:r>
                        <a:rPr lang="en-NZ" sz="1000" b="1" i="0" u="none" strike="noStrike" dirty="0">
                          <a:solidFill>
                            <a:schemeClr val="tx1"/>
                          </a:solidFill>
                          <a:effectLst/>
                          <a:latin typeface="Calibri" panose="020F0502020204030204" pitchFamily="34" charset="0"/>
                        </a:rPr>
                        <a:t>8%</a:t>
                      </a:r>
                    </a:p>
                  </a:txBody>
                  <a:tcPr marL="0" marR="0" marT="0" marB="0" anchor="ctr">
                    <a:lnL w="76200" cap="flat" cmpd="sng" algn="ctr">
                      <a:solidFill>
                        <a:schemeClr val="bg1"/>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9%</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6%</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8%</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9%</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7%</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1" i="0" u="none" strike="noStrike" dirty="0">
                          <a:solidFill>
                            <a:schemeClr val="bg1"/>
                          </a:solidFill>
                          <a:effectLst/>
                          <a:latin typeface="Calibri" panose="020F0502020204030204" pitchFamily="34" charset="0"/>
                        </a:rPr>
                        <a:t>6%</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4">
                        <a:lumMod val="60000"/>
                        <a:lumOff val="40000"/>
                      </a:schemeClr>
                    </a:solidFill>
                  </a:tcPr>
                </a:tc>
                <a:tc>
                  <a:txBody>
                    <a:bodyPr/>
                    <a:lstStyle/>
                    <a:p>
                      <a:pPr marL="0" algn="ctr" defTabSz="914400" rtl="0" eaLnBrk="1" fontAlgn="b" latinLnBrk="0" hangingPunct="1"/>
                      <a:r>
                        <a:rPr lang="en-NZ" sz="1000" b="0" i="0" u="none" strike="noStrike" kern="1200" dirty="0">
                          <a:solidFill>
                            <a:srgbClr val="000000"/>
                          </a:solidFill>
                          <a:effectLst/>
                          <a:latin typeface="Calibri" panose="020F0502020204030204" pitchFamily="34" charset="0"/>
                          <a:ea typeface="+mn-ea"/>
                          <a:cs typeface="+mn-cs"/>
                        </a:rPr>
                        <a:t>7%</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14400" rtl="0" eaLnBrk="1" fontAlgn="b" latinLnBrk="0" hangingPunct="1"/>
                      <a:r>
                        <a:rPr lang="en-NZ" sz="1000" b="0" i="0" u="none" strike="noStrike" kern="1200" dirty="0">
                          <a:solidFill>
                            <a:srgbClr val="000000"/>
                          </a:solidFill>
                          <a:effectLst/>
                          <a:latin typeface="Calibri" panose="020F0502020204030204" pitchFamily="34" charset="0"/>
                          <a:ea typeface="+mn-ea"/>
                          <a:cs typeface="+mn-cs"/>
                        </a:rPr>
                        <a:t>10%</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0" algn="ctr" defTabSz="914400" rtl="0" eaLnBrk="1" fontAlgn="b" latinLnBrk="0" hangingPunct="1"/>
                      <a:r>
                        <a:rPr lang="en-NZ" sz="1000" b="0" i="0" u="none" strike="noStrike" kern="1200" dirty="0">
                          <a:solidFill>
                            <a:srgbClr val="000000"/>
                          </a:solidFill>
                          <a:effectLst/>
                          <a:latin typeface="Calibri" panose="020F0502020204030204" pitchFamily="34" charset="0"/>
                          <a:ea typeface="+mn-ea"/>
                          <a:cs typeface="+mn-cs"/>
                        </a:rPr>
                        <a:t>12%</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8%</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8%</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10%</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NZ" sz="1000" b="0" i="0" u="none" strike="noStrike" dirty="0">
                          <a:solidFill>
                            <a:srgbClr val="000000"/>
                          </a:solidFill>
                          <a:effectLst/>
                          <a:latin typeface="Calibri" panose="020F0502020204030204" pitchFamily="34" charset="0"/>
                        </a:rPr>
                        <a:t>7%</a:t>
                      </a:r>
                    </a:p>
                  </a:txBody>
                  <a:tcPr marL="0" marR="0" marT="0" marB="0" anchor="ctr">
                    <a:lnL w="28575" cap="flat" cmpd="sng" algn="ctr">
                      <a:solidFill>
                        <a:schemeClr val="bg2"/>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459248230"/>
                  </a:ext>
                </a:extLst>
              </a:tr>
              <a:tr h="202682">
                <a:tc>
                  <a:txBody>
                    <a:bodyPr/>
                    <a:lstStyle/>
                    <a:p>
                      <a:pPr algn="r" fontAlgn="b"/>
                      <a:r>
                        <a:rPr lang="en-NZ" sz="1000" b="0" i="0" u="none" strike="noStrike" dirty="0">
                          <a:solidFill>
                            <a:srgbClr val="000000"/>
                          </a:solidFill>
                          <a:effectLst/>
                          <a:latin typeface="Calibri" panose="020F0502020204030204" pitchFamily="34" charset="0"/>
                        </a:rPr>
                        <a:t>Listen to an overseas radio station online</a:t>
                      </a:r>
                    </a:p>
                  </a:txBody>
                  <a:tcPr marL="9525" marR="9525" marT="9525" marB="0" anchor="ctr">
                    <a:lnL>
                      <a:noFill/>
                    </a:lnL>
                    <a:lnR w="76200" cap="flat" cmpd="sng" algn="ctr">
                      <a:solidFill>
                        <a:schemeClr val="bg1"/>
                      </a:solidFill>
                      <a:prstDash val="solid"/>
                      <a:round/>
                      <a:headEnd type="none" w="med" len="med"/>
                      <a:tailEnd type="none" w="med" len="med"/>
                    </a:lnR>
                    <a:lnT>
                      <a:noFill/>
                    </a:lnT>
                    <a:lnB>
                      <a:noFill/>
                    </a:lnB>
                  </a:tcPr>
                </a:tc>
                <a:tc>
                  <a:txBody>
                    <a:bodyPr/>
                    <a:lstStyle/>
                    <a:p>
                      <a:pPr algn="ctr" fontAlgn="b"/>
                      <a:r>
                        <a:rPr lang="en-NZ" sz="1000" b="1" i="0" u="none" strike="noStrike" dirty="0">
                          <a:solidFill>
                            <a:schemeClr val="tx1"/>
                          </a:solidFill>
                          <a:effectLst/>
                          <a:latin typeface="Calibri" panose="020F0502020204030204" pitchFamily="34" charset="0"/>
                        </a:rPr>
                        <a:t>5%</a:t>
                      </a:r>
                    </a:p>
                  </a:txBody>
                  <a:tcPr marL="0" marR="0" marT="0" marB="0" anchor="ctr">
                    <a:lnL w="76200" cap="flat" cmpd="sng" algn="ctr">
                      <a:solidFill>
                        <a:schemeClr val="bg1"/>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a:noFill/>
                    </a:lnB>
                    <a:noFill/>
                  </a:tcPr>
                </a:tc>
                <a:tc>
                  <a:txBody>
                    <a:bodyPr/>
                    <a:lstStyle/>
                    <a:p>
                      <a:pPr algn="ctr" fontAlgn="b"/>
                      <a:r>
                        <a:rPr lang="en-NZ" sz="1000" b="0" i="0" u="none" strike="noStrike" dirty="0">
                          <a:solidFill>
                            <a:srgbClr val="000000"/>
                          </a:solidFill>
                          <a:effectLst/>
                          <a:latin typeface="Calibri" panose="020F0502020204030204" pitchFamily="34" charset="0"/>
                        </a:rPr>
                        <a:t>6%</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a:noFill/>
                    </a:lnB>
                    <a:noFill/>
                  </a:tcPr>
                </a:tc>
                <a:tc>
                  <a:txBody>
                    <a:bodyPr/>
                    <a:lstStyle/>
                    <a:p>
                      <a:pPr algn="ctr" fontAlgn="b"/>
                      <a:r>
                        <a:rPr lang="en-NZ" sz="1000" b="0" i="0" u="none" strike="noStrike" dirty="0">
                          <a:solidFill>
                            <a:srgbClr val="000000"/>
                          </a:solidFill>
                          <a:effectLst/>
                          <a:latin typeface="Calibri" panose="020F0502020204030204" pitchFamily="34" charset="0"/>
                        </a:rPr>
                        <a:t>4%</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a:noFill/>
                    </a:lnB>
                    <a:noFill/>
                  </a:tcPr>
                </a:tc>
                <a:tc>
                  <a:txBody>
                    <a:bodyPr/>
                    <a:lstStyle/>
                    <a:p>
                      <a:pPr algn="ctr" fontAlgn="b"/>
                      <a:r>
                        <a:rPr lang="en-NZ" sz="1000" b="0" i="0" u="none" strike="noStrike" dirty="0">
                          <a:solidFill>
                            <a:srgbClr val="000000"/>
                          </a:solidFill>
                          <a:effectLst/>
                          <a:latin typeface="Calibri" panose="020F0502020204030204" pitchFamily="34" charset="0"/>
                        </a:rPr>
                        <a:t>5%</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a:noFill/>
                    </a:lnB>
                    <a:noFill/>
                  </a:tcPr>
                </a:tc>
                <a:tc>
                  <a:txBody>
                    <a:bodyPr/>
                    <a:lstStyle/>
                    <a:p>
                      <a:pPr algn="ctr" fontAlgn="b"/>
                      <a:r>
                        <a:rPr lang="en-NZ" sz="1000" b="0" i="0" u="none" strike="noStrike" dirty="0">
                          <a:solidFill>
                            <a:srgbClr val="000000"/>
                          </a:solidFill>
                          <a:effectLst/>
                          <a:latin typeface="Calibri" panose="020F0502020204030204" pitchFamily="34" charset="0"/>
                        </a:rPr>
                        <a:t>6%</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a:noFill/>
                    </a:lnB>
                    <a:noFill/>
                  </a:tcPr>
                </a:tc>
                <a:tc>
                  <a:txBody>
                    <a:bodyPr/>
                    <a:lstStyle/>
                    <a:p>
                      <a:pPr algn="ctr" fontAlgn="b"/>
                      <a:r>
                        <a:rPr lang="en-NZ" sz="1000" b="0" i="0" u="none" strike="noStrike" dirty="0">
                          <a:solidFill>
                            <a:srgbClr val="000000"/>
                          </a:solidFill>
                          <a:effectLst/>
                          <a:latin typeface="Calibri" panose="020F0502020204030204" pitchFamily="34" charset="0"/>
                        </a:rPr>
                        <a:t>4%</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a:noFill/>
                    </a:lnB>
                    <a:noFill/>
                  </a:tcPr>
                </a:tc>
                <a:tc>
                  <a:txBody>
                    <a:bodyPr/>
                    <a:lstStyle/>
                    <a:p>
                      <a:pPr algn="ctr" fontAlgn="b"/>
                      <a:r>
                        <a:rPr lang="en-NZ" sz="1000" b="1" i="0" u="none" strike="noStrike" dirty="0">
                          <a:solidFill>
                            <a:schemeClr val="bg1"/>
                          </a:solidFill>
                          <a:effectLst/>
                          <a:latin typeface="Calibri" panose="020F0502020204030204" pitchFamily="34" charset="0"/>
                        </a:rPr>
                        <a:t>3%</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a:noFill/>
                    </a:lnB>
                    <a:solidFill>
                      <a:schemeClr val="accent4">
                        <a:lumMod val="60000"/>
                        <a:lumOff val="40000"/>
                      </a:schemeClr>
                    </a:solidFill>
                  </a:tcPr>
                </a:tc>
                <a:tc>
                  <a:txBody>
                    <a:bodyPr/>
                    <a:lstStyle/>
                    <a:p>
                      <a:pPr marL="0" algn="ctr" defTabSz="914400" rtl="0" eaLnBrk="1" fontAlgn="b" latinLnBrk="0" hangingPunct="1"/>
                      <a:r>
                        <a:rPr lang="en-NZ" sz="1000" b="0" i="0" u="none" strike="noStrike" kern="1200" dirty="0">
                          <a:solidFill>
                            <a:srgbClr val="000000"/>
                          </a:solidFill>
                          <a:effectLst/>
                          <a:latin typeface="Calibri" panose="020F0502020204030204" pitchFamily="34" charset="0"/>
                          <a:ea typeface="+mn-ea"/>
                          <a:cs typeface="+mn-cs"/>
                        </a:rPr>
                        <a:t>4%</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a:noFill/>
                    </a:lnB>
                    <a:noFill/>
                  </a:tcPr>
                </a:tc>
                <a:tc>
                  <a:txBody>
                    <a:bodyPr/>
                    <a:lstStyle/>
                    <a:p>
                      <a:pPr marL="0" algn="ctr" defTabSz="914400" rtl="0" eaLnBrk="1" fontAlgn="b" latinLnBrk="0" hangingPunct="1"/>
                      <a:r>
                        <a:rPr lang="en-NZ" sz="1000" b="1" i="0" u="none" strike="noStrike" kern="1200" dirty="0">
                          <a:solidFill>
                            <a:schemeClr val="bg1"/>
                          </a:solidFill>
                          <a:effectLst/>
                          <a:latin typeface="Calibri" panose="020F0502020204030204" pitchFamily="34" charset="0"/>
                          <a:ea typeface="+mn-ea"/>
                          <a:cs typeface="+mn-cs"/>
                        </a:rPr>
                        <a:t>11%</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a:noFill/>
                    </a:lnB>
                    <a:solidFill>
                      <a:srgbClr val="77D8C0"/>
                    </a:solidFill>
                  </a:tcPr>
                </a:tc>
                <a:tc>
                  <a:txBody>
                    <a:bodyPr/>
                    <a:lstStyle/>
                    <a:p>
                      <a:pPr marL="0" algn="ctr" defTabSz="914400" rtl="0" eaLnBrk="1" fontAlgn="b" latinLnBrk="0" hangingPunct="1"/>
                      <a:r>
                        <a:rPr lang="en-NZ" sz="1000" b="0" i="0" u="none" strike="noStrike" kern="1200" dirty="0">
                          <a:solidFill>
                            <a:srgbClr val="000000"/>
                          </a:solidFill>
                          <a:effectLst/>
                          <a:latin typeface="Calibri" panose="020F0502020204030204" pitchFamily="34" charset="0"/>
                          <a:ea typeface="+mn-ea"/>
                          <a:cs typeface="+mn-cs"/>
                        </a:rPr>
                        <a:t>8%</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a:noFill/>
                    </a:lnB>
                    <a:noFill/>
                  </a:tcPr>
                </a:tc>
                <a:tc>
                  <a:txBody>
                    <a:bodyPr/>
                    <a:lstStyle/>
                    <a:p>
                      <a:pPr marL="0" algn="ctr" defTabSz="914400" rtl="0" eaLnBrk="1" fontAlgn="b" latinLnBrk="0" hangingPunct="1"/>
                      <a:r>
                        <a:rPr lang="en-NZ" sz="1000" b="0" i="0" u="none" strike="noStrike" kern="1200" dirty="0">
                          <a:solidFill>
                            <a:srgbClr val="000000"/>
                          </a:solidFill>
                          <a:effectLst/>
                          <a:latin typeface="Calibri" panose="020F0502020204030204" pitchFamily="34" charset="0"/>
                          <a:ea typeface="+mn-ea"/>
                          <a:cs typeface="+mn-cs"/>
                        </a:rPr>
                        <a:t>5%</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a:noFill/>
                    </a:lnB>
                    <a:noFill/>
                  </a:tcPr>
                </a:tc>
                <a:tc>
                  <a:txBody>
                    <a:bodyPr/>
                    <a:lstStyle/>
                    <a:p>
                      <a:pPr algn="ctr" fontAlgn="b"/>
                      <a:r>
                        <a:rPr lang="en-NZ" sz="1000" b="0" i="0" u="none" strike="noStrike" dirty="0">
                          <a:solidFill>
                            <a:srgbClr val="000000"/>
                          </a:solidFill>
                          <a:effectLst/>
                          <a:latin typeface="Calibri" panose="020F0502020204030204" pitchFamily="34" charset="0"/>
                        </a:rPr>
                        <a:t>8%</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a:noFill/>
                    </a:lnB>
                    <a:noFill/>
                  </a:tcPr>
                </a:tc>
                <a:tc>
                  <a:txBody>
                    <a:bodyPr/>
                    <a:lstStyle/>
                    <a:p>
                      <a:pPr algn="ctr" fontAlgn="b"/>
                      <a:r>
                        <a:rPr lang="en-NZ" sz="1000" b="0" i="0" u="none" strike="noStrike" dirty="0">
                          <a:solidFill>
                            <a:srgbClr val="000000"/>
                          </a:solidFill>
                          <a:effectLst/>
                          <a:latin typeface="Calibri" panose="020F0502020204030204" pitchFamily="34" charset="0"/>
                        </a:rPr>
                        <a:t>8%</a:t>
                      </a:r>
                    </a:p>
                  </a:txBody>
                  <a:tcPr marL="0" marR="0" marT="0" marB="0" anchor="ctr">
                    <a:lnL w="28575"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a:noFill/>
                    </a:lnB>
                    <a:noFill/>
                  </a:tcPr>
                </a:tc>
                <a:tc>
                  <a:txBody>
                    <a:bodyPr/>
                    <a:lstStyle/>
                    <a:p>
                      <a:pPr algn="ctr" fontAlgn="b"/>
                      <a:r>
                        <a:rPr lang="en-NZ" sz="1000" b="1" i="0" u="none" strike="noStrike" dirty="0">
                          <a:solidFill>
                            <a:schemeClr val="bg1"/>
                          </a:solidFill>
                          <a:effectLst/>
                          <a:latin typeface="Calibri" panose="020F0502020204030204" pitchFamily="34" charset="0"/>
                        </a:rPr>
                        <a:t>2%</a:t>
                      </a:r>
                    </a:p>
                  </a:txBody>
                  <a:tcPr marL="0" marR="0" marT="0" marB="0" anchor="ctr">
                    <a:lnL w="28575" cap="flat" cmpd="sng" algn="ctr">
                      <a:solidFill>
                        <a:schemeClr val="bg2"/>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a:noFill/>
                    </a:lnB>
                    <a:solidFill>
                      <a:srgbClr val="E49595"/>
                    </a:solidFill>
                  </a:tcPr>
                </a:tc>
                <a:extLst>
                  <a:ext uri="{0D108BD9-81ED-4DB2-BD59-A6C34878D82A}">
                    <a16:rowId xmlns:a16="http://schemas.microsoft.com/office/drawing/2014/main" val="3702444417"/>
                  </a:ext>
                </a:extLst>
              </a:tr>
            </a:tbl>
          </a:graphicData>
        </a:graphic>
      </p:graphicFrame>
      <p:sp>
        <p:nvSpPr>
          <p:cNvPr id="18" name="Rectangle 17">
            <a:extLst>
              <a:ext uri="{FF2B5EF4-FFF2-40B4-BE49-F238E27FC236}">
                <a16:creationId xmlns:a16="http://schemas.microsoft.com/office/drawing/2014/main" id="{C9DF22EF-1C02-4272-97BC-3D78AA306C5D}"/>
              </a:ext>
            </a:extLst>
          </p:cNvPr>
          <p:cNvSpPr/>
          <p:nvPr/>
        </p:nvSpPr>
        <p:spPr>
          <a:xfrm>
            <a:off x="3391222" y="2194650"/>
            <a:ext cx="2056370" cy="307777"/>
          </a:xfrm>
          <a:prstGeom prst="rect">
            <a:avLst/>
          </a:prstGeom>
        </p:spPr>
        <p:txBody>
          <a:bodyPr wrap="square">
            <a:spAutoFit/>
          </a:bodyPr>
          <a:lstStyle/>
          <a:p>
            <a:pPr algn="ctr"/>
            <a:r>
              <a:rPr lang="en-NZ" sz="1400" b="1" dirty="0">
                <a:solidFill>
                  <a:schemeClr val="bg1"/>
                </a:solidFill>
                <a:latin typeface="+mj-lt"/>
              </a:rPr>
              <a:t>Age</a:t>
            </a:r>
          </a:p>
        </p:txBody>
      </p:sp>
      <p:sp>
        <p:nvSpPr>
          <p:cNvPr id="19" name="Rectangle 18">
            <a:extLst>
              <a:ext uri="{FF2B5EF4-FFF2-40B4-BE49-F238E27FC236}">
                <a16:creationId xmlns:a16="http://schemas.microsoft.com/office/drawing/2014/main" id="{BADA6825-0744-492C-B8DD-7EB198D9077D}"/>
              </a:ext>
            </a:extLst>
          </p:cNvPr>
          <p:cNvSpPr/>
          <p:nvPr/>
        </p:nvSpPr>
        <p:spPr>
          <a:xfrm>
            <a:off x="5447591" y="2186636"/>
            <a:ext cx="1261381" cy="307777"/>
          </a:xfrm>
          <a:prstGeom prst="rect">
            <a:avLst/>
          </a:prstGeom>
        </p:spPr>
        <p:txBody>
          <a:bodyPr wrap="square">
            <a:spAutoFit/>
          </a:bodyPr>
          <a:lstStyle/>
          <a:p>
            <a:pPr algn="ctr"/>
            <a:r>
              <a:rPr lang="en-NZ" sz="1400" b="1" dirty="0">
                <a:solidFill>
                  <a:schemeClr val="bg1"/>
                </a:solidFill>
                <a:latin typeface="+mj-lt"/>
              </a:rPr>
              <a:t>Gender </a:t>
            </a:r>
          </a:p>
        </p:txBody>
      </p:sp>
      <p:sp>
        <p:nvSpPr>
          <p:cNvPr id="20" name="Rectangle 19">
            <a:extLst>
              <a:ext uri="{FF2B5EF4-FFF2-40B4-BE49-F238E27FC236}">
                <a16:creationId xmlns:a16="http://schemas.microsoft.com/office/drawing/2014/main" id="{80AECEFA-6971-4323-829A-99604417835F}"/>
              </a:ext>
            </a:extLst>
          </p:cNvPr>
          <p:cNvSpPr/>
          <p:nvPr/>
        </p:nvSpPr>
        <p:spPr>
          <a:xfrm>
            <a:off x="9328128" y="2196940"/>
            <a:ext cx="2660671" cy="307777"/>
          </a:xfrm>
          <a:prstGeom prst="rect">
            <a:avLst/>
          </a:prstGeom>
        </p:spPr>
        <p:txBody>
          <a:bodyPr wrap="square">
            <a:spAutoFit/>
          </a:bodyPr>
          <a:lstStyle/>
          <a:p>
            <a:pPr algn="ctr"/>
            <a:r>
              <a:rPr lang="en-NZ" sz="1400" b="1" dirty="0">
                <a:solidFill>
                  <a:schemeClr val="bg1"/>
                </a:solidFill>
                <a:latin typeface="+mj-lt"/>
              </a:rPr>
              <a:t>Household income</a:t>
            </a:r>
          </a:p>
        </p:txBody>
      </p:sp>
      <p:sp>
        <p:nvSpPr>
          <p:cNvPr id="22" name="Rectangle 21">
            <a:extLst>
              <a:ext uri="{FF2B5EF4-FFF2-40B4-BE49-F238E27FC236}">
                <a16:creationId xmlns:a16="http://schemas.microsoft.com/office/drawing/2014/main" id="{49A2C13A-9A9D-4805-984A-9A51CB300FBE}"/>
              </a:ext>
            </a:extLst>
          </p:cNvPr>
          <p:cNvSpPr/>
          <p:nvPr/>
        </p:nvSpPr>
        <p:spPr>
          <a:xfrm>
            <a:off x="6708973" y="2192065"/>
            <a:ext cx="2619156" cy="307777"/>
          </a:xfrm>
          <a:prstGeom prst="rect">
            <a:avLst/>
          </a:prstGeom>
        </p:spPr>
        <p:txBody>
          <a:bodyPr wrap="square">
            <a:spAutoFit/>
          </a:bodyPr>
          <a:lstStyle/>
          <a:p>
            <a:pPr algn="ctr"/>
            <a:r>
              <a:rPr lang="en-NZ" sz="1400" b="1" dirty="0">
                <a:solidFill>
                  <a:schemeClr val="bg1"/>
                </a:solidFill>
                <a:latin typeface="+mj-lt"/>
              </a:rPr>
              <a:t>Ethnicity</a:t>
            </a:r>
          </a:p>
        </p:txBody>
      </p:sp>
      <p:grpSp>
        <p:nvGrpSpPr>
          <p:cNvPr id="3" name="Group 2">
            <a:extLst>
              <a:ext uri="{FF2B5EF4-FFF2-40B4-BE49-F238E27FC236}">
                <a16:creationId xmlns:a16="http://schemas.microsoft.com/office/drawing/2014/main" id="{71777082-868D-4C1C-80EF-9AA1904EF6B2}"/>
              </a:ext>
            </a:extLst>
          </p:cNvPr>
          <p:cNvGrpSpPr/>
          <p:nvPr/>
        </p:nvGrpSpPr>
        <p:grpSpPr>
          <a:xfrm>
            <a:off x="3455018" y="2178622"/>
            <a:ext cx="5873111" cy="4039298"/>
            <a:chOff x="3455018" y="1158949"/>
            <a:chExt cx="5873111" cy="4974339"/>
          </a:xfrm>
        </p:grpSpPr>
        <p:grpSp>
          <p:nvGrpSpPr>
            <p:cNvPr id="12" name="Group 11">
              <a:extLst>
                <a:ext uri="{FF2B5EF4-FFF2-40B4-BE49-F238E27FC236}">
                  <a16:creationId xmlns:a16="http://schemas.microsoft.com/office/drawing/2014/main" id="{72BECF86-1350-4919-B59D-21416B11FBA5}"/>
                </a:ext>
              </a:extLst>
            </p:cNvPr>
            <p:cNvGrpSpPr/>
            <p:nvPr/>
          </p:nvGrpSpPr>
          <p:grpSpPr>
            <a:xfrm>
              <a:off x="3455018" y="1158949"/>
              <a:ext cx="3253957" cy="4974339"/>
              <a:chOff x="3625609" y="1727997"/>
              <a:chExt cx="3151174" cy="4273200"/>
            </a:xfrm>
          </p:grpSpPr>
          <p:cxnSp>
            <p:nvCxnSpPr>
              <p:cNvPr id="13" name="Straight Connector 12">
                <a:extLst>
                  <a:ext uri="{FF2B5EF4-FFF2-40B4-BE49-F238E27FC236}">
                    <a16:creationId xmlns:a16="http://schemas.microsoft.com/office/drawing/2014/main" id="{FA0AE00C-BCD9-472B-990F-919ED54D4EF9}"/>
                  </a:ext>
                </a:extLst>
              </p:cNvPr>
              <p:cNvCxnSpPr/>
              <p:nvPr/>
            </p:nvCxnSpPr>
            <p:spPr>
              <a:xfrm>
                <a:off x="5540405" y="1727997"/>
                <a:ext cx="0" cy="4273200"/>
              </a:xfrm>
              <a:prstGeom prst="line">
                <a:avLst/>
              </a:prstGeom>
              <a:ln w="3175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513D704-CC8C-4195-BEF0-76D3150A808F}"/>
                  </a:ext>
                </a:extLst>
              </p:cNvPr>
              <p:cNvCxnSpPr/>
              <p:nvPr/>
            </p:nvCxnSpPr>
            <p:spPr>
              <a:xfrm>
                <a:off x="3625609" y="1727997"/>
                <a:ext cx="0" cy="4273200"/>
              </a:xfrm>
              <a:prstGeom prst="line">
                <a:avLst/>
              </a:prstGeom>
              <a:ln w="3175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1B4B9-2A59-4A9E-8258-3ED7A687DDCF}"/>
                  </a:ext>
                </a:extLst>
              </p:cNvPr>
              <p:cNvCxnSpPr/>
              <p:nvPr/>
            </p:nvCxnSpPr>
            <p:spPr>
              <a:xfrm>
                <a:off x="6776783" y="1727997"/>
                <a:ext cx="0" cy="4273200"/>
              </a:xfrm>
              <a:prstGeom prst="line">
                <a:avLst/>
              </a:prstGeom>
              <a:ln w="3175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23CB1E6B-A04B-4E6F-85E8-267A57E5076F}"/>
                </a:ext>
              </a:extLst>
            </p:cNvPr>
            <p:cNvCxnSpPr/>
            <p:nvPr/>
          </p:nvCxnSpPr>
          <p:spPr>
            <a:xfrm>
              <a:off x="9328129" y="1158949"/>
              <a:ext cx="0" cy="4974339"/>
            </a:xfrm>
            <a:prstGeom prst="line">
              <a:avLst/>
            </a:prstGeom>
            <a:ln w="3175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71156141-B304-4936-BF21-D6CEE136E3D4}"/>
              </a:ext>
            </a:extLst>
          </p:cNvPr>
          <p:cNvGrpSpPr/>
          <p:nvPr/>
        </p:nvGrpSpPr>
        <p:grpSpPr>
          <a:xfrm>
            <a:off x="7443973" y="6389646"/>
            <a:ext cx="2205995" cy="468354"/>
            <a:chOff x="7443973" y="6389646"/>
            <a:chExt cx="2205995" cy="468354"/>
          </a:xfrm>
        </p:grpSpPr>
        <p:sp>
          <p:nvSpPr>
            <p:cNvPr id="5" name="Rectangle 4">
              <a:extLst>
                <a:ext uri="{FF2B5EF4-FFF2-40B4-BE49-F238E27FC236}">
                  <a16:creationId xmlns:a16="http://schemas.microsoft.com/office/drawing/2014/main" id="{E59F0787-A18C-4AAE-A064-DF71C34D94CC}"/>
                </a:ext>
              </a:extLst>
            </p:cNvPr>
            <p:cNvSpPr/>
            <p:nvPr/>
          </p:nvSpPr>
          <p:spPr>
            <a:xfrm>
              <a:off x="7443973" y="6642436"/>
              <a:ext cx="510360" cy="12433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0" name="Rectangle 29">
              <a:extLst>
                <a:ext uri="{FF2B5EF4-FFF2-40B4-BE49-F238E27FC236}">
                  <a16:creationId xmlns:a16="http://schemas.microsoft.com/office/drawing/2014/main" id="{6D8B5AEC-986B-4E3D-954A-FEA43AFF3872}"/>
                </a:ext>
              </a:extLst>
            </p:cNvPr>
            <p:cNvSpPr/>
            <p:nvPr/>
          </p:nvSpPr>
          <p:spPr>
            <a:xfrm>
              <a:off x="7443973" y="6461109"/>
              <a:ext cx="510360" cy="12433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1" name="Footer Placeholder 16">
              <a:extLst>
                <a:ext uri="{FF2B5EF4-FFF2-40B4-BE49-F238E27FC236}">
                  <a16:creationId xmlns:a16="http://schemas.microsoft.com/office/drawing/2014/main" id="{09DCA3C9-5C1C-45A3-B579-3D49A28068B7}"/>
                </a:ext>
              </a:extLst>
            </p:cNvPr>
            <p:cNvSpPr txBox="1">
              <a:spLocks/>
            </p:cNvSpPr>
            <p:nvPr/>
          </p:nvSpPr>
          <p:spPr>
            <a:xfrm>
              <a:off x="7964967" y="6389646"/>
              <a:ext cx="1685001" cy="468354"/>
            </a:xfrm>
            <a:prstGeom prst="rect">
              <a:avLst/>
            </a:prstGeom>
          </p:spPr>
          <p:txBody>
            <a:bodyPr vert="horz" lIns="91440" tIns="45720" rIns="91440" bIns="45720" rtlCol="0" anchor="ctr"/>
            <a:lstStyle>
              <a:defPPr>
                <a:defRPr lang="en-US"/>
              </a:defPPr>
              <a:lvl1pPr marL="0" algn="l" defTabSz="914400" rtl="0" eaLnBrk="1" latinLnBrk="0" hangingPunct="1">
                <a:lnSpc>
                  <a:spcPct val="80000"/>
                </a:lnSpc>
                <a:defRPr sz="800" kern="1200">
                  <a:solidFill>
                    <a:srgbClr val="5B5C6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Z" dirty="0"/>
                <a:t>Significantly higher than the total</a:t>
              </a:r>
            </a:p>
            <a:p>
              <a:endParaRPr lang="en-NZ" dirty="0"/>
            </a:p>
            <a:p>
              <a:r>
                <a:rPr lang="en-NZ" dirty="0"/>
                <a:t>Significantly lower than the total</a:t>
              </a:r>
            </a:p>
          </p:txBody>
        </p:sp>
      </p:grpSp>
      <p:graphicFrame>
        <p:nvGraphicFramePr>
          <p:cNvPr id="25" name="Table 24">
            <a:extLst>
              <a:ext uri="{FF2B5EF4-FFF2-40B4-BE49-F238E27FC236}">
                <a16:creationId xmlns:a16="http://schemas.microsoft.com/office/drawing/2014/main" id="{A874A4C2-6A7F-42DE-A6C4-4D86CB569286}"/>
              </a:ext>
            </a:extLst>
          </p:cNvPr>
          <p:cNvGraphicFramePr>
            <a:graphicFrameLocks noGrp="1"/>
          </p:cNvGraphicFramePr>
          <p:nvPr>
            <p:extLst>
              <p:ext uri="{D42A27DB-BD31-4B8C-83A1-F6EECF244321}">
                <p14:modId xmlns:p14="http://schemas.microsoft.com/office/powerpoint/2010/main" val="35570971"/>
              </p:ext>
            </p:extLst>
          </p:nvPr>
        </p:nvGraphicFramePr>
        <p:xfrm>
          <a:off x="2804790" y="2453173"/>
          <a:ext cx="9124934" cy="504000"/>
        </p:xfrm>
        <a:graphic>
          <a:graphicData uri="http://schemas.openxmlformats.org/drawingml/2006/table">
            <a:tbl>
              <a:tblPr>
                <a:tableStyleId>{2D5ABB26-0587-4C30-8999-92F81FD0307C}</a:tableStyleId>
              </a:tblPr>
              <a:tblGrid>
                <a:gridCol w="651781">
                  <a:extLst>
                    <a:ext uri="{9D8B030D-6E8A-4147-A177-3AD203B41FA5}">
                      <a16:colId xmlns:a16="http://schemas.microsoft.com/office/drawing/2014/main" val="3972847450"/>
                    </a:ext>
                  </a:extLst>
                </a:gridCol>
                <a:gridCol w="651781">
                  <a:extLst>
                    <a:ext uri="{9D8B030D-6E8A-4147-A177-3AD203B41FA5}">
                      <a16:colId xmlns:a16="http://schemas.microsoft.com/office/drawing/2014/main" val="3966924618"/>
                    </a:ext>
                  </a:extLst>
                </a:gridCol>
                <a:gridCol w="651781">
                  <a:extLst>
                    <a:ext uri="{9D8B030D-6E8A-4147-A177-3AD203B41FA5}">
                      <a16:colId xmlns:a16="http://schemas.microsoft.com/office/drawing/2014/main" val="3866362743"/>
                    </a:ext>
                  </a:extLst>
                </a:gridCol>
                <a:gridCol w="651781">
                  <a:extLst>
                    <a:ext uri="{9D8B030D-6E8A-4147-A177-3AD203B41FA5}">
                      <a16:colId xmlns:a16="http://schemas.microsoft.com/office/drawing/2014/main" val="2669065244"/>
                    </a:ext>
                  </a:extLst>
                </a:gridCol>
                <a:gridCol w="651781">
                  <a:extLst>
                    <a:ext uri="{9D8B030D-6E8A-4147-A177-3AD203B41FA5}">
                      <a16:colId xmlns:a16="http://schemas.microsoft.com/office/drawing/2014/main" val="2796366393"/>
                    </a:ext>
                  </a:extLst>
                </a:gridCol>
                <a:gridCol w="651781">
                  <a:extLst>
                    <a:ext uri="{9D8B030D-6E8A-4147-A177-3AD203B41FA5}">
                      <a16:colId xmlns:a16="http://schemas.microsoft.com/office/drawing/2014/main" val="1757943845"/>
                    </a:ext>
                  </a:extLst>
                </a:gridCol>
                <a:gridCol w="651781">
                  <a:extLst>
                    <a:ext uri="{9D8B030D-6E8A-4147-A177-3AD203B41FA5}">
                      <a16:colId xmlns:a16="http://schemas.microsoft.com/office/drawing/2014/main" val="3422390553"/>
                    </a:ext>
                  </a:extLst>
                </a:gridCol>
                <a:gridCol w="651781">
                  <a:extLst>
                    <a:ext uri="{9D8B030D-6E8A-4147-A177-3AD203B41FA5}">
                      <a16:colId xmlns:a16="http://schemas.microsoft.com/office/drawing/2014/main" val="761141272"/>
                    </a:ext>
                  </a:extLst>
                </a:gridCol>
                <a:gridCol w="651781">
                  <a:extLst>
                    <a:ext uri="{9D8B030D-6E8A-4147-A177-3AD203B41FA5}">
                      <a16:colId xmlns:a16="http://schemas.microsoft.com/office/drawing/2014/main" val="3287232160"/>
                    </a:ext>
                  </a:extLst>
                </a:gridCol>
                <a:gridCol w="651781">
                  <a:extLst>
                    <a:ext uri="{9D8B030D-6E8A-4147-A177-3AD203B41FA5}">
                      <a16:colId xmlns:a16="http://schemas.microsoft.com/office/drawing/2014/main" val="3500216045"/>
                    </a:ext>
                  </a:extLst>
                </a:gridCol>
                <a:gridCol w="651781">
                  <a:extLst>
                    <a:ext uri="{9D8B030D-6E8A-4147-A177-3AD203B41FA5}">
                      <a16:colId xmlns:a16="http://schemas.microsoft.com/office/drawing/2014/main" val="1385496658"/>
                    </a:ext>
                  </a:extLst>
                </a:gridCol>
                <a:gridCol w="651781">
                  <a:extLst>
                    <a:ext uri="{9D8B030D-6E8A-4147-A177-3AD203B41FA5}">
                      <a16:colId xmlns:a16="http://schemas.microsoft.com/office/drawing/2014/main" val="348364383"/>
                    </a:ext>
                  </a:extLst>
                </a:gridCol>
                <a:gridCol w="651781">
                  <a:extLst>
                    <a:ext uri="{9D8B030D-6E8A-4147-A177-3AD203B41FA5}">
                      <a16:colId xmlns:a16="http://schemas.microsoft.com/office/drawing/2014/main" val="2788255609"/>
                    </a:ext>
                  </a:extLst>
                </a:gridCol>
                <a:gridCol w="651781">
                  <a:extLst>
                    <a:ext uri="{9D8B030D-6E8A-4147-A177-3AD203B41FA5}">
                      <a16:colId xmlns:a16="http://schemas.microsoft.com/office/drawing/2014/main" val="1916740743"/>
                    </a:ext>
                  </a:extLst>
                </a:gridCol>
              </a:tblGrid>
              <a:tr h="504000">
                <a:tc>
                  <a:txBody>
                    <a:bodyPr/>
                    <a:lstStyle/>
                    <a:p>
                      <a:pPr algn="ctr"/>
                      <a:r>
                        <a:rPr lang="en-NZ" sz="900" b="1" dirty="0">
                          <a:solidFill>
                            <a:schemeClr val="bg1"/>
                          </a:solidFill>
                          <a:latin typeface="+mj-lt"/>
                          <a:cs typeface="Arial" panose="020B0604020202020204" pitchFamily="34" charset="0"/>
                        </a:rPr>
                        <a:t>Total</a:t>
                      </a:r>
                    </a:p>
                  </a:txBody>
                  <a:tcPr anchor="ctr"/>
                </a:tc>
                <a:tc>
                  <a:txBody>
                    <a:bodyPr/>
                    <a:lstStyle/>
                    <a:p>
                      <a:pPr algn="ctr" fontAlgn="b"/>
                      <a:r>
                        <a:rPr lang="en-NZ" sz="900" b="1" i="0" u="none" strike="noStrike" dirty="0">
                          <a:solidFill>
                            <a:schemeClr val="bg1"/>
                          </a:solidFill>
                          <a:effectLst/>
                          <a:latin typeface="+mj-lt"/>
                        </a:rPr>
                        <a:t>6 to 8 </a:t>
                      </a:r>
                    </a:p>
                    <a:p>
                      <a:pPr algn="ctr" fontAlgn="b"/>
                      <a:r>
                        <a:rPr lang="en-NZ" sz="900" b="1" i="0" u="none" strike="noStrike" dirty="0">
                          <a:solidFill>
                            <a:schemeClr val="bg1"/>
                          </a:solidFill>
                          <a:effectLst/>
                          <a:latin typeface="+mj-lt"/>
                        </a:rPr>
                        <a:t>years</a:t>
                      </a:r>
                    </a:p>
                  </a:txBody>
                  <a:tcPr marL="0" marR="0" marT="0" marB="0" anchor="ctr"/>
                </a:tc>
                <a:tc>
                  <a:txBody>
                    <a:bodyPr/>
                    <a:lstStyle/>
                    <a:p>
                      <a:pPr algn="ctr" fontAlgn="b"/>
                      <a:r>
                        <a:rPr lang="en-NZ" sz="900" b="1" i="0" u="none" strike="noStrike" dirty="0">
                          <a:solidFill>
                            <a:schemeClr val="bg1"/>
                          </a:solidFill>
                          <a:effectLst/>
                          <a:latin typeface="+mj-lt"/>
                        </a:rPr>
                        <a:t>9 to 11 </a:t>
                      </a:r>
                    </a:p>
                    <a:p>
                      <a:pPr algn="ctr" fontAlgn="b"/>
                      <a:r>
                        <a:rPr lang="en-NZ" sz="900" b="1" i="0" u="none" strike="noStrike" dirty="0">
                          <a:solidFill>
                            <a:schemeClr val="bg1"/>
                          </a:solidFill>
                          <a:effectLst/>
                          <a:latin typeface="+mj-lt"/>
                        </a:rPr>
                        <a:t>years </a:t>
                      </a:r>
                    </a:p>
                  </a:txBody>
                  <a:tcPr marL="0" marR="0" marT="0" marB="0" anchor="ctr"/>
                </a:tc>
                <a:tc>
                  <a:txBody>
                    <a:bodyPr/>
                    <a:lstStyle/>
                    <a:p>
                      <a:pPr algn="ctr" fontAlgn="b"/>
                      <a:r>
                        <a:rPr lang="en-NZ" sz="900" b="1" i="0" u="none" strike="noStrike" dirty="0">
                          <a:solidFill>
                            <a:schemeClr val="bg1"/>
                          </a:solidFill>
                          <a:effectLst/>
                          <a:latin typeface="+mj-lt"/>
                        </a:rPr>
                        <a:t>12 to 14 years</a:t>
                      </a:r>
                    </a:p>
                  </a:txBody>
                  <a:tcPr marL="0" marR="0" marT="0" marB="0" anchor="ctr"/>
                </a:tc>
                <a:tc>
                  <a:txBody>
                    <a:bodyPr/>
                    <a:lstStyle/>
                    <a:p>
                      <a:pPr algn="ctr" fontAlgn="b"/>
                      <a:r>
                        <a:rPr lang="en-NZ" sz="900" b="1" i="0" u="none" strike="noStrike" dirty="0">
                          <a:solidFill>
                            <a:schemeClr val="bg1"/>
                          </a:solidFill>
                          <a:effectLst/>
                          <a:latin typeface="+mj-lt"/>
                        </a:rPr>
                        <a:t>Male</a:t>
                      </a:r>
                    </a:p>
                  </a:txBody>
                  <a:tcPr marL="0" marR="0" marT="0" marB="0" anchor="ctr"/>
                </a:tc>
                <a:tc>
                  <a:txBody>
                    <a:bodyPr/>
                    <a:lstStyle/>
                    <a:p>
                      <a:pPr algn="ctr" fontAlgn="b"/>
                      <a:r>
                        <a:rPr lang="en-NZ" sz="900" b="1" i="0" u="none" strike="noStrike" dirty="0">
                          <a:solidFill>
                            <a:schemeClr val="bg1"/>
                          </a:solidFill>
                          <a:effectLst/>
                          <a:latin typeface="+mj-lt"/>
                        </a:rPr>
                        <a:t>Female</a:t>
                      </a:r>
                    </a:p>
                  </a:txBody>
                  <a:tcPr marL="0" marR="0" marT="0" marB="0" anchor="ctr"/>
                </a:tc>
                <a:tc>
                  <a:txBody>
                    <a:bodyPr/>
                    <a:lstStyle/>
                    <a:p>
                      <a:pPr algn="ctr" fontAlgn="b"/>
                      <a:r>
                        <a:rPr lang="en-NZ" sz="900" b="1" i="0" u="none" strike="noStrike" dirty="0">
                          <a:solidFill>
                            <a:schemeClr val="bg1"/>
                          </a:solidFill>
                          <a:effectLst/>
                          <a:latin typeface="+mj-lt"/>
                        </a:rPr>
                        <a:t>NZ</a:t>
                      </a:r>
                    </a:p>
                    <a:p>
                      <a:pPr algn="ctr" fontAlgn="b"/>
                      <a:r>
                        <a:rPr lang="en-NZ" sz="900" b="1" i="0" u="none" strike="noStrike" dirty="0">
                          <a:solidFill>
                            <a:schemeClr val="bg1"/>
                          </a:solidFill>
                          <a:effectLst/>
                          <a:latin typeface="+mj-lt"/>
                        </a:rPr>
                        <a:t>European</a:t>
                      </a:r>
                    </a:p>
                  </a:txBody>
                  <a:tcPr marL="0" marR="0" marT="0" marB="0" anchor="ctr"/>
                </a:tc>
                <a:tc>
                  <a:txBody>
                    <a:bodyPr/>
                    <a:lstStyle/>
                    <a:p>
                      <a:pPr algn="ctr" fontAlgn="b"/>
                      <a:r>
                        <a:rPr lang="en-NZ" sz="900" b="1" i="0" u="none" strike="noStrike" dirty="0">
                          <a:solidFill>
                            <a:schemeClr val="bg1"/>
                          </a:solidFill>
                          <a:effectLst/>
                          <a:latin typeface="+mj-lt"/>
                        </a:rPr>
                        <a:t>Māori</a:t>
                      </a:r>
                    </a:p>
                  </a:txBody>
                  <a:tcPr marL="0" marR="0" marT="0" marB="0" anchor="ctr"/>
                </a:tc>
                <a:tc>
                  <a:txBody>
                    <a:bodyPr/>
                    <a:lstStyle/>
                    <a:p>
                      <a:pPr algn="ctr" fontAlgn="b"/>
                      <a:r>
                        <a:rPr lang="en-NZ" sz="900" b="1" i="0" u="none" strike="noStrike" dirty="0">
                          <a:solidFill>
                            <a:schemeClr val="bg1"/>
                          </a:solidFill>
                          <a:effectLst/>
                          <a:latin typeface="+mj-lt"/>
                        </a:rPr>
                        <a:t>Pacific</a:t>
                      </a:r>
                    </a:p>
                    <a:p>
                      <a:pPr algn="ctr" fontAlgn="b"/>
                      <a:r>
                        <a:rPr lang="en-NZ" sz="900" b="1" i="0" u="none" strike="noStrike" dirty="0">
                          <a:solidFill>
                            <a:schemeClr val="bg1"/>
                          </a:solidFill>
                          <a:effectLst/>
                          <a:latin typeface="+mj-lt"/>
                        </a:rPr>
                        <a:t>peoples</a:t>
                      </a:r>
                    </a:p>
                  </a:txBody>
                  <a:tcPr marL="0" marR="0" marT="0" marB="0" anchor="ctr"/>
                </a:tc>
                <a:tc>
                  <a:txBody>
                    <a:bodyPr/>
                    <a:lstStyle/>
                    <a:p>
                      <a:pPr algn="ctr" fontAlgn="b"/>
                      <a:r>
                        <a:rPr lang="en-NZ" sz="900" b="1" i="0" u="none" strike="noStrike" dirty="0">
                          <a:solidFill>
                            <a:schemeClr val="bg1"/>
                          </a:solidFill>
                          <a:effectLst/>
                          <a:latin typeface="+mj-lt"/>
                        </a:rPr>
                        <a:t>Asian</a:t>
                      </a:r>
                    </a:p>
                  </a:txBody>
                  <a:tcPr marL="0" marR="0" marT="0" marB="0" anchor="ctr"/>
                </a:tc>
                <a:tc>
                  <a:txBody>
                    <a:bodyPr/>
                    <a:lstStyle/>
                    <a:p>
                      <a:pPr algn="ctr" fontAlgn="b"/>
                      <a:r>
                        <a:rPr lang="en-NZ" sz="900" b="1" i="0" u="none" strike="noStrike" dirty="0">
                          <a:solidFill>
                            <a:schemeClr val="bg1"/>
                          </a:solidFill>
                          <a:effectLst/>
                          <a:latin typeface="+mj-lt"/>
                        </a:rPr>
                        <a:t>Up to $50,000</a:t>
                      </a:r>
                    </a:p>
                  </a:txBody>
                  <a:tcPr marL="0" marR="0" marT="0" marB="0" anchor="ctr"/>
                </a:tc>
                <a:tc>
                  <a:txBody>
                    <a:bodyPr/>
                    <a:lstStyle/>
                    <a:p>
                      <a:pPr algn="ctr" fontAlgn="b"/>
                      <a:r>
                        <a:rPr lang="en-NZ" sz="900" b="1" i="0" u="none" strike="noStrike" dirty="0">
                          <a:solidFill>
                            <a:schemeClr val="bg1"/>
                          </a:solidFill>
                          <a:effectLst/>
                          <a:latin typeface="+mj-lt"/>
                        </a:rPr>
                        <a:t>$50,001 to $80,000</a:t>
                      </a:r>
                    </a:p>
                  </a:txBody>
                  <a:tcPr marL="0" marR="0" marT="0" marB="0" anchor="ctr"/>
                </a:tc>
                <a:tc>
                  <a:txBody>
                    <a:bodyPr/>
                    <a:lstStyle/>
                    <a:p>
                      <a:pPr algn="ctr" fontAlgn="b"/>
                      <a:r>
                        <a:rPr lang="en-NZ" sz="900" b="1" i="0" u="none" strike="noStrike" dirty="0">
                          <a:solidFill>
                            <a:schemeClr val="bg1"/>
                          </a:solidFill>
                          <a:effectLst/>
                          <a:latin typeface="+mj-lt"/>
                        </a:rPr>
                        <a:t>$80,001 to $120,000</a:t>
                      </a:r>
                    </a:p>
                  </a:txBody>
                  <a:tcPr marL="0" marR="0" marT="0" marB="0" anchor="ctr"/>
                </a:tc>
                <a:tc>
                  <a:txBody>
                    <a:bodyPr/>
                    <a:lstStyle/>
                    <a:p>
                      <a:pPr algn="ctr" fontAlgn="b"/>
                      <a:r>
                        <a:rPr lang="en-NZ" sz="900" b="1" i="0" u="none" strike="noStrike" dirty="0">
                          <a:solidFill>
                            <a:schemeClr val="bg1"/>
                          </a:solidFill>
                          <a:effectLst/>
                          <a:latin typeface="+mj-lt"/>
                        </a:rPr>
                        <a:t>Over $120,000</a:t>
                      </a:r>
                    </a:p>
                  </a:txBody>
                  <a:tcPr marL="0" marR="0" marT="0" marB="0" anchor="ctr"/>
                </a:tc>
                <a:extLst>
                  <a:ext uri="{0D108BD9-81ED-4DB2-BD59-A6C34878D82A}">
                    <a16:rowId xmlns:a16="http://schemas.microsoft.com/office/drawing/2014/main" val="1140412945"/>
                  </a:ext>
                </a:extLst>
              </a:tr>
            </a:tbl>
          </a:graphicData>
        </a:graphic>
      </p:graphicFrame>
      <p:sp>
        <p:nvSpPr>
          <p:cNvPr id="27" name="Rectangle 26">
            <a:extLst>
              <a:ext uri="{FF2B5EF4-FFF2-40B4-BE49-F238E27FC236}">
                <a16:creationId xmlns:a16="http://schemas.microsoft.com/office/drawing/2014/main" id="{6A4F889A-2E6B-4E6A-A03A-8C02DB5588EF}"/>
              </a:ext>
            </a:extLst>
          </p:cNvPr>
          <p:cNvSpPr/>
          <p:nvPr/>
        </p:nvSpPr>
        <p:spPr>
          <a:xfrm>
            <a:off x="0" y="1093470"/>
            <a:ext cx="359664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Tree>
    <p:extLst>
      <p:ext uri="{BB962C8B-B14F-4D97-AF65-F5344CB8AC3E}">
        <p14:creationId xmlns:p14="http://schemas.microsoft.com/office/powerpoint/2010/main" val="3339574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9CC430-487A-4473-A64E-DB63C3C792F9}"/>
              </a:ext>
            </a:extLst>
          </p:cNvPr>
          <p:cNvSpPr/>
          <p:nvPr/>
        </p:nvSpPr>
        <p:spPr>
          <a:xfrm>
            <a:off x="8143149" y="2364297"/>
            <a:ext cx="3852000" cy="1962000"/>
          </a:xfrm>
          <a:prstGeom prst="rect">
            <a:avLst/>
          </a:prstGeom>
          <a:solidFill>
            <a:schemeClr val="bg1"/>
          </a:solidFill>
          <a:ln w="508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50" name="Rectangle 49">
            <a:extLst>
              <a:ext uri="{FF2B5EF4-FFF2-40B4-BE49-F238E27FC236}">
                <a16:creationId xmlns:a16="http://schemas.microsoft.com/office/drawing/2014/main" id="{F687CB62-A807-4A67-9415-78826A853F7B}"/>
              </a:ext>
            </a:extLst>
          </p:cNvPr>
          <p:cNvSpPr/>
          <p:nvPr/>
        </p:nvSpPr>
        <p:spPr>
          <a:xfrm>
            <a:off x="4182734" y="4461462"/>
            <a:ext cx="3852000" cy="1962000"/>
          </a:xfrm>
          <a:prstGeom prst="rect">
            <a:avLst/>
          </a:prstGeom>
          <a:solidFill>
            <a:schemeClr val="bg1"/>
          </a:solidFill>
          <a:ln w="508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51" name="Rectangle 50">
            <a:extLst>
              <a:ext uri="{FF2B5EF4-FFF2-40B4-BE49-F238E27FC236}">
                <a16:creationId xmlns:a16="http://schemas.microsoft.com/office/drawing/2014/main" id="{F3294471-C2CA-4AC6-B205-163A9D378467}"/>
              </a:ext>
            </a:extLst>
          </p:cNvPr>
          <p:cNvSpPr/>
          <p:nvPr/>
        </p:nvSpPr>
        <p:spPr>
          <a:xfrm>
            <a:off x="4189083" y="2364368"/>
            <a:ext cx="3852000" cy="1962000"/>
          </a:xfrm>
          <a:prstGeom prst="rect">
            <a:avLst/>
          </a:prstGeom>
          <a:solidFill>
            <a:schemeClr val="bg1"/>
          </a:solidFill>
          <a:ln w="508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52" name="Rectangle 51">
            <a:extLst>
              <a:ext uri="{FF2B5EF4-FFF2-40B4-BE49-F238E27FC236}">
                <a16:creationId xmlns:a16="http://schemas.microsoft.com/office/drawing/2014/main" id="{DAF96275-F2EB-4265-99C0-30E2514AE304}"/>
              </a:ext>
            </a:extLst>
          </p:cNvPr>
          <p:cNvSpPr/>
          <p:nvPr/>
        </p:nvSpPr>
        <p:spPr>
          <a:xfrm>
            <a:off x="221488" y="2353664"/>
            <a:ext cx="3852000" cy="1962000"/>
          </a:xfrm>
          <a:prstGeom prst="rect">
            <a:avLst/>
          </a:prstGeom>
          <a:solidFill>
            <a:schemeClr val="bg1"/>
          </a:solidFill>
          <a:ln w="508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53" name="Rectangle 52">
            <a:extLst>
              <a:ext uri="{FF2B5EF4-FFF2-40B4-BE49-F238E27FC236}">
                <a16:creationId xmlns:a16="http://schemas.microsoft.com/office/drawing/2014/main" id="{73126088-0D8E-4561-AED7-9F19AC02F175}"/>
              </a:ext>
            </a:extLst>
          </p:cNvPr>
          <p:cNvSpPr/>
          <p:nvPr/>
        </p:nvSpPr>
        <p:spPr>
          <a:xfrm>
            <a:off x="221488" y="4458901"/>
            <a:ext cx="3852000" cy="1962000"/>
          </a:xfrm>
          <a:prstGeom prst="rect">
            <a:avLst/>
          </a:prstGeom>
          <a:solidFill>
            <a:schemeClr val="bg1"/>
          </a:solidFill>
          <a:ln w="508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aphicFrame>
        <p:nvGraphicFramePr>
          <p:cNvPr id="57" name="Chart 56">
            <a:extLst>
              <a:ext uri="{FF2B5EF4-FFF2-40B4-BE49-F238E27FC236}">
                <a16:creationId xmlns:a16="http://schemas.microsoft.com/office/drawing/2014/main" id="{D87A5FC2-5A58-4088-BA0E-2A847FE3DAE0}"/>
              </a:ext>
            </a:extLst>
          </p:cNvPr>
          <p:cNvGraphicFramePr/>
          <p:nvPr/>
        </p:nvGraphicFramePr>
        <p:xfrm>
          <a:off x="637953" y="2366858"/>
          <a:ext cx="3415657" cy="19513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9" name="Chart 58">
            <a:extLst>
              <a:ext uri="{FF2B5EF4-FFF2-40B4-BE49-F238E27FC236}">
                <a16:creationId xmlns:a16="http://schemas.microsoft.com/office/drawing/2014/main" id="{72A5823F-BC70-4A66-B72A-EDBE93AE52E4}"/>
              </a:ext>
            </a:extLst>
          </p:cNvPr>
          <p:cNvGraphicFramePr/>
          <p:nvPr/>
        </p:nvGraphicFramePr>
        <p:xfrm>
          <a:off x="4612989" y="2350217"/>
          <a:ext cx="3411099" cy="19869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0" name="Chart 59">
            <a:extLst>
              <a:ext uri="{FF2B5EF4-FFF2-40B4-BE49-F238E27FC236}">
                <a16:creationId xmlns:a16="http://schemas.microsoft.com/office/drawing/2014/main" id="{6C8639C6-E724-4D68-B14A-6D3D6FE1C4F9}"/>
              </a:ext>
            </a:extLst>
          </p:cNvPr>
          <p:cNvGraphicFramePr/>
          <p:nvPr/>
        </p:nvGraphicFramePr>
        <p:xfrm>
          <a:off x="8549393" y="2366858"/>
          <a:ext cx="3425877" cy="19222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4" name="Chart 63">
            <a:extLst>
              <a:ext uri="{FF2B5EF4-FFF2-40B4-BE49-F238E27FC236}">
                <a16:creationId xmlns:a16="http://schemas.microsoft.com/office/drawing/2014/main" id="{DE272C90-A94B-473F-997F-1D43C9615F12}"/>
              </a:ext>
            </a:extLst>
          </p:cNvPr>
          <p:cNvGraphicFramePr/>
          <p:nvPr/>
        </p:nvGraphicFramePr>
        <p:xfrm>
          <a:off x="651483" y="4468074"/>
          <a:ext cx="3402128" cy="194544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5" name="Chart 64">
            <a:extLst>
              <a:ext uri="{FF2B5EF4-FFF2-40B4-BE49-F238E27FC236}">
                <a16:creationId xmlns:a16="http://schemas.microsoft.com/office/drawing/2014/main" id="{3D5328C8-7932-4DC4-896A-C45ED49C3C14}"/>
              </a:ext>
            </a:extLst>
          </p:cNvPr>
          <p:cNvGraphicFramePr/>
          <p:nvPr/>
        </p:nvGraphicFramePr>
        <p:xfrm>
          <a:off x="4590429" y="4476350"/>
          <a:ext cx="3433659" cy="1937173"/>
        </p:xfrm>
        <a:graphic>
          <a:graphicData uri="http://schemas.openxmlformats.org/drawingml/2006/chart">
            <c:chart xmlns:c="http://schemas.openxmlformats.org/drawingml/2006/chart" xmlns:r="http://schemas.openxmlformats.org/officeDocument/2006/relationships" r:id="rId6"/>
          </a:graphicData>
        </a:graphic>
      </p:graphicFrame>
      <p:sp>
        <p:nvSpPr>
          <p:cNvPr id="28" name="Rectangle 27">
            <a:extLst>
              <a:ext uri="{FF2B5EF4-FFF2-40B4-BE49-F238E27FC236}">
                <a16:creationId xmlns:a16="http://schemas.microsoft.com/office/drawing/2014/main" id="{B30FEDCF-8940-44F5-8D3F-28F993495E1B}"/>
              </a:ext>
            </a:extLst>
          </p:cNvPr>
          <p:cNvSpPr/>
          <p:nvPr/>
        </p:nvSpPr>
        <p:spPr>
          <a:xfrm>
            <a:off x="203200" y="1385943"/>
            <a:ext cx="11785600" cy="782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sz="1600" dirty="0">
                <a:solidFill>
                  <a:srgbClr val="404040"/>
                </a:solidFill>
              </a:rPr>
              <a:t>A small number of children are watching programmes and shows in the early morning, before school. The proportion of children watching programmes and shows increases after school hours and peaks between 6pm </a:t>
            </a:r>
            <a:r>
              <a:rPr lang="en-NZ" sz="1600" dirty="0">
                <a:solidFill>
                  <a:schemeClr val="tx1"/>
                </a:solidFill>
              </a:rPr>
              <a:t>and 8.30pm, after which it declines drastically. It is worth noting that only 9% of children watch free-to-air TV after the 8.30pm watershed</a:t>
            </a:r>
            <a:r>
              <a:rPr lang="en-NZ" sz="1600" dirty="0">
                <a:solidFill>
                  <a:srgbClr val="404040"/>
                </a:solidFill>
              </a:rPr>
              <a:t>. </a:t>
            </a:r>
          </a:p>
        </p:txBody>
      </p:sp>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46298" y="138224"/>
            <a:ext cx="9190310" cy="547576"/>
          </a:xfrm>
        </p:spPr>
        <p:txBody>
          <a:bodyPr/>
          <a:lstStyle/>
          <a:p>
            <a:r>
              <a:rPr lang="en-NZ" dirty="0"/>
              <a:t>When children watch programmes and shows</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p:txBody>
          <a:bodyPr/>
          <a:lstStyle/>
          <a:p>
            <a:r>
              <a:rPr lang="en-NZ" dirty="0"/>
              <a:t>Source: S1Q5. When did [CHILD] do each of the following for 5 minutes or more? </a:t>
            </a:r>
          </a:p>
          <a:p>
            <a:r>
              <a:rPr lang="en-NZ" dirty="0"/>
              <a:t>Base size: All parents and caregivers of 6 to 14 year olds who did each activity yesterday (n=259 to n=510). </a:t>
            </a:r>
          </a:p>
        </p:txBody>
      </p:sp>
      <p:sp>
        <p:nvSpPr>
          <p:cNvPr id="56" name="Rectangle 55">
            <a:extLst>
              <a:ext uri="{FF2B5EF4-FFF2-40B4-BE49-F238E27FC236}">
                <a16:creationId xmlns:a16="http://schemas.microsoft.com/office/drawing/2014/main" id="{0914CF5A-0A6B-4463-BB29-02A49A389CE8}"/>
              </a:ext>
            </a:extLst>
          </p:cNvPr>
          <p:cNvSpPr/>
          <p:nvPr/>
        </p:nvSpPr>
        <p:spPr>
          <a:xfrm rot="16200000">
            <a:off x="-553659" y="3126613"/>
            <a:ext cx="1962000" cy="421224"/>
          </a:xfrm>
          <a:prstGeom prst="rect">
            <a:avLst/>
          </a:prstGeom>
          <a:solidFill>
            <a:srgbClr val="0DB09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NZ" sz="1200" b="1" dirty="0"/>
              <a:t>Watch TV on a NZ website or service</a:t>
            </a:r>
          </a:p>
        </p:txBody>
      </p:sp>
      <p:sp>
        <p:nvSpPr>
          <p:cNvPr id="58" name="Rectangle 57">
            <a:extLst>
              <a:ext uri="{FF2B5EF4-FFF2-40B4-BE49-F238E27FC236}">
                <a16:creationId xmlns:a16="http://schemas.microsoft.com/office/drawing/2014/main" id="{C427A560-5B39-4F68-8D50-53236C8439A3}"/>
              </a:ext>
            </a:extLst>
          </p:cNvPr>
          <p:cNvSpPr/>
          <p:nvPr/>
        </p:nvSpPr>
        <p:spPr>
          <a:xfrm rot="16200000">
            <a:off x="3410097" y="3129041"/>
            <a:ext cx="1962000" cy="421224"/>
          </a:xfrm>
          <a:prstGeom prst="rect">
            <a:avLst/>
          </a:prstGeom>
          <a:solidFill>
            <a:srgbClr val="0DB09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NZ" sz="1200" b="1" dirty="0"/>
              <a:t>Watch TV through a Sky decoder or MySky </a:t>
            </a:r>
          </a:p>
        </p:txBody>
      </p:sp>
      <p:sp>
        <p:nvSpPr>
          <p:cNvPr id="61" name="Rectangle 60">
            <a:extLst>
              <a:ext uri="{FF2B5EF4-FFF2-40B4-BE49-F238E27FC236}">
                <a16:creationId xmlns:a16="http://schemas.microsoft.com/office/drawing/2014/main" id="{D9E4E8A7-C157-4F89-9C20-15359A72FA9D}"/>
              </a:ext>
            </a:extLst>
          </p:cNvPr>
          <p:cNvSpPr/>
          <p:nvPr/>
        </p:nvSpPr>
        <p:spPr>
          <a:xfrm rot="16200000">
            <a:off x="7357782" y="3133099"/>
            <a:ext cx="1962000" cy="421224"/>
          </a:xfrm>
          <a:prstGeom prst="rect">
            <a:avLst/>
          </a:prstGeom>
          <a:solidFill>
            <a:srgbClr val="0DB09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NZ" sz="1200" b="1" dirty="0"/>
              <a:t>Watch TV on an overseas site or service</a:t>
            </a:r>
          </a:p>
        </p:txBody>
      </p:sp>
      <p:sp>
        <p:nvSpPr>
          <p:cNvPr id="62" name="Rectangle 61">
            <a:extLst>
              <a:ext uri="{FF2B5EF4-FFF2-40B4-BE49-F238E27FC236}">
                <a16:creationId xmlns:a16="http://schemas.microsoft.com/office/drawing/2014/main" id="{89E3789D-8FB6-40B0-85F9-52C3BB8F5AC4}"/>
              </a:ext>
            </a:extLst>
          </p:cNvPr>
          <p:cNvSpPr/>
          <p:nvPr/>
        </p:nvSpPr>
        <p:spPr>
          <a:xfrm rot="16200000">
            <a:off x="3398817" y="5230187"/>
            <a:ext cx="1962000" cy="421224"/>
          </a:xfrm>
          <a:prstGeom prst="rect">
            <a:avLst/>
          </a:prstGeom>
          <a:solidFill>
            <a:srgbClr val="0DB09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NZ" sz="1200" b="1" dirty="0"/>
              <a:t>Watch TV on demand</a:t>
            </a:r>
          </a:p>
        </p:txBody>
      </p:sp>
      <p:sp>
        <p:nvSpPr>
          <p:cNvPr id="63" name="Rectangle 62">
            <a:extLst>
              <a:ext uri="{FF2B5EF4-FFF2-40B4-BE49-F238E27FC236}">
                <a16:creationId xmlns:a16="http://schemas.microsoft.com/office/drawing/2014/main" id="{F1A1E138-56FD-4319-A7BE-52AE4B196C32}"/>
              </a:ext>
            </a:extLst>
          </p:cNvPr>
          <p:cNvSpPr/>
          <p:nvPr/>
        </p:nvSpPr>
        <p:spPr>
          <a:xfrm rot="16200000">
            <a:off x="-553659" y="5221911"/>
            <a:ext cx="1962000" cy="421224"/>
          </a:xfrm>
          <a:prstGeom prst="rect">
            <a:avLst/>
          </a:prstGeom>
          <a:solidFill>
            <a:srgbClr val="0DB09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NZ" sz="1200" b="1" dirty="0"/>
              <a:t>Watch live or recorded free-to-air TV</a:t>
            </a:r>
          </a:p>
        </p:txBody>
      </p:sp>
      <p:sp>
        <p:nvSpPr>
          <p:cNvPr id="21" name="Rectangle 20">
            <a:extLst>
              <a:ext uri="{FF2B5EF4-FFF2-40B4-BE49-F238E27FC236}">
                <a16:creationId xmlns:a16="http://schemas.microsoft.com/office/drawing/2014/main" id="{D51400D1-412C-4B3A-9B1A-F91CE8931E5C}"/>
              </a:ext>
            </a:extLst>
          </p:cNvPr>
          <p:cNvSpPr/>
          <p:nvPr/>
        </p:nvSpPr>
        <p:spPr>
          <a:xfrm>
            <a:off x="0" y="1093470"/>
            <a:ext cx="359664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 name="Oval 2">
            <a:extLst>
              <a:ext uri="{FF2B5EF4-FFF2-40B4-BE49-F238E27FC236}">
                <a16:creationId xmlns:a16="http://schemas.microsoft.com/office/drawing/2014/main" id="{CFACD09B-3256-4FD9-826D-5D03AF7B4C7A}"/>
              </a:ext>
            </a:extLst>
          </p:cNvPr>
          <p:cNvSpPr/>
          <p:nvPr/>
        </p:nvSpPr>
        <p:spPr>
          <a:xfrm>
            <a:off x="3561204" y="2417398"/>
            <a:ext cx="432000" cy="396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NZ" sz="1200" b="1" dirty="0"/>
              <a:t>47%</a:t>
            </a:r>
          </a:p>
        </p:txBody>
      </p:sp>
      <p:pic>
        <p:nvPicPr>
          <p:cNvPr id="24" name="Picture 23">
            <a:extLst>
              <a:ext uri="{FF2B5EF4-FFF2-40B4-BE49-F238E27FC236}">
                <a16:creationId xmlns:a16="http://schemas.microsoft.com/office/drawing/2014/main" id="{5AD9A950-FF82-4BA6-A0EF-6FD4F776AB2D}"/>
              </a:ext>
            </a:extLst>
          </p:cNvPr>
          <p:cNvPicPr>
            <a:picLocks noChangeAspect="1"/>
          </p:cNvPicPr>
          <p:nvPr/>
        </p:nvPicPr>
        <p:blipFill>
          <a:blip r:embed="rId7"/>
          <a:stretch>
            <a:fillRect/>
          </a:stretch>
        </p:blipFill>
        <p:spPr>
          <a:xfrm>
            <a:off x="201613" y="119936"/>
            <a:ext cx="596963" cy="596963"/>
          </a:xfrm>
          <a:prstGeom prst="rect">
            <a:avLst/>
          </a:prstGeom>
        </p:spPr>
      </p:pic>
      <p:sp>
        <p:nvSpPr>
          <p:cNvPr id="25" name="Oval 24">
            <a:extLst>
              <a:ext uri="{FF2B5EF4-FFF2-40B4-BE49-F238E27FC236}">
                <a16:creationId xmlns:a16="http://schemas.microsoft.com/office/drawing/2014/main" id="{BF4DFDAB-6C8C-4FAA-A9E9-D003FE1A10E7}"/>
              </a:ext>
            </a:extLst>
          </p:cNvPr>
          <p:cNvSpPr/>
          <p:nvPr/>
        </p:nvSpPr>
        <p:spPr>
          <a:xfrm>
            <a:off x="7650460" y="6486098"/>
            <a:ext cx="288000" cy="288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NZ" sz="900" b="1" dirty="0"/>
              <a:t>XX%</a:t>
            </a:r>
          </a:p>
        </p:txBody>
      </p:sp>
      <p:sp>
        <p:nvSpPr>
          <p:cNvPr id="26" name="Footer Placeholder 16">
            <a:extLst>
              <a:ext uri="{FF2B5EF4-FFF2-40B4-BE49-F238E27FC236}">
                <a16:creationId xmlns:a16="http://schemas.microsoft.com/office/drawing/2014/main" id="{D1DAD6AC-4541-4523-84D4-B97C23839B92}"/>
              </a:ext>
            </a:extLst>
          </p:cNvPr>
          <p:cNvSpPr txBox="1">
            <a:spLocks/>
          </p:cNvSpPr>
          <p:nvPr/>
        </p:nvSpPr>
        <p:spPr>
          <a:xfrm>
            <a:off x="7964967" y="6389646"/>
            <a:ext cx="1685001" cy="468354"/>
          </a:xfrm>
          <a:prstGeom prst="rect">
            <a:avLst/>
          </a:prstGeom>
        </p:spPr>
        <p:txBody>
          <a:bodyPr vert="horz" lIns="91440" tIns="45720" rIns="91440" bIns="45720" rtlCol="0" anchor="ctr"/>
          <a:lstStyle>
            <a:defPPr>
              <a:defRPr lang="en-US"/>
            </a:defPPr>
            <a:lvl1pPr marL="0" algn="l" defTabSz="914400" rtl="0" eaLnBrk="1" latinLnBrk="0" hangingPunct="1">
              <a:lnSpc>
                <a:spcPct val="80000"/>
              </a:lnSpc>
              <a:defRPr sz="800" kern="1200">
                <a:solidFill>
                  <a:srgbClr val="5B5C6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Z" dirty="0"/>
              <a:t>Proportion who watch this type of content each day</a:t>
            </a:r>
          </a:p>
        </p:txBody>
      </p:sp>
      <p:sp>
        <p:nvSpPr>
          <p:cNvPr id="27" name="Oval 26">
            <a:extLst>
              <a:ext uri="{FF2B5EF4-FFF2-40B4-BE49-F238E27FC236}">
                <a16:creationId xmlns:a16="http://schemas.microsoft.com/office/drawing/2014/main" id="{6906ECEC-AA55-46FF-A6AC-FF99CADB037E}"/>
              </a:ext>
            </a:extLst>
          </p:cNvPr>
          <p:cNvSpPr/>
          <p:nvPr/>
        </p:nvSpPr>
        <p:spPr>
          <a:xfrm>
            <a:off x="7532676" y="2417398"/>
            <a:ext cx="432000" cy="396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NZ" sz="1200" b="1" dirty="0"/>
              <a:t>46%</a:t>
            </a:r>
          </a:p>
        </p:txBody>
      </p:sp>
      <p:sp>
        <p:nvSpPr>
          <p:cNvPr id="29" name="Oval 28">
            <a:extLst>
              <a:ext uri="{FF2B5EF4-FFF2-40B4-BE49-F238E27FC236}">
                <a16:creationId xmlns:a16="http://schemas.microsoft.com/office/drawing/2014/main" id="{48901837-5905-4811-90A3-221617F2B9E5}"/>
              </a:ext>
            </a:extLst>
          </p:cNvPr>
          <p:cNvSpPr/>
          <p:nvPr/>
        </p:nvSpPr>
        <p:spPr>
          <a:xfrm>
            <a:off x="11479953" y="2417398"/>
            <a:ext cx="432000" cy="396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NZ" sz="1200" b="1" dirty="0"/>
              <a:t>44%</a:t>
            </a:r>
          </a:p>
        </p:txBody>
      </p:sp>
      <p:sp>
        <p:nvSpPr>
          <p:cNvPr id="30" name="Oval 29">
            <a:extLst>
              <a:ext uri="{FF2B5EF4-FFF2-40B4-BE49-F238E27FC236}">
                <a16:creationId xmlns:a16="http://schemas.microsoft.com/office/drawing/2014/main" id="{1F9E134B-EC36-42BA-A670-B16188F12A8F}"/>
              </a:ext>
            </a:extLst>
          </p:cNvPr>
          <p:cNvSpPr/>
          <p:nvPr/>
        </p:nvSpPr>
        <p:spPr>
          <a:xfrm>
            <a:off x="3561204" y="4531708"/>
            <a:ext cx="432000" cy="396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NZ" sz="1200" b="1" dirty="0"/>
              <a:t>35%</a:t>
            </a:r>
          </a:p>
        </p:txBody>
      </p:sp>
      <p:sp>
        <p:nvSpPr>
          <p:cNvPr id="31" name="Oval 30">
            <a:extLst>
              <a:ext uri="{FF2B5EF4-FFF2-40B4-BE49-F238E27FC236}">
                <a16:creationId xmlns:a16="http://schemas.microsoft.com/office/drawing/2014/main" id="{30E766D2-01A8-46FF-84D6-64FF26D37909}"/>
              </a:ext>
            </a:extLst>
          </p:cNvPr>
          <p:cNvSpPr/>
          <p:nvPr/>
        </p:nvSpPr>
        <p:spPr>
          <a:xfrm>
            <a:off x="7528796" y="4536542"/>
            <a:ext cx="432000" cy="396000"/>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NZ" sz="1200" b="1" dirty="0"/>
              <a:t>24%</a:t>
            </a:r>
          </a:p>
        </p:txBody>
      </p:sp>
    </p:spTree>
    <p:extLst>
      <p:ext uri="{BB962C8B-B14F-4D97-AF65-F5344CB8AC3E}">
        <p14:creationId xmlns:p14="http://schemas.microsoft.com/office/powerpoint/2010/main" val="1557408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F0B9E2D9-509F-4E64-8006-BFF43191A524}"/>
              </a:ext>
            </a:extLst>
          </p:cNvPr>
          <p:cNvSpPr/>
          <p:nvPr/>
        </p:nvSpPr>
        <p:spPr>
          <a:xfrm>
            <a:off x="353018" y="3989464"/>
            <a:ext cx="5522963" cy="1166986"/>
          </a:xfrm>
          <a:prstGeom prst="rect">
            <a:avLst/>
          </a:prstGeom>
          <a:solidFill>
            <a:schemeClr val="bg1">
              <a:alpha val="80000"/>
            </a:schemeClr>
          </a:solidFill>
          <a:ln w="254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77" name="Rectangle 76">
            <a:extLst>
              <a:ext uri="{FF2B5EF4-FFF2-40B4-BE49-F238E27FC236}">
                <a16:creationId xmlns:a16="http://schemas.microsoft.com/office/drawing/2014/main" id="{459F857A-48C1-4A0C-A3A0-CF78ECA5A158}"/>
              </a:ext>
            </a:extLst>
          </p:cNvPr>
          <p:cNvSpPr/>
          <p:nvPr/>
        </p:nvSpPr>
        <p:spPr>
          <a:xfrm>
            <a:off x="353018" y="969563"/>
            <a:ext cx="5522963" cy="745809"/>
          </a:xfrm>
          <a:prstGeom prst="rect">
            <a:avLst/>
          </a:prstGeom>
          <a:solidFill>
            <a:schemeClr val="bg1">
              <a:alpha val="80000"/>
            </a:schemeClr>
          </a:solidFill>
          <a:ln w="254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78" name="Rectangle 77">
            <a:extLst>
              <a:ext uri="{FF2B5EF4-FFF2-40B4-BE49-F238E27FC236}">
                <a16:creationId xmlns:a16="http://schemas.microsoft.com/office/drawing/2014/main" id="{370BBBB1-CB64-4544-82DF-D133E411C5A3}"/>
              </a:ext>
            </a:extLst>
          </p:cNvPr>
          <p:cNvSpPr/>
          <p:nvPr/>
        </p:nvSpPr>
        <p:spPr>
          <a:xfrm>
            <a:off x="353018" y="1799424"/>
            <a:ext cx="5522963" cy="710132"/>
          </a:xfrm>
          <a:prstGeom prst="rect">
            <a:avLst/>
          </a:prstGeom>
          <a:solidFill>
            <a:schemeClr val="bg1">
              <a:alpha val="80000"/>
            </a:schemeClr>
          </a:solidFill>
          <a:ln w="254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79" name="Rectangle 78">
            <a:extLst>
              <a:ext uri="{FF2B5EF4-FFF2-40B4-BE49-F238E27FC236}">
                <a16:creationId xmlns:a16="http://schemas.microsoft.com/office/drawing/2014/main" id="{6CCBDC8C-5AF0-41BE-9F93-2AA6B347AAFF}"/>
              </a:ext>
            </a:extLst>
          </p:cNvPr>
          <p:cNvSpPr/>
          <p:nvPr/>
        </p:nvSpPr>
        <p:spPr>
          <a:xfrm>
            <a:off x="353018" y="2605712"/>
            <a:ext cx="5522963" cy="1295413"/>
          </a:xfrm>
          <a:prstGeom prst="rect">
            <a:avLst/>
          </a:prstGeom>
          <a:solidFill>
            <a:schemeClr val="bg1">
              <a:alpha val="80000"/>
            </a:schemeClr>
          </a:solidFill>
          <a:ln w="254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81" name="Rectangle 80">
            <a:extLst>
              <a:ext uri="{FF2B5EF4-FFF2-40B4-BE49-F238E27FC236}">
                <a16:creationId xmlns:a16="http://schemas.microsoft.com/office/drawing/2014/main" id="{7EFF4640-42B5-4D29-A6AB-117EDD48C801}"/>
              </a:ext>
            </a:extLst>
          </p:cNvPr>
          <p:cNvSpPr/>
          <p:nvPr/>
        </p:nvSpPr>
        <p:spPr>
          <a:xfrm>
            <a:off x="353018" y="5232089"/>
            <a:ext cx="5522963" cy="809229"/>
          </a:xfrm>
          <a:prstGeom prst="rect">
            <a:avLst/>
          </a:prstGeom>
          <a:solidFill>
            <a:schemeClr val="bg1">
              <a:alpha val="80000"/>
            </a:schemeClr>
          </a:solidFill>
          <a:ln w="254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8" name="Title 7">
            <a:extLst>
              <a:ext uri="{FF2B5EF4-FFF2-40B4-BE49-F238E27FC236}">
                <a16:creationId xmlns:a16="http://schemas.microsoft.com/office/drawing/2014/main" id="{74184772-58D0-43D2-B4E0-20A83E3A1DA6}"/>
              </a:ext>
            </a:extLst>
          </p:cNvPr>
          <p:cNvSpPr>
            <a:spLocks noGrp="1"/>
          </p:cNvSpPr>
          <p:nvPr>
            <p:ph type="title"/>
          </p:nvPr>
        </p:nvSpPr>
        <p:spPr>
          <a:xfrm>
            <a:off x="329197" y="177245"/>
            <a:ext cx="9933408" cy="547576"/>
          </a:xfrm>
        </p:spPr>
        <p:txBody>
          <a:bodyPr/>
          <a:lstStyle/>
          <a:p>
            <a:r>
              <a:rPr lang="en-NZ" dirty="0"/>
              <a:t>Contents</a:t>
            </a:r>
          </a:p>
        </p:txBody>
      </p:sp>
      <p:sp>
        <p:nvSpPr>
          <p:cNvPr id="4" name="Text Placeholder 3">
            <a:extLst>
              <a:ext uri="{FF2B5EF4-FFF2-40B4-BE49-F238E27FC236}">
                <a16:creationId xmlns:a16="http://schemas.microsoft.com/office/drawing/2014/main" id="{E75592DD-1F51-41EC-9786-6156F68AA2AA}"/>
              </a:ext>
            </a:extLst>
          </p:cNvPr>
          <p:cNvSpPr>
            <a:spLocks noGrp="1"/>
          </p:cNvSpPr>
          <p:nvPr>
            <p:ph type="body" sz="quarter" idx="4294967295"/>
          </p:nvPr>
        </p:nvSpPr>
        <p:spPr>
          <a:xfrm>
            <a:off x="1345628" y="5474561"/>
            <a:ext cx="4100998" cy="406705"/>
          </a:xfrm>
        </p:spPr>
        <p:txBody>
          <a:bodyPr anchor="ctr">
            <a:normAutofit/>
          </a:bodyPr>
          <a:lstStyle/>
          <a:p>
            <a:pPr marL="0" indent="0">
              <a:buNone/>
            </a:pPr>
            <a:r>
              <a:rPr lang="en-NZ" sz="2000" dirty="0">
                <a:solidFill>
                  <a:schemeClr val="tx2"/>
                </a:solidFill>
              </a:rPr>
              <a:t>New Zealand content</a:t>
            </a:r>
          </a:p>
        </p:txBody>
      </p:sp>
      <p:sp>
        <p:nvSpPr>
          <p:cNvPr id="5" name="Text Placeholder 4">
            <a:extLst>
              <a:ext uri="{FF2B5EF4-FFF2-40B4-BE49-F238E27FC236}">
                <a16:creationId xmlns:a16="http://schemas.microsoft.com/office/drawing/2014/main" id="{D3E13AF0-CF64-4E66-BA09-07C10278C7E5}"/>
              </a:ext>
            </a:extLst>
          </p:cNvPr>
          <p:cNvSpPr>
            <a:spLocks noGrp="1"/>
          </p:cNvSpPr>
          <p:nvPr>
            <p:ph type="body" sz="quarter" idx="4294967295"/>
          </p:nvPr>
        </p:nvSpPr>
        <p:spPr>
          <a:xfrm>
            <a:off x="1345630" y="4080789"/>
            <a:ext cx="4100998" cy="406705"/>
          </a:xfrm>
        </p:spPr>
        <p:txBody>
          <a:bodyPr anchor="ctr">
            <a:normAutofit/>
          </a:bodyPr>
          <a:lstStyle/>
          <a:p>
            <a:pPr marL="0" indent="0">
              <a:buNone/>
            </a:pPr>
            <a:r>
              <a:rPr lang="en-NZ" sz="2000" dirty="0">
                <a:solidFill>
                  <a:schemeClr val="tx2"/>
                </a:solidFill>
              </a:rPr>
              <a:t>Content preferences</a:t>
            </a:r>
          </a:p>
        </p:txBody>
      </p:sp>
      <p:sp>
        <p:nvSpPr>
          <p:cNvPr id="6" name="Text Placeholder 5">
            <a:extLst>
              <a:ext uri="{FF2B5EF4-FFF2-40B4-BE49-F238E27FC236}">
                <a16:creationId xmlns:a16="http://schemas.microsoft.com/office/drawing/2014/main" id="{C8F4E8C5-D354-4E35-A931-E1D89C204351}"/>
              </a:ext>
            </a:extLst>
          </p:cNvPr>
          <p:cNvSpPr>
            <a:spLocks noGrp="1"/>
          </p:cNvSpPr>
          <p:nvPr>
            <p:ph type="body" sz="quarter" idx="4294967295"/>
          </p:nvPr>
        </p:nvSpPr>
        <p:spPr>
          <a:xfrm>
            <a:off x="1345630" y="2674256"/>
            <a:ext cx="4100998" cy="406705"/>
          </a:xfrm>
        </p:spPr>
        <p:txBody>
          <a:bodyPr anchor="ctr">
            <a:normAutofit/>
          </a:bodyPr>
          <a:lstStyle/>
          <a:p>
            <a:pPr marL="0" indent="0">
              <a:buNone/>
            </a:pPr>
            <a:r>
              <a:rPr lang="en-NZ" sz="2000" dirty="0">
                <a:solidFill>
                  <a:schemeClr val="tx2"/>
                </a:solidFill>
              </a:rPr>
              <a:t>Media consumption</a:t>
            </a:r>
          </a:p>
        </p:txBody>
      </p:sp>
      <p:sp>
        <p:nvSpPr>
          <p:cNvPr id="7" name="Text Placeholder 6">
            <a:extLst>
              <a:ext uri="{FF2B5EF4-FFF2-40B4-BE49-F238E27FC236}">
                <a16:creationId xmlns:a16="http://schemas.microsoft.com/office/drawing/2014/main" id="{788556A4-5368-4A17-A1A5-288783600DDD}"/>
              </a:ext>
            </a:extLst>
          </p:cNvPr>
          <p:cNvSpPr>
            <a:spLocks noGrp="1"/>
          </p:cNvSpPr>
          <p:nvPr>
            <p:ph type="body" sz="quarter" idx="4294967295"/>
          </p:nvPr>
        </p:nvSpPr>
        <p:spPr>
          <a:xfrm>
            <a:off x="1345629" y="1950251"/>
            <a:ext cx="4100997" cy="446191"/>
          </a:xfrm>
        </p:spPr>
        <p:txBody>
          <a:bodyPr anchor="ctr">
            <a:normAutofit/>
          </a:bodyPr>
          <a:lstStyle/>
          <a:p>
            <a:pPr marL="0" indent="0">
              <a:buNone/>
            </a:pPr>
            <a:r>
              <a:rPr lang="en-NZ" sz="2000" dirty="0">
                <a:solidFill>
                  <a:schemeClr val="tx2"/>
                </a:solidFill>
              </a:rPr>
              <a:t>Devices available and used</a:t>
            </a:r>
          </a:p>
        </p:txBody>
      </p:sp>
      <p:sp>
        <p:nvSpPr>
          <p:cNvPr id="20" name="TextBox 19">
            <a:extLst>
              <a:ext uri="{FF2B5EF4-FFF2-40B4-BE49-F238E27FC236}">
                <a16:creationId xmlns:a16="http://schemas.microsoft.com/office/drawing/2014/main" id="{A398BA76-00E8-4730-BF57-A96559A922E9}"/>
              </a:ext>
            </a:extLst>
          </p:cNvPr>
          <p:cNvSpPr txBox="1"/>
          <p:nvPr/>
        </p:nvSpPr>
        <p:spPr>
          <a:xfrm>
            <a:off x="1354478" y="3039151"/>
            <a:ext cx="3171895" cy="830997"/>
          </a:xfrm>
          <a:prstGeom prst="rect">
            <a:avLst/>
          </a:prstGeom>
          <a:noFill/>
        </p:spPr>
        <p:txBody>
          <a:bodyPr wrap="square" rtlCol="0">
            <a:spAutoFit/>
          </a:bodyPr>
          <a:lstStyle/>
          <a:p>
            <a:r>
              <a:rPr lang="en-NZ" sz="1200" dirty="0">
                <a:solidFill>
                  <a:schemeClr val="bg2">
                    <a:lumMod val="25000"/>
                  </a:schemeClr>
                </a:solidFill>
              </a:rPr>
              <a:t>Programmes and shows</a:t>
            </a:r>
          </a:p>
          <a:p>
            <a:r>
              <a:rPr lang="en-NZ" sz="1200" dirty="0">
                <a:solidFill>
                  <a:schemeClr val="bg2">
                    <a:lumMod val="25000"/>
                  </a:schemeClr>
                </a:solidFill>
              </a:rPr>
              <a:t>Online content</a:t>
            </a:r>
          </a:p>
          <a:p>
            <a:r>
              <a:rPr lang="en-NZ" sz="1200" dirty="0">
                <a:solidFill>
                  <a:schemeClr val="bg2">
                    <a:lumMod val="25000"/>
                  </a:schemeClr>
                </a:solidFill>
              </a:rPr>
              <a:t>Audio content </a:t>
            </a:r>
          </a:p>
          <a:p>
            <a:r>
              <a:rPr lang="en-NZ" sz="1200" dirty="0">
                <a:solidFill>
                  <a:schemeClr val="bg2">
                    <a:lumMod val="25000"/>
                  </a:schemeClr>
                </a:solidFill>
              </a:rPr>
              <a:t>Gaming</a:t>
            </a:r>
          </a:p>
        </p:txBody>
      </p:sp>
      <p:sp>
        <p:nvSpPr>
          <p:cNvPr id="23" name="TextBox 22">
            <a:extLst>
              <a:ext uri="{FF2B5EF4-FFF2-40B4-BE49-F238E27FC236}">
                <a16:creationId xmlns:a16="http://schemas.microsoft.com/office/drawing/2014/main" id="{65FD8DA5-EAC1-4D06-AD94-7B369D492DE1}"/>
              </a:ext>
            </a:extLst>
          </p:cNvPr>
          <p:cNvSpPr txBox="1"/>
          <p:nvPr/>
        </p:nvSpPr>
        <p:spPr>
          <a:xfrm>
            <a:off x="1354005" y="4430457"/>
            <a:ext cx="4507997" cy="646331"/>
          </a:xfrm>
          <a:prstGeom prst="rect">
            <a:avLst/>
          </a:prstGeom>
          <a:noFill/>
        </p:spPr>
        <p:txBody>
          <a:bodyPr wrap="square" rtlCol="0">
            <a:spAutoFit/>
          </a:bodyPr>
          <a:lstStyle/>
          <a:p>
            <a:r>
              <a:rPr lang="en-NZ" sz="1200" dirty="0">
                <a:solidFill>
                  <a:schemeClr val="bg2">
                    <a:lumMod val="25000"/>
                  </a:schemeClr>
                </a:solidFill>
              </a:rPr>
              <a:t>Programmes and shows</a:t>
            </a:r>
          </a:p>
          <a:p>
            <a:r>
              <a:rPr lang="en-NZ" sz="1200" dirty="0">
                <a:solidFill>
                  <a:schemeClr val="bg2">
                    <a:lumMod val="25000"/>
                  </a:schemeClr>
                </a:solidFill>
              </a:rPr>
              <a:t>Online content</a:t>
            </a:r>
          </a:p>
          <a:p>
            <a:r>
              <a:rPr lang="en-NZ" sz="1200" dirty="0">
                <a:solidFill>
                  <a:schemeClr val="bg2">
                    <a:lumMod val="25000"/>
                  </a:schemeClr>
                </a:solidFill>
              </a:rPr>
              <a:t>Gaming</a:t>
            </a:r>
          </a:p>
        </p:txBody>
      </p:sp>
      <p:sp>
        <p:nvSpPr>
          <p:cNvPr id="27" name="Text Placeholder 6">
            <a:extLst>
              <a:ext uri="{FF2B5EF4-FFF2-40B4-BE49-F238E27FC236}">
                <a16:creationId xmlns:a16="http://schemas.microsoft.com/office/drawing/2014/main" id="{CCCFCEF8-870C-4BF8-A260-FB09CD24071D}"/>
              </a:ext>
            </a:extLst>
          </p:cNvPr>
          <p:cNvSpPr txBox="1">
            <a:spLocks/>
          </p:cNvSpPr>
          <p:nvPr/>
        </p:nvSpPr>
        <p:spPr>
          <a:xfrm>
            <a:off x="1323799" y="1142638"/>
            <a:ext cx="4100997" cy="44619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2000" dirty="0">
                <a:solidFill>
                  <a:schemeClr val="tx2"/>
                </a:solidFill>
              </a:rPr>
              <a:t>Executive Summary</a:t>
            </a:r>
          </a:p>
        </p:txBody>
      </p:sp>
      <p:grpSp>
        <p:nvGrpSpPr>
          <p:cNvPr id="53" name="Group 52">
            <a:extLst>
              <a:ext uri="{FF2B5EF4-FFF2-40B4-BE49-F238E27FC236}">
                <a16:creationId xmlns:a16="http://schemas.microsoft.com/office/drawing/2014/main" id="{79CBF981-F686-4850-9ED6-7793E6C3C24B}"/>
              </a:ext>
            </a:extLst>
          </p:cNvPr>
          <p:cNvGrpSpPr/>
          <p:nvPr/>
        </p:nvGrpSpPr>
        <p:grpSpPr>
          <a:xfrm>
            <a:off x="312181" y="1020268"/>
            <a:ext cx="898885" cy="633046"/>
            <a:chOff x="181292" y="2112242"/>
            <a:chExt cx="898885" cy="633046"/>
          </a:xfrm>
        </p:grpSpPr>
        <p:sp>
          <p:nvSpPr>
            <p:cNvPr id="37" name="Rectangle: Rounded Corners 45">
              <a:extLst>
                <a:ext uri="{FF2B5EF4-FFF2-40B4-BE49-F238E27FC236}">
                  <a16:creationId xmlns:a16="http://schemas.microsoft.com/office/drawing/2014/main" id="{C0B7A517-0147-4771-9F6E-E198173D1F50}"/>
                </a:ext>
              </a:extLst>
            </p:cNvPr>
            <p:cNvSpPr/>
            <p:nvPr/>
          </p:nvSpPr>
          <p:spPr>
            <a:xfrm>
              <a:off x="181292" y="2112242"/>
              <a:ext cx="898885" cy="633046"/>
            </a:xfrm>
            <a:custGeom>
              <a:avLst/>
              <a:gdLst>
                <a:gd name="connsiteX0" fmla="*/ 0 w 2160396"/>
                <a:gd name="connsiteY0" fmla="*/ 316523 h 633046"/>
                <a:gd name="connsiteX1" fmla="*/ 316523 w 2160396"/>
                <a:gd name="connsiteY1" fmla="*/ 0 h 633046"/>
                <a:gd name="connsiteX2" fmla="*/ 1843873 w 2160396"/>
                <a:gd name="connsiteY2" fmla="*/ 0 h 633046"/>
                <a:gd name="connsiteX3" fmla="*/ 2160396 w 2160396"/>
                <a:gd name="connsiteY3" fmla="*/ 316523 h 633046"/>
                <a:gd name="connsiteX4" fmla="*/ 2160396 w 2160396"/>
                <a:gd name="connsiteY4" fmla="*/ 316523 h 633046"/>
                <a:gd name="connsiteX5" fmla="*/ 1843873 w 2160396"/>
                <a:gd name="connsiteY5" fmla="*/ 633046 h 633046"/>
                <a:gd name="connsiteX6" fmla="*/ 316523 w 2160396"/>
                <a:gd name="connsiteY6" fmla="*/ 633046 h 633046"/>
                <a:gd name="connsiteX7" fmla="*/ 0 w 2160396"/>
                <a:gd name="connsiteY7" fmla="*/ 316523 h 633046"/>
                <a:gd name="connsiteX0" fmla="*/ 190919 w 2034792"/>
                <a:gd name="connsiteY0" fmla="*/ 633046 h 633046"/>
                <a:gd name="connsiteX1" fmla="*/ 190919 w 2034792"/>
                <a:gd name="connsiteY1" fmla="*/ 0 h 633046"/>
                <a:gd name="connsiteX2" fmla="*/ 1718269 w 2034792"/>
                <a:gd name="connsiteY2" fmla="*/ 0 h 633046"/>
                <a:gd name="connsiteX3" fmla="*/ 2034792 w 2034792"/>
                <a:gd name="connsiteY3" fmla="*/ 316523 h 633046"/>
                <a:gd name="connsiteX4" fmla="*/ 2034792 w 2034792"/>
                <a:gd name="connsiteY4" fmla="*/ 316523 h 633046"/>
                <a:gd name="connsiteX5" fmla="*/ 1718269 w 2034792"/>
                <a:gd name="connsiteY5" fmla="*/ 633046 h 633046"/>
                <a:gd name="connsiteX6" fmla="*/ 190919 w 2034792"/>
                <a:gd name="connsiteY6" fmla="*/ 633046 h 633046"/>
                <a:gd name="connsiteX0" fmla="*/ 113163 w 1957036"/>
                <a:gd name="connsiteY0" fmla="*/ 633046 h 633046"/>
                <a:gd name="connsiteX1" fmla="*/ 113163 w 1957036"/>
                <a:gd name="connsiteY1" fmla="*/ 0 h 633046"/>
                <a:gd name="connsiteX2" fmla="*/ 1640513 w 1957036"/>
                <a:gd name="connsiteY2" fmla="*/ 0 h 633046"/>
                <a:gd name="connsiteX3" fmla="*/ 1957036 w 1957036"/>
                <a:gd name="connsiteY3" fmla="*/ 316523 h 633046"/>
                <a:gd name="connsiteX4" fmla="*/ 1957036 w 1957036"/>
                <a:gd name="connsiteY4" fmla="*/ 316523 h 633046"/>
                <a:gd name="connsiteX5" fmla="*/ 1640513 w 1957036"/>
                <a:gd name="connsiteY5" fmla="*/ 633046 h 633046"/>
                <a:gd name="connsiteX6" fmla="*/ 113163 w 1957036"/>
                <a:gd name="connsiteY6" fmla="*/ 633046 h 633046"/>
                <a:gd name="connsiteX0" fmla="*/ 2 w 1843875"/>
                <a:gd name="connsiteY0" fmla="*/ 633046 h 633046"/>
                <a:gd name="connsiteX1" fmla="*/ 2 w 1843875"/>
                <a:gd name="connsiteY1" fmla="*/ 0 h 633046"/>
                <a:gd name="connsiteX2" fmla="*/ 1527352 w 1843875"/>
                <a:gd name="connsiteY2" fmla="*/ 0 h 633046"/>
                <a:gd name="connsiteX3" fmla="*/ 1843875 w 1843875"/>
                <a:gd name="connsiteY3" fmla="*/ 316523 h 633046"/>
                <a:gd name="connsiteX4" fmla="*/ 1843875 w 1843875"/>
                <a:gd name="connsiteY4" fmla="*/ 316523 h 633046"/>
                <a:gd name="connsiteX5" fmla="*/ 1527352 w 1843875"/>
                <a:gd name="connsiteY5" fmla="*/ 633046 h 633046"/>
                <a:gd name="connsiteX6" fmla="*/ 2 w 1843875"/>
                <a:gd name="connsiteY6" fmla="*/ 633046 h 633046"/>
                <a:gd name="connsiteX0" fmla="*/ 0 w 1843873"/>
                <a:gd name="connsiteY0" fmla="*/ 633046 h 633046"/>
                <a:gd name="connsiteX1" fmla="*/ 930303 w 1843873"/>
                <a:gd name="connsiteY1" fmla="*/ 0 h 633046"/>
                <a:gd name="connsiteX2" fmla="*/ 1527350 w 1843873"/>
                <a:gd name="connsiteY2" fmla="*/ 0 h 633046"/>
                <a:gd name="connsiteX3" fmla="*/ 1843873 w 1843873"/>
                <a:gd name="connsiteY3" fmla="*/ 316523 h 633046"/>
                <a:gd name="connsiteX4" fmla="*/ 1843873 w 1843873"/>
                <a:gd name="connsiteY4" fmla="*/ 316523 h 633046"/>
                <a:gd name="connsiteX5" fmla="*/ 1527350 w 1843873"/>
                <a:gd name="connsiteY5" fmla="*/ 633046 h 633046"/>
                <a:gd name="connsiteX6" fmla="*/ 0 w 1843873"/>
                <a:gd name="connsiteY6" fmla="*/ 633046 h 633046"/>
                <a:gd name="connsiteX0" fmla="*/ 0 w 929473"/>
                <a:gd name="connsiteY0" fmla="*/ 640998 h 640998"/>
                <a:gd name="connsiteX1" fmla="*/ 15903 w 929473"/>
                <a:gd name="connsiteY1" fmla="*/ 0 h 640998"/>
                <a:gd name="connsiteX2" fmla="*/ 612950 w 929473"/>
                <a:gd name="connsiteY2" fmla="*/ 0 h 640998"/>
                <a:gd name="connsiteX3" fmla="*/ 929473 w 929473"/>
                <a:gd name="connsiteY3" fmla="*/ 316523 h 640998"/>
                <a:gd name="connsiteX4" fmla="*/ 929473 w 929473"/>
                <a:gd name="connsiteY4" fmla="*/ 316523 h 640998"/>
                <a:gd name="connsiteX5" fmla="*/ 612950 w 929473"/>
                <a:gd name="connsiteY5" fmla="*/ 633046 h 640998"/>
                <a:gd name="connsiteX6" fmla="*/ 0 w 929473"/>
                <a:gd name="connsiteY6" fmla="*/ 640998 h 640998"/>
                <a:gd name="connsiteX0" fmla="*/ 928 w 913572"/>
                <a:gd name="connsiteY0" fmla="*/ 629778 h 633046"/>
                <a:gd name="connsiteX1" fmla="*/ 2 w 913572"/>
                <a:gd name="connsiteY1" fmla="*/ 0 h 633046"/>
                <a:gd name="connsiteX2" fmla="*/ 597049 w 913572"/>
                <a:gd name="connsiteY2" fmla="*/ 0 h 633046"/>
                <a:gd name="connsiteX3" fmla="*/ 913572 w 913572"/>
                <a:gd name="connsiteY3" fmla="*/ 316523 h 633046"/>
                <a:gd name="connsiteX4" fmla="*/ 913572 w 913572"/>
                <a:gd name="connsiteY4" fmla="*/ 316523 h 633046"/>
                <a:gd name="connsiteX5" fmla="*/ 597049 w 913572"/>
                <a:gd name="connsiteY5" fmla="*/ 633046 h 633046"/>
                <a:gd name="connsiteX6" fmla="*/ 928 w 913572"/>
                <a:gd name="connsiteY6" fmla="*/ 629778 h 633046"/>
                <a:gd name="connsiteX0" fmla="*/ 0 w 912644"/>
                <a:gd name="connsiteY0" fmla="*/ 629778 h 633046"/>
                <a:gd name="connsiteX1" fmla="*/ 10294 w 912644"/>
                <a:gd name="connsiteY1" fmla="*/ 0 h 633046"/>
                <a:gd name="connsiteX2" fmla="*/ 596121 w 912644"/>
                <a:gd name="connsiteY2" fmla="*/ 0 h 633046"/>
                <a:gd name="connsiteX3" fmla="*/ 912644 w 912644"/>
                <a:gd name="connsiteY3" fmla="*/ 316523 h 633046"/>
                <a:gd name="connsiteX4" fmla="*/ 912644 w 912644"/>
                <a:gd name="connsiteY4" fmla="*/ 316523 h 633046"/>
                <a:gd name="connsiteX5" fmla="*/ 596121 w 912644"/>
                <a:gd name="connsiteY5" fmla="*/ 633046 h 633046"/>
                <a:gd name="connsiteX6" fmla="*/ 0 w 912644"/>
                <a:gd name="connsiteY6" fmla="*/ 629778 h 633046"/>
                <a:gd name="connsiteX0" fmla="*/ 927 w 902352"/>
                <a:gd name="connsiteY0" fmla="*/ 629778 h 633046"/>
                <a:gd name="connsiteX1" fmla="*/ 2 w 902352"/>
                <a:gd name="connsiteY1" fmla="*/ 0 h 633046"/>
                <a:gd name="connsiteX2" fmla="*/ 585829 w 902352"/>
                <a:gd name="connsiteY2" fmla="*/ 0 h 633046"/>
                <a:gd name="connsiteX3" fmla="*/ 902352 w 902352"/>
                <a:gd name="connsiteY3" fmla="*/ 316523 h 633046"/>
                <a:gd name="connsiteX4" fmla="*/ 902352 w 902352"/>
                <a:gd name="connsiteY4" fmla="*/ 316523 h 633046"/>
                <a:gd name="connsiteX5" fmla="*/ 585829 w 902352"/>
                <a:gd name="connsiteY5" fmla="*/ 633046 h 633046"/>
                <a:gd name="connsiteX6" fmla="*/ 927 w 902352"/>
                <a:gd name="connsiteY6" fmla="*/ 629778 h 633046"/>
                <a:gd name="connsiteX0" fmla="*/ 927 w 902352"/>
                <a:gd name="connsiteY0" fmla="*/ 629778 h 633046"/>
                <a:gd name="connsiteX1" fmla="*/ 2 w 902352"/>
                <a:gd name="connsiteY1" fmla="*/ 0 h 633046"/>
                <a:gd name="connsiteX2" fmla="*/ 585829 w 902352"/>
                <a:gd name="connsiteY2" fmla="*/ 0 h 633046"/>
                <a:gd name="connsiteX3" fmla="*/ 902352 w 902352"/>
                <a:gd name="connsiteY3" fmla="*/ 316523 h 633046"/>
                <a:gd name="connsiteX4" fmla="*/ 902352 w 902352"/>
                <a:gd name="connsiteY4" fmla="*/ 316523 h 633046"/>
                <a:gd name="connsiteX5" fmla="*/ 585829 w 902352"/>
                <a:gd name="connsiteY5" fmla="*/ 633046 h 633046"/>
                <a:gd name="connsiteX6" fmla="*/ 927 w 902352"/>
                <a:gd name="connsiteY6" fmla="*/ 629778 h 633046"/>
                <a:gd name="connsiteX0" fmla="*/ 6006 w 902351"/>
                <a:gd name="connsiteY0" fmla="*/ 629778 h 633046"/>
                <a:gd name="connsiteX1" fmla="*/ 1 w 902351"/>
                <a:gd name="connsiteY1" fmla="*/ 0 h 633046"/>
                <a:gd name="connsiteX2" fmla="*/ 585828 w 902351"/>
                <a:gd name="connsiteY2" fmla="*/ 0 h 633046"/>
                <a:gd name="connsiteX3" fmla="*/ 902351 w 902351"/>
                <a:gd name="connsiteY3" fmla="*/ 316523 h 633046"/>
                <a:gd name="connsiteX4" fmla="*/ 902351 w 902351"/>
                <a:gd name="connsiteY4" fmla="*/ 316523 h 633046"/>
                <a:gd name="connsiteX5" fmla="*/ 585828 w 902351"/>
                <a:gd name="connsiteY5" fmla="*/ 633046 h 633046"/>
                <a:gd name="connsiteX6" fmla="*/ 6006 w 902351"/>
                <a:gd name="connsiteY6" fmla="*/ 629778 h 633046"/>
                <a:gd name="connsiteX0" fmla="*/ 6006 w 902351"/>
                <a:gd name="connsiteY0" fmla="*/ 629778 h 633046"/>
                <a:gd name="connsiteX1" fmla="*/ 1 w 902351"/>
                <a:gd name="connsiteY1" fmla="*/ 0 h 633046"/>
                <a:gd name="connsiteX2" fmla="*/ 585828 w 902351"/>
                <a:gd name="connsiteY2" fmla="*/ 0 h 633046"/>
                <a:gd name="connsiteX3" fmla="*/ 902351 w 902351"/>
                <a:gd name="connsiteY3" fmla="*/ 316523 h 633046"/>
                <a:gd name="connsiteX4" fmla="*/ 902351 w 902351"/>
                <a:gd name="connsiteY4" fmla="*/ 316523 h 633046"/>
                <a:gd name="connsiteX5" fmla="*/ 585828 w 902351"/>
                <a:gd name="connsiteY5" fmla="*/ 633046 h 633046"/>
                <a:gd name="connsiteX6" fmla="*/ 6006 w 902351"/>
                <a:gd name="connsiteY6" fmla="*/ 629778 h 633046"/>
                <a:gd name="connsiteX0" fmla="*/ 0 w 896345"/>
                <a:gd name="connsiteY0" fmla="*/ 629778 h 633046"/>
                <a:gd name="connsiteX1" fmla="*/ 1615 w 896345"/>
                <a:gd name="connsiteY1" fmla="*/ 0 h 633046"/>
                <a:gd name="connsiteX2" fmla="*/ 579822 w 896345"/>
                <a:gd name="connsiteY2" fmla="*/ 0 h 633046"/>
                <a:gd name="connsiteX3" fmla="*/ 896345 w 896345"/>
                <a:gd name="connsiteY3" fmla="*/ 316523 h 633046"/>
                <a:gd name="connsiteX4" fmla="*/ 896345 w 896345"/>
                <a:gd name="connsiteY4" fmla="*/ 316523 h 633046"/>
                <a:gd name="connsiteX5" fmla="*/ 579822 w 896345"/>
                <a:gd name="connsiteY5" fmla="*/ 633046 h 633046"/>
                <a:gd name="connsiteX6" fmla="*/ 0 w 896345"/>
                <a:gd name="connsiteY6" fmla="*/ 629778 h 633046"/>
                <a:gd name="connsiteX0" fmla="*/ 3467 w 894732"/>
                <a:gd name="connsiteY0" fmla="*/ 634858 h 634858"/>
                <a:gd name="connsiteX1" fmla="*/ 2 w 894732"/>
                <a:gd name="connsiteY1" fmla="*/ 0 h 634858"/>
                <a:gd name="connsiteX2" fmla="*/ 578209 w 894732"/>
                <a:gd name="connsiteY2" fmla="*/ 0 h 634858"/>
                <a:gd name="connsiteX3" fmla="*/ 894732 w 894732"/>
                <a:gd name="connsiteY3" fmla="*/ 316523 h 634858"/>
                <a:gd name="connsiteX4" fmla="*/ 894732 w 894732"/>
                <a:gd name="connsiteY4" fmla="*/ 316523 h 634858"/>
                <a:gd name="connsiteX5" fmla="*/ 578209 w 894732"/>
                <a:gd name="connsiteY5" fmla="*/ 633046 h 634858"/>
                <a:gd name="connsiteX6" fmla="*/ 3467 w 894732"/>
                <a:gd name="connsiteY6" fmla="*/ 634858 h 634858"/>
                <a:gd name="connsiteX0" fmla="*/ 927 w 894732"/>
                <a:gd name="connsiteY0" fmla="*/ 632318 h 633046"/>
                <a:gd name="connsiteX1" fmla="*/ 2 w 894732"/>
                <a:gd name="connsiteY1" fmla="*/ 0 h 633046"/>
                <a:gd name="connsiteX2" fmla="*/ 578209 w 894732"/>
                <a:gd name="connsiteY2" fmla="*/ 0 h 633046"/>
                <a:gd name="connsiteX3" fmla="*/ 894732 w 894732"/>
                <a:gd name="connsiteY3" fmla="*/ 316523 h 633046"/>
                <a:gd name="connsiteX4" fmla="*/ 894732 w 894732"/>
                <a:gd name="connsiteY4" fmla="*/ 316523 h 633046"/>
                <a:gd name="connsiteX5" fmla="*/ 578209 w 894732"/>
                <a:gd name="connsiteY5" fmla="*/ 633046 h 633046"/>
                <a:gd name="connsiteX6" fmla="*/ 927 w 894732"/>
                <a:gd name="connsiteY6" fmla="*/ 632318 h 633046"/>
                <a:gd name="connsiteX0" fmla="*/ 0 w 898885"/>
                <a:gd name="connsiteY0" fmla="*/ 632318 h 633046"/>
                <a:gd name="connsiteX1" fmla="*/ 4155 w 898885"/>
                <a:gd name="connsiteY1" fmla="*/ 0 h 633046"/>
                <a:gd name="connsiteX2" fmla="*/ 582362 w 898885"/>
                <a:gd name="connsiteY2" fmla="*/ 0 h 633046"/>
                <a:gd name="connsiteX3" fmla="*/ 898885 w 898885"/>
                <a:gd name="connsiteY3" fmla="*/ 316523 h 633046"/>
                <a:gd name="connsiteX4" fmla="*/ 898885 w 898885"/>
                <a:gd name="connsiteY4" fmla="*/ 316523 h 633046"/>
                <a:gd name="connsiteX5" fmla="*/ 582362 w 898885"/>
                <a:gd name="connsiteY5" fmla="*/ 633046 h 633046"/>
                <a:gd name="connsiteX6" fmla="*/ 0 w 898885"/>
                <a:gd name="connsiteY6" fmla="*/ 632318 h 633046"/>
                <a:gd name="connsiteX0" fmla="*/ 0 w 898885"/>
                <a:gd name="connsiteY0" fmla="*/ 632318 h 633046"/>
                <a:gd name="connsiteX1" fmla="*/ 4155 w 898885"/>
                <a:gd name="connsiteY1" fmla="*/ 0 h 633046"/>
                <a:gd name="connsiteX2" fmla="*/ 582362 w 898885"/>
                <a:gd name="connsiteY2" fmla="*/ 0 h 633046"/>
                <a:gd name="connsiteX3" fmla="*/ 898885 w 898885"/>
                <a:gd name="connsiteY3" fmla="*/ 316523 h 633046"/>
                <a:gd name="connsiteX4" fmla="*/ 898885 w 898885"/>
                <a:gd name="connsiteY4" fmla="*/ 316523 h 633046"/>
                <a:gd name="connsiteX5" fmla="*/ 582362 w 898885"/>
                <a:gd name="connsiteY5" fmla="*/ 633046 h 633046"/>
                <a:gd name="connsiteX6" fmla="*/ 0 w 898885"/>
                <a:gd name="connsiteY6" fmla="*/ 632318 h 63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85" h="633046">
                  <a:moveTo>
                    <a:pt x="0" y="632318"/>
                  </a:moveTo>
                  <a:cubicBezTo>
                    <a:pt x="5295" y="564247"/>
                    <a:pt x="4038" y="216826"/>
                    <a:pt x="4155" y="0"/>
                  </a:cubicBezTo>
                  <a:lnTo>
                    <a:pt x="582362" y="0"/>
                  </a:lnTo>
                  <a:cubicBezTo>
                    <a:pt x="757173" y="0"/>
                    <a:pt x="898885" y="141712"/>
                    <a:pt x="898885" y="316523"/>
                  </a:cubicBezTo>
                  <a:lnTo>
                    <a:pt x="898885" y="316523"/>
                  </a:lnTo>
                  <a:cubicBezTo>
                    <a:pt x="898885" y="491334"/>
                    <a:pt x="757173" y="633046"/>
                    <a:pt x="582362" y="633046"/>
                  </a:cubicBezTo>
                  <a:lnTo>
                    <a:pt x="0" y="63231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000" b="1" dirty="0">
                <a:solidFill>
                  <a:schemeClr val="bg1"/>
                </a:solidFill>
              </a:endParaRPr>
            </a:p>
          </p:txBody>
        </p:sp>
        <p:sp>
          <p:nvSpPr>
            <p:cNvPr id="38" name="Oval 37">
              <a:extLst>
                <a:ext uri="{FF2B5EF4-FFF2-40B4-BE49-F238E27FC236}">
                  <a16:creationId xmlns:a16="http://schemas.microsoft.com/office/drawing/2014/main" id="{101BF91B-73F7-4369-9BD7-8B39633E7CE9}"/>
                </a:ext>
              </a:extLst>
            </p:cNvPr>
            <p:cNvSpPr/>
            <p:nvPr/>
          </p:nvSpPr>
          <p:spPr>
            <a:xfrm>
              <a:off x="517468" y="2197662"/>
              <a:ext cx="472272" cy="47227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solidFill>
                    <a:schemeClr val="bg1"/>
                  </a:solidFill>
                </a:rPr>
                <a:t>1</a:t>
              </a:r>
            </a:p>
          </p:txBody>
        </p:sp>
      </p:grpSp>
      <p:grpSp>
        <p:nvGrpSpPr>
          <p:cNvPr id="54" name="Group 53">
            <a:extLst>
              <a:ext uri="{FF2B5EF4-FFF2-40B4-BE49-F238E27FC236}">
                <a16:creationId xmlns:a16="http://schemas.microsoft.com/office/drawing/2014/main" id="{A5FC16AD-1855-4112-BFBC-9B7D26D6C139}"/>
              </a:ext>
            </a:extLst>
          </p:cNvPr>
          <p:cNvGrpSpPr/>
          <p:nvPr/>
        </p:nvGrpSpPr>
        <p:grpSpPr>
          <a:xfrm>
            <a:off x="312181" y="1853574"/>
            <a:ext cx="898885" cy="633046"/>
            <a:chOff x="181292" y="3140420"/>
            <a:chExt cx="898885" cy="633046"/>
          </a:xfrm>
        </p:grpSpPr>
        <p:sp>
          <p:nvSpPr>
            <p:cNvPr id="40" name="Rectangle: Rounded Corners 45">
              <a:extLst>
                <a:ext uri="{FF2B5EF4-FFF2-40B4-BE49-F238E27FC236}">
                  <a16:creationId xmlns:a16="http://schemas.microsoft.com/office/drawing/2014/main" id="{557A8C95-287C-4430-B1A6-A8F61307CBB5}"/>
                </a:ext>
              </a:extLst>
            </p:cNvPr>
            <p:cNvSpPr/>
            <p:nvPr/>
          </p:nvSpPr>
          <p:spPr>
            <a:xfrm>
              <a:off x="181292" y="3140420"/>
              <a:ext cx="898885" cy="633046"/>
            </a:xfrm>
            <a:custGeom>
              <a:avLst/>
              <a:gdLst>
                <a:gd name="connsiteX0" fmla="*/ 0 w 2160396"/>
                <a:gd name="connsiteY0" fmla="*/ 316523 h 633046"/>
                <a:gd name="connsiteX1" fmla="*/ 316523 w 2160396"/>
                <a:gd name="connsiteY1" fmla="*/ 0 h 633046"/>
                <a:gd name="connsiteX2" fmla="*/ 1843873 w 2160396"/>
                <a:gd name="connsiteY2" fmla="*/ 0 h 633046"/>
                <a:gd name="connsiteX3" fmla="*/ 2160396 w 2160396"/>
                <a:gd name="connsiteY3" fmla="*/ 316523 h 633046"/>
                <a:gd name="connsiteX4" fmla="*/ 2160396 w 2160396"/>
                <a:gd name="connsiteY4" fmla="*/ 316523 h 633046"/>
                <a:gd name="connsiteX5" fmla="*/ 1843873 w 2160396"/>
                <a:gd name="connsiteY5" fmla="*/ 633046 h 633046"/>
                <a:gd name="connsiteX6" fmla="*/ 316523 w 2160396"/>
                <a:gd name="connsiteY6" fmla="*/ 633046 h 633046"/>
                <a:gd name="connsiteX7" fmla="*/ 0 w 2160396"/>
                <a:gd name="connsiteY7" fmla="*/ 316523 h 633046"/>
                <a:gd name="connsiteX0" fmla="*/ 190919 w 2034792"/>
                <a:gd name="connsiteY0" fmla="*/ 633046 h 633046"/>
                <a:gd name="connsiteX1" fmla="*/ 190919 w 2034792"/>
                <a:gd name="connsiteY1" fmla="*/ 0 h 633046"/>
                <a:gd name="connsiteX2" fmla="*/ 1718269 w 2034792"/>
                <a:gd name="connsiteY2" fmla="*/ 0 h 633046"/>
                <a:gd name="connsiteX3" fmla="*/ 2034792 w 2034792"/>
                <a:gd name="connsiteY3" fmla="*/ 316523 h 633046"/>
                <a:gd name="connsiteX4" fmla="*/ 2034792 w 2034792"/>
                <a:gd name="connsiteY4" fmla="*/ 316523 h 633046"/>
                <a:gd name="connsiteX5" fmla="*/ 1718269 w 2034792"/>
                <a:gd name="connsiteY5" fmla="*/ 633046 h 633046"/>
                <a:gd name="connsiteX6" fmla="*/ 190919 w 2034792"/>
                <a:gd name="connsiteY6" fmla="*/ 633046 h 633046"/>
                <a:gd name="connsiteX0" fmla="*/ 113163 w 1957036"/>
                <a:gd name="connsiteY0" fmla="*/ 633046 h 633046"/>
                <a:gd name="connsiteX1" fmla="*/ 113163 w 1957036"/>
                <a:gd name="connsiteY1" fmla="*/ 0 h 633046"/>
                <a:gd name="connsiteX2" fmla="*/ 1640513 w 1957036"/>
                <a:gd name="connsiteY2" fmla="*/ 0 h 633046"/>
                <a:gd name="connsiteX3" fmla="*/ 1957036 w 1957036"/>
                <a:gd name="connsiteY3" fmla="*/ 316523 h 633046"/>
                <a:gd name="connsiteX4" fmla="*/ 1957036 w 1957036"/>
                <a:gd name="connsiteY4" fmla="*/ 316523 h 633046"/>
                <a:gd name="connsiteX5" fmla="*/ 1640513 w 1957036"/>
                <a:gd name="connsiteY5" fmla="*/ 633046 h 633046"/>
                <a:gd name="connsiteX6" fmla="*/ 113163 w 1957036"/>
                <a:gd name="connsiteY6" fmla="*/ 633046 h 633046"/>
                <a:gd name="connsiteX0" fmla="*/ 2 w 1843875"/>
                <a:gd name="connsiteY0" fmla="*/ 633046 h 633046"/>
                <a:gd name="connsiteX1" fmla="*/ 2 w 1843875"/>
                <a:gd name="connsiteY1" fmla="*/ 0 h 633046"/>
                <a:gd name="connsiteX2" fmla="*/ 1527352 w 1843875"/>
                <a:gd name="connsiteY2" fmla="*/ 0 h 633046"/>
                <a:gd name="connsiteX3" fmla="*/ 1843875 w 1843875"/>
                <a:gd name="connsiteY3" fmla="*/ 316523 h 633046"/>
                <a:gd name="connsiteX4" fmla="*/ 1843875 w 1843875"/>
                <a:gd name="connsiteY4" fmla="*/ 316523 h 633046"/>
                <a:gd name="connsiteX5" fmla="*/ 1527352 w 1843875"/>
                <a:gd name="connsiteY5" fmla="*/ 633046 h 633046"/>
                <a:gd name="connsiteX6" fmla="*/ 2 w 1843875"/>
                <a:gd name="connsiteY6" fmla="*/ 633046 h 633046"/>
                <a:gd name="connsiteX0" fmla="*/ 0 w 1843873"/>
                <a:gd name="connsiteY0" fmla="*/ 633046 h 633046"/>
                <a:gd name="connsiteX1" fmla="*/ 930303 w 1843873"/>
                <a:gd name="connsiteY1" fmla="*/ 0 h 633046"/>
                <a:gd name="connsiteX2" fmla="*/ 1527350 w 1843873"/>
                <a:gd name="connsiteY2" fmla="*/ 0 h 633046"/>
                <a:gd name="connsiteX3" fmla="*/ 1843873 w 1843873"/>
                <a:gd name="connsiteY3" fmla="*/ 316523 h 633046"/>
                <a:gd name="connsiteX4" fmla="*/ 1843873 w 1843873"/>
                <a:gd name="connsiteY4" fmla="*/ 316523 h 633046"/>
                <a:gd name="connsiteX5" fmla="*/ 1527350 w 1843873"/>
                <a:gd name="connsiteY5" fmla="*/ 633046 h 633046"/>
                <a:gd name="connsiteX6" fmla="*/ 0 w 1843873"/>
                <a:gd name="connsiteY6" fmla="*/ 633046 h 633046"/>
                <a:gd name="connsiteX0" fmla="*/ 0 w 929473"/>
                <a:gd name="connsiteY0" fmla="*/ 640998 h 640998"/>
                <a:gd name="connsiteX1" fmla="*/ 15903 w 929473"/>
                <a:gd name="connsiteY1" fmla="*/ 0 h 640998"/>
                <a:gd name="connsiteX2" fmla="*/ 612950 w 929473"/>
                <a:gd name="connsiteY2" fmla="*/ 0 h 640998"/>
                <a:gd name="connsiteX3" fmla="*/ 929473 w 929473"/>
                <a:gd name="connsiteY3" fmla="*/ 316523 h 640998"/>
                <a:gd name="connsiteX4" fmla="*/ 929473 w 929473"/>
                <a:gd name="connsiteY4" fmla="*/ 316523 h 640998"/>
                <a:gd name="connsiteX5" fmla="*/ 612950 w 929473"/>
                <a:gd name="connsiteY5" fmla="*/ 633046 h 640998"/>
                <a:gd name="connsiteX6" fmla="*/ 0 w 929473"/>
                <a:gd name="connsiteY6" fmla="*/ 640998 h 640998"/>
                <a:gd name="connsiteX0" fmla="*/ 928 w 913572"/>
                <a:gd name="connsiteY0" fmla="*/ 629778 h 633046"/>
                <a:gd name="connsiteX1" fmla="*/ 2 w 913572"/>
                <a:gd name="connsiteY1" fmla="*/ 0 h 633046"/>
                <a:gd name="connsiteX2" fmla="*/ 597049 w 913572"/>
                <a:gd name="connsiteY2" fmla="*/ 0 h 633046"/>
                <a:gd name="connsiteX3" fmla="*/ 913572 w 913572"/>
                <a:gd name="connsiteY3" fmla="*/ 316523 h 633046"/>
                <a:gd name="connsiteX4" fmla="*/ 913572 w 913572"/>
                <a:gd name="connsiteY4" fmla="*/ 316523 h 633046"/>
                <a:gd name="connsiteX5" fmla="*/ 597049 w 913572"/>
                <a:gd name="connsiteY5" fmla="*/ 633046 h 633046"/>
                <a:gd name="connsiteX6" fmla="*/ 928 w 913572"/>
                <a:gd name="connsiteY6" fmla="*/ 629778 h 633046"/>
                <a:gd name="connsiteX0" fmla="*/ 0 w 912644"/>
                <a:gd name="connsiteY0" fmla="*/ 629778 h 633046"/>
                <a:gd name="connsiteX1" fmla="*/ 10294 w 912644"/>
                <a:gd name="connsiteY1" fmla="*/ 0 h 633046"/>
                <a:gd name="connsiteX2" fmla="*/ 596121 w 912644"/>
                <a:gd name="connsiteY2" fmla="*/ 0 h 633046"/>
                <a:gd name="connsiteX3" fmla="*/ 912644 w 912644"/>
                <a:gd name="connsiteY3" fmla="*/ 316523 h 633046"/>
                <a:gd name="connsiteX4" fmla="*/ 912644 w 912644"/>
                <a:gd name="connsiteY4" fmla="*/ 316523 h 633046"/>
                <a:gd name="connsiteX5" fmla="*/ 596121 w 912644"/>
                <a:gd name="connsiteY5" fmla="*/ 633046 h 633046"/>
                <a:gd name="connsiteX6" fmla="*/ 0 w 912644"/>
                <a:gd name="connsiteY6" fmla="*/ 629778 h 633046"/>
                <a:gd name="connsiteX0" fmla="*/ 927 w 902352"/>
                <a:gd name="connsiteY0" fmla="*/ 629778 h 633046"/>
                <a:gd name="connsiteX1" fmla="*/ 2 w 902352"/>
                <a:gd name="connsiteY1" fmla="*/ 0 h 633046"/>
                <a:gd name="connsiteX2" fmla="*/ 585829 w 902352"/>
                <a:gd name="connsiteY2" fmla="*/ 0 h 633046"/>
                <a:gd name="connsiteX3" fmla="*/ 902352 w 902352"/>
                <a:gd name="connsiteY3" fmla="*/ 316523 h 633046"/>
                <a:gd name="connsiteX4" fmla="*/ 902352 w 902352"/>
                <a:gd name="connsiteY4" fmla="*/ 316523 h 633046"/>
                <a:gd name="connsiteX5" fmla="*/ 585829 w 902352"/>
                <a:gd name="connsiteY5" fmla="*/ 633046 h 633046"/>
                <a:gd name="connsiteX6" fmla="*/ 927 w 902352"/>
                <a:gd name="connsiteY6" fmla="*/ 629778 h 633046"/>
                <a:gd name="connsiteX0" fmla="*/ 927 w 902352"/>
                <a:gd name="connsiteY0" fmla="*/ 629778 h 633046"/>
                <a:gd name="connsiteX1" fmla="*/ 2 w 902352"/>
                <a:gd name="connsiteY1" fmla="*/ 0 h 633046"/>
                <a:gd name="connsiteX2" fmla="*/ 585829 w 902352"/>
                <a:gd name="connsiteY2" fmla="*/ 0 h 633046"/>
                <a:gd name="connsiteX3" fmla="*/ 902352 w 902352"/>
                <a:gd name="connsiteY3" fmla="*/ 316523 h 633046"/>
                <a:gd name="connsiteX4" fmla="*/ 902352 w 902352"/>
                <a:gd name="connsiteY4" fmla="*/ 316523 h 633046"/>
                <a:gd name="connsiteX5" fmla="*/ 585829 w 902352"/>
                <a:gd name="connsiteY5" fmla="*/ 633046 h 633046"/>
                <a:gd name="connsiteX6" fmla="*/ 927 w 902352"/>
                <a:gd name="connsiteY6" fmla="*/ 629778 h 633046"/>
                <a:gd name="connsiteX0" fmla="*/ 6006 w 902351"/>
                <a:gd name="connsiteY0" fmla="*/ 629778 h 633046"/>
                <a:gd name="connsiteX1" fmla="*/ 1 w 902351"/>
                <a:gd name="connsiteY1" fmla="*/ 0 h 633046"/>
                <a:gd name="connsiteX2" fmla="*/ 585828 w 902351"/>
                <a:gd name="connsiteY2" fmla="*/ 0 h 633046"/>
                <a:gd name="connsiteX3" fmla="*/ 902351 w 902351"/>
                <a:gd name="connsiteY3" fmla="*/ 316523 h 633046"/>
                <a:gd name="connsiteX4" fmla="*/ 902351 w 902351"/>
                <a:gd name="connsiteY4" fmla="*/ 316523 h 633046"/>
                <a:gd name="connsiteX5" fmla="*/ 585828 w 902351"/>
                <a:gd name="connsiteY5" fmla="*/ 633046 h 633046"/>
                <a:gd name="connsiteX6" fmla="*/ 6006 w 902351"/>
                <a:gd name="connsiteY6" fmla="*/ 629778 h 633046"/>
                <a:gd name="connsiteX0" fmla="*/ 6006 w 902351"/>
                <a:gd name="connsiteY0" fmla="*/ 629778 h 633046"/>
                <a:gd name="connsiteX1" fmla="*/ 1 w 902351"/>
                <a:gd name="connsiteY1" fmla="*/ 0 h 633046"/>
                <a:gd name="connsiteX2" fmla="*/ 585828 w 902351"/>
                <a:gd name="connsiteY2" fmla="*/ 0 h 633046"/>
                <a:gd name="connsiteX3" fmla="*/ 902351 w 902351"/>
                <a:gd name="connsiteY3" fmla="*/ 316523 h 633046"/>
                <a:gd name="connsiteX4" fmla="*/ 902351 w 902351"/>
                <a:gd name="connsiteY4" fmla="*/ 316523 h 633046"/>
                <a:gd name="connsiteX5" fmla="*/ 585828 w 902351"/>
                <a:gd name="connsiteY5" fmla="*/ 633046 h 633046"/>
                <a:gd name="connsiteX6" fmla="*/ 6006 w 902351"/>
                <a:gd name="connsiteY6" fmla="*/ 629778 h 633046"/>
                <a:gd name="connsiteX0" fmla="*/ 0 w 896345"/>
                <a:gd name="connsiteY0" fmla="*/ 629778 h 633046"/>
                <a:gd name="connsiteX1" fmla="*/ 1615 w 896345"/>
                <a:gd name="connsiteY1" fmla="*/ 0 h 633046"/>
                <a:gd name="connsiteX2" fmla="*/ 579822 w 896345"/>
                <a:gd name="connsiteY2" fmla="*/ 0 h 633046"/>
                <a:gd name="connsiteX3" fmla="*/ 896345 w 896345"/>
                <a:gd name="connsiteY3" fmla="*/ 316523 h 633046"/>
                <a:gd name="connsiteX4" fmla="*/ 896345 w 896345"/>
                <a:gd name="connsiteY4" fmla="*/ 316523 h 633046"/>
                <a:gd name="connsiteX5" fmla="*/ 579822 w 896345"/>
                <a:gd name="connsiteY5" fmla="*/ 633046 h 633046"/>
                <a:gd name="connsiteX6" fmla="*/ 0 w 896345"/>
                <a:gd name="connsiteY6" fmla="*/ 629778 h 633046"/>
                <a:gd name="connsiteX0" fmla="*/ 3467 w 894732"/>
                <a:gd name="connsiteY0" fmla="*/ 634858 h 634858"/>
                <a:gd name="connsiteX1" fmla="*/ 2 w 894732"/>
                <a:gd name="connsiteY1" fmla="*/ 0 h 634858"/>
                <a:gd name="connsiteX2" fmla="*/ 578209 w 894732"/>
                <a:gd name="connsiteY2" fmla="*/ 0 h 634858"/>
                <a:gd name="connsiteX3" fmla="*/ 894732 w 894732"/>
                <a:gd name="connsiteY3" fmla="*/ 316523 h 634858"/>
                <a:gd name="connsiteX4" fmla="*/ 894732 w 894732"/>
                <a:gd name="connsiteY4" fmla="*/ 316523 h 634858"/>
                <a:gd name="connsiteX5" fmla="*/ 578209 w 894732"/>
                <a:gd name="connsiteY5" fmla="*/ 633046 h 634858"/>
                <a:gd name="connsiteX6" fmla="*/ 3467 w 894732"/>
                <a:gd name="connsiteY6" fmla="*/ 634858 h 634858"/>
                <a:gd name="connsiteX0" fmla="*/ 927 w 894732"/>
                <a:gd name="connsiteY0" fmla="*/ 632318 h 633046"/>
                <a:gd name="connsiteX1" fmla="*/ 2 w 894732"/>
                <a:gd name="connsiteY1" fmla="*/ 0 h 633046"/>
                <a:gd name="connsiteX2" fmla="*/ 578209 w 894732"/>
                <a:gd name="connsiteY2" fmla="*/ 0 h 633046"/>
                <a:gd name="connsiteX3" fmla="*/ 894732 w 894732"/>
                <a:gd name="connsiteY3" fmla="*/ 316523 h 633046"/>
                <a:gd name="connsiteX4" fmla="*/ 894732 w 894732"/>
                <a:gd name="connsiteY4" fmla="*/ 316523 h 633046"/>
                <a:gd name="connsiteX5" fmla="*/ 578209 w 894732"/>
                <a:gd name="connsiteY5" fmla="*/ 633046 h 633046"/>
                <a:gd name="connsiteX6" fmla="*/ 927 w 894732"/>
                <a:gd name="connsiteY6" fmla="*/ 632318 h 633046"/>
                <a:gd name="connsiteX0" fmla="*/ 0 w 898885"/>
                <a:gd name="connsiteY0" fmla="*/ 632318 h 633046"/>
                <a:gd name="connsiteX1" fmla="*/ 4155 w 898885"/>
                <a:gd name="connsiteY1" fmla="*/ 0 h 633046"/>
                <a:gd name="connsiteX2" fmla="*/ 582362 w 898885"/>
                <a:gd name="connsiteY2" fmla="*/ 0 h 633046"/>
                <a:gd name="connsiteX3" fmla="*/ 898885 w 898885"/>
                <a:gd name="connsiteY3" fmla="*/ 316523 h 633046"/>
                <a:gd name="connsiteX4" fmla="*/ 898885 w 898885"/>
                <a:gd name="connsiteY4" fmla="*/ 316523 h 633046"/>
                <a:gd name="connsiteX5" fmla="*/ 582362 w 898885"/>
                <a:gd name="connsiteY5" fmla="*/ 633046 h 633046"/>
                <a:gd name="connsiteX6" fmla="*/ 0 w 898885"/>
                <a:gd name="connsiteY6" fmla="*/ 632318 h 633046"/>
                <a:gd name="connsiteX0" fmla="*/ 0 w 898885"/>
                <a:gd name="connsiteY0" fmla="*/ 632318 h 633046"/>
                <a:gd name="connsiteX1" fmla="*/ 4155 w 898885"/>
                <a:gd name="connsiteY1" fmla="*/ 0 h 633046"/>
                <a:gd name="connsiteX2" fmla="*/ 582362 w 898885"/>
                <a:gd name="connsiteY2" fmla="*/ 0 h 633046"/>
                <a:gd name="connsiteX3" fmla="*/ 898885 w 898885"/>
                <a:gd name="connsiteY3" fmla="*/ 316523 h 633046"/>
                <a:gd name="connsiteX4" fmla="*/ 898885 w 898885"/>
                <a:gd name="connsiteY4" fmla="*/ 316523 h 633046"/>
                <a:gd name="connsiteX5" fmla="*/ 582362 w 898885"/>
                <a:gd name="connsiteY5" fmla="*/ 633046 h 633046"/>
                <a:gd name="connsiteX6" fmla="*/ 0 w 898885"/>
                <a:gd name="connsiteY6" fmla="*/ 632318 h 63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85" h="633046">
                  <a:moveTo>
                    <a:pt x="0" y="632318"/>
                  </a:moveTo>
                  <a:cubicBezTo>
                    <a:pt x="5295" y="564247"/>
                    <a:pt x="4038" y="216826"/>
                    <a:pt x="4155" y="0"/>
                  </a:cubicBezTo>
                  <a:lnTo>
                    <a:pt x="582362" y="0"/>
                  </a:lnTo>
                  <a:cubicBezTo>
                    <a:pt x="757173" y="0"/>
                    <a:pt x="898885" y="141712"/>
                    <a:pt x="898885" y="316523"/>
                  </a:cubicBezTo>
                  <a:lnTo>
                    <a:pt x="898885" y="316523"/>
                  </a:lnTo>
                  <a:cubicBezTo>
                    <a:pt x="898885" y="491334"/>
                    <a:pt x="757173" y="633046"/>
                    <a:pt x="582362" y="633046"/>
                  </a:cubicBezTo>
                  <a:lnTo>
                    <a:pt x="0" y="63231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000" b="1" dirty="0">
                <a:solidFill>
                  <a:schemeClr val="bg1"/>
                </a:solidFill>
              </a:endParaRPr>
            </a:p>
          </p:txBody>
        </p:sp>
        <p:sp>
          <p:nvSpPr>
            <p:cNvPr id="41" name="Oval 40">
              <a:extLst>
                <a:ext uri="{FF2B5EF4-FFF2-40B4-BE49-F238E27FC236}">
                  <a16:creationId xmlns:a16="http://schemas.microsoft.com/office/drawing/2014/main" id="{AE89A8C6-A9FD-405A-9775-2326E252B46D}"/>
                </a:ext>
              </a:extLst>
            </p:cNvPr>
            <p:cNvSpPr/>
            <p:nvPr/>
          </p:nvSpPr>
          <p:spPr>
            <a:xfrm>
              <a:off x="517468" y="3222594"/>
              <a:ext cx="472272" cy="47227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solidFill>
                    <a:schemeClr val="bg1"/>
                  </a:solidFill>
                </a:rPr>
                <a:t>2</a:t>
              </a:r>
            </a:p>
          </p:txBody>
        </p:sp>
      </p:grpSp>
      <p:grpSp>
        <p:nvGrpSpPr>
          <p:cNvPr id="55" name="Group 54">
            <a:extLst>
              <a:ext uri="{FF2B5EF4-FFF2-40B4-BE49-F238E27FC236}">
                <a16:creationId xmlns:a16="http://schemas.microsoft.com/office/drawing/2014/main" id="{D0B12E99-0741-462C-95F3-EFA258FEC230}"/>
              </a:ext>
            </a:extLst>
          </p:cNvPr>
          <p:cNvGrpSpPr/>
          <p:nvPr/>
        </p:nvGrpSpPr>
        <p:grpSpPr>
          <a:xfrm>
            <a:off x="312181" y="2674989"/>
            <a:ext cx="898885" cy="633046"/>
            <a:chOff x="181292" y="4168598"/>
            <a:chExt cx="898885" cy="633046"/>
          </a:xfrm>
        </p:grpSpPr>
        <p:sp>
          <p:nvSpPr>
            <p:cNvPr id="43" name="Rectangle: Rounded Corners 45">
              <a:extLst>
                <a:ext uri="{FF2B5EF4-FFF2-40B4-BE49-F238E27FC236}">
                  <a16:creationId xmlns:a16="http://schemas.microsoft.com/office/drawing/2014/main" id="{46C69BCD-EFAD-4648-A915-00E645B12FBD}"/>
                </a:ext>
              </a:extLst>
            </p:cNvPr>
            <p:cNvSpPr/>
            <p:nvPr/>
          </p:nvSpPr>
          <p:spPr>
            <a:xfrm>
              <a:off x="181292" y="4168598"/>
              <a:ext cx="898885" cy="633046"/>
            </a:xfrm>
            <a:custGeom>
              <a:avLst/>
              <a:gdLst>
                <a:gd name="connsiteX0" fmla="*/ 0 w 2160396"/>
                <a:gd name="connsiteY0" fmla="*/ 316523 h 633046"/>
                <a:gd name="connsiteX1" fmla="*/ 316523 w 2160396"/>
                <a:gd name="connsiteY1" fmla="*/ 0 h 633046"/>
                <a:gd name="connsiteX2" fmla="*/ 1843873 w 2160396"/>
                <a:gd name="connsiteY2" fmla="*/ 0 h 633046"/>
                <a:gd name="connsiteX3" fmla="*/ 2160396 w 2160396"/>
                <a:gd name="connsiteY3" fmla="*/ 316523 h 633046"/>
                <a:gd name="connsiteX4" fmla="*/ 2160396 w 2160396"/>
                <a:gd name="connsiteY4" fmla="*/ 316523 h 633046"/>
                <a:gd name="connsiteX5" fmla="*/ 1843873 w 2160396"/>
                <a:gd name="connsiteY5" fmla="*/ 633046 h 633046"/>
                <a:gd name="connsiteX6" fmla="*/ 316523 w 2160396"/>
                <a:gd name="connsiteY6" fmla="*/ 633046 h 633046"/>
                <a:gd name="connsiteX7" fmla="*/ 0 w 2160396"/>
                <a:gd name="connsiteY7" fmla="*/ 316523 h 633046"/>
                <a:gd name="connsiteX0" fmla="*/ 190919 w 2034792"/>
                <a:gd name="connsiteY0" fmla="*/ 633046 h 633046"/>
                <a:gd name="connsiteX1" fmla="*/ 190919 w 2034792"/>
                <a:gd name="connsiteY1" fmla="*/ 0 h 633046"/>
                <a:gd name="connsiteX2" fmla="*/ 1718269 w 2034792"/>
                <a:gd name="connsiteY2" fmla="*/ 0 h 633046"/>
                <a:gd name="connsiteX3" fmla="*/ 2034792 w 2034792"/>
                <a:gd name="connsiteY3" fmla="*/ 316523 h 633046"/>
                <a:gd name="connsiteX4" fmla="*/ 2034792 w 2034792"/>
                <a:gd name="connsiteY4" fmla="*/ 316523 h 633046"/>
                <a:gd name="connsiteX5" fmla="*/ 1718269 w 2034792"/>
                <a:gd name="connsiteY5" fmla="*/ 633046 h 633046"/>
                <a:gd name="connsiteX6" fmla="*/ 190919 w 2034792"/>
                <a:gd name="connsiteY6" fmla="*/ 633046 h 633046"/>
                <a:gd name="connsiteX0" fmla="*/ 113163 w 1957036"/>
                <a:gd name="connsiteY0" fmla="*/ 633046 h 633046"/>
                <a:gd name="connsiteX1" fmla="*/ 113163 w 1957036"/>
                <a:gd name="connsiteY1" fmla="*/ 0 h 633046"/>
                <a:gd name="connsiteX2" fmla="*/ 1640513 w 1957036"/>
                <a:gd name="connsiteY2" fmla="*/ 0 h 633046"/>
                <a:gd name="connsiteX3" fmla="*/ 1957036 w 1957036"/>
                <a:gd name="connsiteY3" fmla="*/ 316523 h 633046"/>
                <a:gd name="connsiteX4" fmla="*/ 1957036 w 1957036"/>
                <a:gd name="connsiteY4" fmla="*/ 316523 h 633046"/>
                <a:gd name="connsiteX5" fmla="*/ 1640513 w 1957036"/>
                <a:gd name="connsiteY5" fmla="*/ 633046 h 633046"/>
                <a:gd name="connsiteX6" fmla="*/ 113163 w 1957036"/>
                <a:gd name="connsiteY6" fmla="*/ 633046 h 633046"/>
                <a:gd name="connsiteX0" fmla="*/ 2 w 1843875"/>
                <a:gd name="connsiteY0" fmla="*/ 633046 h 633046"/>
                <a:gd name="connsiteX1" fmla="*/ 2 w 1843875"/>
                <a:gd name="connsiteY1" fmla="*/ 0 h 633046"/>
                <a:gd name="connsiteX2" fmla="*/ 1527352 w 1843875"/>
                <a:gd name="connsiteY2" fmla="*/ 0 h 633046"/>
                <a:gd name="connsiteX3" fmla="*/ 1843875 w 1843875"/>
                <a:gd name="connsiteY3" fmla="*/ 316523 h 633046"/>
                <a:gd name="connsiteX4" fmla="*/ 1843875 w 1843875"/>
                <a:gd name="connsiteY4" fmla="*/ 316523 h 633046"/>
                <a:gd name="connsiteX5" fmla="*/ 1527352 w 1843875"/>
                <a:gd name="connsiteY5" fmla="*/ 633046 h 633046"/>
                <a:gd name="connsiteX6" fmla="*/ 2 w 1843875"/>
                <a:gd name="connsiteY6" fmla="*/ 633046 h 633046"/>
                <a:gd name="connsiteX0" fmla="*/ 0 w 1843873"/>
                <a:gd name="connsiteY0" fmla="*/ 633046 h 633046"/>
                <a:gd name="connsiteX1" fmla="*/ 930303 w 1843873"/>
                <a:gd name="connsiteY1" fmla="*/ 0 h 633046"/>
                <a:gd name="connsiteX2" fmla="*/ 1527350 w 1843873"/>
                <a:gd name="connsiteY2" fmla="*/ 0 h 633046"/>
                <a:gd name="connsiteX3" fmla="*/ 1843873 w 1843873"/>
                <a:gd name="connsiteY3" fmla="*/ 316523 h 633046"/>
                <a:gd name="connsiteX4" fmla="*/ 1843873 w 1843873"/>
                <a:gd name="connsiteY4" fmla="*/ 316523 h 633046"/>
                <a:gd name="connsiteX5" fmla="*/ 1527350 w 1843873"/>
                <a:gd name="connsiteY5" fmla="*/ 633046 h 633046"/>
                <a:gd name="connsiteX6" fmla="*/ 0 w 1843873"/>
                <a:gd name="connsiteY6" fmla="*/ 633046 h 633046"/>
                <a:gd name="connsiteX0" fmla="*/ 0 w 929473"/>
                <a:gd name="connsiteY0" fmla="*/ 640998 h 640998"/>
                <a:gd name="connsiteX1" fmla="*/ 15903 w 929473"/>
                <a:gd name="connsiteY1" fmla="*/ 0 h 640998"/>
                <a:gd name="connsiteX2" fmla="*/ 612950 w 929473"/>
                <a:gd name="connsiteY2" fmla="*/ 0 h 640998"/>
                <a:gd name="connsiteX3" fmla="*/ 929473 w 929473"/>
                <a:gd name="connsiteY3" fmla="*/ 316523 h 640998"/>
                <a:gd name="connsiteX4" fmla="*/ 929473 w 929473"/>
                <a:gd name="connsiteY4" fmla="*/ 316523 h 640998"/>
                <a:gd name="connsiteX5" fmla="*/ 612950 w 929473"/>
                <a:gd name="connsiteY5" fmla="*/ 633046 h 640998"/>
                <a:gd name="connsiteX6" fmla="*/ 0 w 929473"/>
                <a:gd name="connsiteY6" fmla="*/ 640998 h 640998"/>
                <a:gd name="connsiteX0" fmla="*/ 928 w 913572"/>
                <a:gd name="connsiteY0" fmla="*/ 629778 h 633046"/>
                <a:gd name="connsiteX1" fmla="*/ 2 w 913572"/>
                <a:gd name="connsiteY1" fmla="*/ 0 h 633046"/>
                <a:gd name="connsiteX2" fmla="*/ 597049 w 913572"/>
                <a:gd name="connsiteY2" fmla="*/ 0 h 633046"/>
                <a:gd name="connsiteX3" fmla="*/ 913572 w 913572"/>
                <a:gd name="connsiteY3" fmla="*/ 316523 h 633046"/>
                <a:gd name="connsiteX4" fmla="*/ 913572 w 913572"/>
                <a:gd name="connsiteY4" fmla="*/ 316523 h 633046"/>
                <a:gd name="connsiteX5" fmla="*/ 597049 w 913572"/>
                <a:gd name="connsiteY5" fmla="*/ 633046 h 633046"/>
                <a:gd name="connsiteX6" fmla="*/ 928 w 913572"/>
                <a:gd name="connsiteY6" fmla="*/ 629778 h 633046"/>
                <a:gd name="connsiteX0" fmla="*/ 0 w 912644"/>
                <a:gd name="connsiteY0" fmla="*/ 629778 h 633046"/>
                <a:gd name="connsiteX1" fmla="*/ 10294 w 912644"/>
                <a:gd name="connsiteY1" fmla="*/ 0 h 633046"/>
                <a:gd name="connsiteX2" fmla="*/ 596121 w 912644"/>
                <a:gd name="connsiteY2" fmla="*/ 0 h 633046"/>
                <a:gd name="connsiteX3" fmla="*/ 912644 w 912644"/>
                <a:gd name="connsiteY3" fmla="*/ 316523 h 633046"/>
                <a:gd name="connsiteX4" fmla="*/ 912644 w 912644"/>
                <a:gd name="connsiteY4" fmla="*/ 316523 h 633046"/>
                <a:gd name="connsiteX5" fmla="*/ 596121 w 912644"/>
                <a:gd name="connsiteY5" fmla="*/ 633046 h 633046"/>
                <a:gd name="connsiteX6" fmla="*/ 0 w 912644"/>
                <a:gd name="connsiteY6" fmla="*/ 629778 h 633046"/>
                <a:gd name="connsiteX0" fmla="*/ 927 w 902352"/>
                <a:gd name="connsiteY0" fmla="*/ 629778 h 633046"/>
                <a:gd name="connsiteX1" fmla="*/ 2 w 902352"/>
                <a:gd name="connsiteY1" fmla="*/ 0 h 633046"/>
                <a:gd name="connsiteX2" fmla="*/ 585829 w 902352"/>
                <a:gd name="connsiteY2" fmla="*/ 0 h 633046"/>
                <a:gd name="connsiteX3" fmla="*/ 902352 w 902352"/>
                <a:gd name="connsiteY3" fmla="*/ 316523 h 633046"/>
                <a:gd name="connsiteX4" fmla="*/ 902352 w 902352"/>
                <a:gd name="connsiteY4" fmla="*/ 316523 h 633046"/>
                <a:gd name="connsiteX5" fmla="*/ 585829 w 902352"/>
                <a:gd name="connsiteY5" fmla="*/ 633046 h 633046"/>
                <a:gd name="connsiteX6" fmla="*/ 927 w 902352"/>
                <a:gd name="connsiteY6" fmla="*/ 629778 h 633046"/>
                <a:gd name="connsiteX0" fmla="*/ 927 w 902352"/>
                <a:gd name="connsiteY0" fmla="*/ 629778 h 633046"/>
                <a:gd name="connsiteX1" fmla="*/ 2 w 902352"/>
                <a:gd name="connsiteY1" fmla="*/ 0 h 633046"/>
                <a:gd name="connsiteX2" fmla="*/ 585829 w 902352"/>
                <a:gd name="connsiteY2" fmla="*/ 0 h 633046"/>
                <a:gd name="connsiteX3" fmla="*/ 902352 w 902352"/>
                <a:gd name="connsiteY3" fmla="*/ 316523 h 633046"/>
                <a:gd name="connsiteX4" fmla="*/ 902352 w 902352"/>
                <a:gd name="connsiteY4" fmla="*/ 316523 h 633046"/>
                <a:gd name="connsiteX5" fmla="*/ 585829 w 902352"/>
                <a:gd name="connsiteY5" fmla="*/ 633046 h 633046"/>
                <a:gd name="connsiteX6" fmla="*/ 927 w 902352"/>
                <a:gd name="connsiteY6" fmla="*/ 629778 h 633046"/>
                <a:gd name="connsiteX0" fmla="*/ 6006 w 902351"/>
                <a:gd name="connsiteY0" fmla="*/ 629778 h 633046"/>
                <a:gd name="connsiteX1" fmla="*/ 1 w 902351"/>
                <a:gd name="connsiteY1" fmla="*/ 0 h 633046"/>
                <a:gd name="connsiteX2" fmla="*/ 585828 w 902351"/>
                <a:gd name="connsiteY2" fmla="*/ 0 h 633046"/>
                <a:gd name="connsiteX3" fmla="*/ 902351 w 902351"/>
                <a:gd name="connsiteY3" fmla="*/ 316523 h 633046"/>
                <a:gd name="connsiteX4" fmla="*/ 902351 w 902351"/>
                <a:gd name="connsiteY4" fmla="*/ 316523 h 633046"/>
                <a:gd name="connsiteX5" fmla="*/ 585828 w 902351"/>
                <a:gd name="connsiteY5" fmla="*/ 633046 h 633046"/>
                <a:gd name="connsiteX6" fmla="*/ 6006 w 902351"/>
                <a:gd name="connsiteY6" fmla="*/ 629778 h 633046"/>
                <a:gd name="connsiteX0" fmla="*/ 6006 w 902351"/>
                <a:gd name="connsiteY0" fmla="*/ 629778 h 633046"/>
                <a:gd name="connsiteX1" fmla="*/ 1 w 902351"/>
                <a:gd name="connsiteY1" fmla="*/ 0 h 633046"/>
                <a:gd name="connsiteX2" fmla="*/ 585828 w 902351"/>
                <a:gd name="connsiteY2" fmla="*/ 0 h 633046"/>
                <a:gd name="connsiteX3" fmla="*/ 902351 w 902351"/>
                <a:gd name="connsiteY3" fmla="*/ 316523 h 633046"/>
                <a:gd name="connsiteX4" fmla="*/ 902351 w 902351"/>
                <a:gd name="connsiteY4" fmla="*/ 316523 h 633046"/>
                <a:gd name="connsiteX5" fmla="*/ 585828 w 902351"/>
                <a:gd name="connsiteY5" fmla="*/ 633046 h 633046"/>
                <a:gd name="connsiteX6" fmla="*/ 6006 w 902351"/>
                <a:gd name="connsiteY6" fmla="*/ 629778 h 633046"/>
                <a:gd name="connsiteX0" fmla="*/ 0 w 896345"/>
                <a:gd name="connsiteY0" fmla="*/ 629778 h 633046"/>
                <a:gd name="connsiteX1" fmla="*/ 1615 w 896345"/>
                <a:gd name="connsiteY1" fmla="*/ 0 h 633046"/>
                <a:gd name="connsiteX2" fmla="*/ 579822 w 896345"/>
                <a:gd name="connsiteY2" fmla="*/ 0 h 633046"/>
                <a:gd name="connsiteX3" fmla="*/ 896345 w 896345"/>
                <a:gd name="connsiteY3" fmla="*/ 316523 h 633046"/>
                <a:gd name="connsiteX4" fmla="*/ 896345 w 896345"/>
                <a:gd name="connsiteY4" fmla="*/ 316523 h 633046"/>
                <a:gd name="connsiteX5" fmla="*/ 579822 w 896345"/>
                <a:gd name="connsiteY5" fmla="*/ 633046 h 633046"/>
                <a:gd name="connsiteX6" fmla="*/ 0 w 896345"/>
                <a:gd name="connsiteY6" fmla="*/ 629778 h 633046"/>
                <a:gd name="connsiteX0" fmla="*/ 3467 w 894732"/>
                <a:gd name="connsiteY0" fmla="*/ 634858 h 634858"/>
                <a:gd name="connsiteX1" fmla="*/ 2 w 894732"/>
                <a:gd name="connsiteY1" fmla="*/ 0 h 634858"/>
                <a:gd name="connsiteX2" fmla="*/ 578209 w 894732"/>
                <a:gd name="connsiteY2" fmla="*/ 0 h 634858"/>
                <a:gd name="connsiteX3" fmla="*/ 894732 w 894732"/>
                <a:gd name="connsiteY3" fmla="*/ 316523 h 634858"/>
                <a:gd name="connsiteX4" fmla="*/ 894732 w 894732"/>
                <a:gd name="connsiteY4" fmla="*/ 316523 h 634858"/>
                <a:gd name="connsiteX5" fmla="*/ 578209 w 894732"/>
                <a:gd name="connsiteY5" fmla="*/ 633046 h 634858"/>
                <a:gd name="connsiteX6" fmla="*/ 3467 w 894732"/>
                <a:gd name="connsiteY6" fmla="*/ 634858 h 634858"/>
                <a:gd name="connsiteX0" fmla="*/ 927 w 894732"/>
                <a:gd name="connsiteY0" fmla="*/ 632318 h 633046"/>
                <a:gd name="connsiteX1" fmla="*/ 2 w 894732"/>
                <a:gd name="connsiteY1" fmla="*/ 0 h 633046"/>
                <a:gd name="connsiteX2" fmla="*/ 578209 w 894732"/>
                <a:gd name="connsiteY2" fmla="*/ 0 h 633046"/>
                <a:gd name="connsiteX3" fmla="*/ 894732 w 894732"/>
                <a:gd name="connsiteY3" fmla="*/ 316523 h 633046"/>
                <a:gd name="connsiteX4" fmla="*/ 894732 w 894732"/>
                <a:gd name="connsiteY4" fmla="*/ 316523 h 633046"/>
                <a:gd name="connsiteX5" fmla="*/ 578209 w 894732"/>
                <a:gd name="connsiteY5" fmla="*/ 633046 h 633046"/>
                <a:gd name="connsiteX6" fmla="*/ 927 w 894732"/>
                <a:gd name="connsiteY6" fmla="*/ 632318 h 633046"/>
                <a:gd name="connsiteX0" fmla="*/ 0 w 898885"/>
                <a:gd name="connsiteY0" fmla="*/ 632318 h 633046"/>
                <a:gd name="connsiteX1" fmla="*/ 4155 w 898885"/>
                <a:gd name="connsiteY1" fmla="*/ 0 h 633046"/>
                <a:gd name="connsiteX2" fmla="*/ 582362 w 898885"/>
                <a:gd name="connsiteY2" fmla="*/ 0 h 633046"/>
                <a:gd name="connsiteX3" fmla="*/ 898885 w 898885"/>
                <a:gd name="connsiteY3" fmla="*/ 316523 h 633046"/>
                <a:gd name="connsiteX4" fmla="*/ 898885 w 898885"/>
                <a:gd name="connsiteY4" fmla="*/ 316523 h 633046"/>
                <a:gd name="connsiteX5" fmla="*/ 582362 w 898885"/>
                <a:gd name="connsiteY5" fmla="*/ 633046 h 633046"/>
                <a:gd name="connsiteX6" fmla="*/ 0 w 898885"/>
                <a:gd name="connsiteY6" fmla="*/ 632318 h 633046"/>
                <a:gd name="connsiteX0" fmla="*/ 0 w 898885"/>
                <a:gd name="connsiteY0" fmla="*/ 632318 h 633046"/>
                <a:gd name="connsiteX1" fmla="*/ 4155 w 898885"/>
                <a:gd name="connsiteY1" fmla="*/ 0 h 633046"/>
                <a:gd name="connsiteX2" fmla="*/ 582362 w 898885"/>
                <a:gd name="connsiteY2" fmla="*/ 0 h 633046"/>
                <a:gd name="connsiteX3" fmla="*/ 898885 w 898885"/>
                <a:gd name="connsiteY3" fmla="*/ 316523 h 633046"/>
                <a:gd name="connsiteX4" fmla="*/ 898885 w 898885"/>
                <a:gd name="connsiteY4" fmla="*/ 316523 h 633046"/>
                <a:gd name="connsiteX5" fmla="*/ 582362 w 898885"/>
                <a:gd name="connsiteY5" fmla="*/ 633046 h 633046"/>
                <a:gd name="connsiteX6" fmla="*/ 0 w 898885"/>
                <a:gd name="connsiteY6" fmla="*/ 632318 h 63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85" h="633046">
                  <a:moveTo>
                    <a:pt x="0" y="632318"/>
                  </a:moveTo>
                  <a:cubicBezTo>
                    <a:pt x="5295" y="564247"/>
                    <a:pt x="4038" y="216826"/>
                    <a:pt x="4155" y="0"/>
                  </a:cubicBezTo>
                  <a:lnTo>
                    <a:pt x="582362" y="0"/>
                  </a:lnTo>
                  <a:cubicBezTo>
                    <a:pt x="757173" y="0"/>
                    <a:pt x="898885" y="141712"/>
                    <a:pt x="898885" y="316523"/>
                  </a:cubicBezTo>
                  <a:lnTo>
                    <a:pt x="898885" y="316523"/>
                  </a:lnTo>
                  <a:cubicBezTo>
                    <a:pt x="898885" y="491334"/>
                    <a:pt x="757173" y="633046"/>
                    <a:pt x="582362" y="633046"/>
                  </a:cubicBezTo>
                  <a:lnTo>
                    <a:pt x="0" y="63231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000" b="1" dirty="0">
                <a:solidFill>
                  <a:schemeClr val="bg1"/>
                </a:solidFill>
              </a:endParaRPr>
            </a:p>
          </p:txBody>
        </p:sp>
        <p:sp>
          <p:nvSpPr>
            <p:cNvPr id="44" name="Oval 43">
              <a:extLst>
                <a:ext uri="{FF2B5EF4-FFF2-40B4-BE49-F238E27FC236}">
                  <a16:creationId xmlns:a16="http://schemas.microsoft.com/office/drawing/2014/main" id="{748C7617-6142-455F-B552-685AC1D2C2B7}"/>
                </a:ext>
              </a:extLst>
            </p:cNvPr>
            <p:cNvSpPr/>
            <p:nvPr/>
          </p:nvSpPr>
          <p:spPr>
            <a:xfrm>
              <a:off x="517468" y="4247525"/>
              <a:ext cx="472272" cy="47227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solidFill>
                    <a:schemeClr val="bg1"/>
                  </a:solidFill>
                </a:rPr>
                <a:t>3</a:t>
              </a:r>
            </a:p>
          </p:txBody>
        </p:sp>
      </p:grpSp>
      <p:grpSp>
        <p:nvGrpSpPr>
          <p:cNvPr id="56" name="Group 55">
            <a:extLst>
              <a:ext uri="{FF2B5EF4-FFF2-40B4-BE49-F238E27FC236}">
                <a16:creationId xmlns:a16="http://schemas.microsoft.com/office/drawing/2014/main" id="{0DD8887C-EA5F-4935-8D10-D223576140B4}"/>
              </a:ext>
            </a:extLst>
          </p:cNvPr>
          <p:cNvGrpSpPr/>
          <p:nvPr/>
        </p:nvGrpSpPr>
        <p:grpSpPr>
          <a:xfrm>
            <a:off x="312181" y="4048109"/>
            <a:ext cx="898885" cy="633046"/>
            <a:chOff x="181292" y="5196776"/>
            <a:chExt cx="898885" cy="633046"/>
          </a:xfrm>
        </p:grpSpPr>
        <p:sp>
          <p:nvSpPr>
            <p:cNvPr id="46" name="Rectangle: Rounded Corners 45">
              <a:extLst>
                <a:ext uri="{FF2B5EF4-FFF2-40B4-BE49-F238E27FC236}">
                  <a16:creationId xmlns:a16="http://schemas.microsoft.com/office/drawing/2014/main" id="{A00B5BFF-46AA-4831-A5FE-CF7D5F2E7853}"/>
                </a:ext>
              </a:extLst>
            </p:cNvPr>
            <p:cNvSpPr/>
            <p:nvPr/>
          </p:nvSpPr>
          <p:spPr>
            <a:xfrm>
              <a:off x="181292" y="5196776"/>
              <a:ext cx="898885" cy="633046"/>
            </a:xfrm>
            <a:custGeom>
              <a:avLst/>
              <a:gdLst>
                <a:gd name="connsiteX0" fmla="*/ 0 w 2160396"/>
                <a:gd name="connsiteY0" fmla="*/ 316523 h 633046"/>
                <a:gd name="connsiteX1" fmla="*/ 316523 w 2160396"/>
                <a:gd name="connsiteY1" fmla="*/ 0 h 633046"/>
                <a:gd name="connsiteX2" fmla="*/ 1843873 w 2160396"/>
                <a:gd name="connsiteY2" fmla="*/ 0 h 633046"/>
                <a:gd name="connsiteX3" fmla="*/ 2160396 w 2160396"/>
                <a:gd name="connsiteY3" fmla="*/ 316523 h 633046"/>
                <a:gd name="connsiteX4" fmla="*/ 2160396 w 2160396"/>
                <a:gd name="connsiteY4" fmla="*/ 316523 h 633046"/>
                <a:gd name="connsiteX5" fmla="*/ 1843873 w 2160396"/>
                <a:gd name="connsiteY5" fmla="*/ 633046 h 633046"/>
                <a:gd name="connsiteX6" fmla="*/ 316523 w 2160396"/>
                <a:gd name="connsiteY6" fmla="*/ 633046 h 633046"/>
                <a:gd name="connsiteX7" fmla="*/ 0 w 2160396"/>
                <a:gd name="connsiteY7" fmla="*/ 316523 h 633046"/>
                <a:gd name="connsiteX0" fmla="*/ 190919 w 2034792"/>
                <a:gd name="connsiteY0" fmla="*/ 633046 h 633046"/>
                <a:gd name="connsiteX1" fmla="*/ 190919 w 2034792"/>
                <a:gd name="connsiteY1" fmla="*/ 0 h 633046"/>
                <a:gd name="connsiteX2" fmla="*/ 1718269 w 2034792"/>
                <a:gd name="connsiteY2" fmla="*/ 0 h 633046"/>
                <a:gd name="connsiteX3" fmla="*/ 2034792 w 2034792"/>
                <a:gd name="connsiteY3" fmla="*/ 316523 h 633046"/>
                <a:gd name="connsiteX4" fmla="*/ 2034792 w 2034792"/>
                <a:gd name="connsiteY4" fmla="*/ 316523 h 633046"/>
                <a:gd name="connsiteX5" fmla="*/ 1718269 w 2034792"/>
                <a:gd name="connsiteY5" fmla="*/ 633046 h 633046"/>
                <a:gd name="connsiteX6" fmla="*/ 190919 w 2034792"/>
                <a:gd name="connsiteY6" fmla="*/ 633046 h 633046"/>
                <a:gd name="connsiteX0" fmla="*/ 113163 w 1957036"/>
                <a:gd name="connsiteY0" fmla="*/ 633046 h 633046"/>
                <a:gd name="connsiteX1" fmla="*/ 113163 w 1957036"/>
                <a:gd name="connsiteY1" fmla="*/ 0 h 633046"/>
                <a:gd name="connsiteX2" fmla="*/ 1640513 w 1957036"/>
                <a:gd name="connsiteY2" fmla="*/ 0 h 633046"/>
                <a:gd name="connsiteX3" fmla="*/ 1957036 w 1957036"/>
                <a:gd name="connsiteY3" fmla="*/ 316523 h 633046"/>
                <a:gd name="connsiteX4" fmla="*/ 1957036 w 1957036"/>
                <a:gd name="connsiteY4" fmla="*/ 316523 h 633046"/>
                <a:gd name="connsiteX5" fmla="*/ 1640513 w 1957036"/>
                <a:gd name="connsiteY5" fmla="*/ 633046 h 633046"/>
                <a:gd name="connsiteX6" fmla="*/ 113163 w 1957036"/>
                <a:gd name="connsiteY6" fmla="*/ 633046 h 633046"/>
                <a:gd name="connsiteX0" fmla="*/ 2 w 1843875"/>
                <a:gd name="connsiteY0" fmla="*/ 633046 h 633046"/>
                <a:gd name="connsiteX1" fmla="*/ 2 w 1843875"/>
                <a:gd name="connsiteY1" fmla="*/ 0 h 633046"/>
                <a:gd name="connsiteX2" fmla="*/ 1527352 w 1843875"/>
                <a:gd name="connsiteY2" fmla="*/ 0 h 633046"/>
                <a:gd name="connsiteX3" fmla="*/ 1843875 w 1843875"/>
                <a:gd name="connsiteY3" fmla="*/ 316523 h 633046"/>
                <a:gd name="connsiteX4" fmla="*/ 1843875 w 1843875"/>
                <a:gd name="connsiteY4" fmla="*/ 316523 h 633046"/>
                <a:gd name="connsiteX5" fmla="*/ 1527352 w 1843875"/>
                <a:gd name="connsiteY5" fmla="*/ 633046 h 633046"/>
                <a:gd name="connsiteX6" fmla="*/ 2 w 1843875"/>
                <a:gd name="connsiteY6" fmla="*/ 633046 h 633046"/>
                <a:gd name="connsiteX0" fmla="*/ 0 w 1843873"/>
                <a:gd name="connsiteY0" fmla="*/ 633046 h 633046"/>
                <a:gd name="connsiteX1" fmla="*/ 930303 w 1843873"/>
                <a:gd name="connsiteY1" fmla="*/ 0 h 633046"/>
                <a:gd name="connsiteX2" fmla="*/ 1527350 w 1843873"/>
                <a:gd name="connsiteY2" fmla="*/ 0 h 633046"/>
                <a:gd name="connsiteX3" fmla="*/ 1843873 w 1843873"/>
                <a:gd name="connsiteY3" fmla="*/ 316523 h 633046"/>
                <a:gd name="connsiteX4" fmla="*/ 1843873 w 1843873"/>
                <a:gd name="connsiteY4" fmla="*/ 316523 h 633046"/>
                <a:gd name="connsiteX5" fmla="*/ 1527350 w 1843873"/>
                <a:gd name="connsiteY5" fmla="*/ 633046 h 633046"/>
                <a:gd name="connsiteX6" fmla="*/ 0 w 1843873"/>
                <a:gd name="connsiteY6" fmla="*/ 633046 h 633046"/>
                <a:gd name="connsiteX0" fmla="*/ 0 w 929473"/>
                <a:gd name="connsiteY0" fmla="*/ 640998 h 640998"/>
                <a:gd name="connsiteX1" fmla="*/ 15903 w 929473"/>
                <a:gd name="connsiteY1" fmla="*/ 0 h 640998"/>
                <a:gd name="connsiteX2" fmla="*/ 612950 w 929473"/>
                <a:gd name="connsiteY2" fmla="*/ 0 h 640998"/>
                <a:gd name="connsiteX3" fmla="*/ 929473 w 929473"/>
                <a:gd name="connsiteY3" fmla="*/ 316523 h 640998"/>
                <a:gd name="connsiteX4" fmla="*/ 929473 w 929473"/>
                <a:gd name="connsiteY4" fmla="*/ 316523 h 640998"/>
                <a:gd name="connsiteX5" fmla="*/ 612950 w 929473"/>
                <a:gd name="connsiteY5" fmla="*/ 633046 h 640998"/>
                <a:gd name="connsiteX6" fmla="*/ 0 w 929473"/>
                <a:gd name="connsiteY6" fmla="*/ 640998 h 640998"/>
                <a:gd name="connsiteX0" fmla="*/ 928 w 913572"/>
                <a:gd name="connsiteY0" fmla="*/ 629778 h 633046"/>
                <a:gd name="connsiteX1" fmla="*/ 2 w 913572"/>
                <a:gd name="connsiteY1" fmla="*/ 0 h 633046"/>
                <a:gd name="connsiteX2" fmla="*/ 597049 w 913572"/>
                <a:gd name="connsiteY2" fmla="*/ 0 h 633046"/>
                <a:gd name="connsiteX3" fmla="*/ 913572 w 913572"/>
                <a:gd name="connsiteY3" fmla="*/ 316523 h 633046"/>
                <a:gd name="connsiteX4" fmla="*/ 913572 w 913572"/>
                <a:gd name="connsiteY4" fmla="*/ 316523 h 633046"/>
                <a:gd name="connsiteX5" fmla="*/ 597049 w 913572"/>
                <a:gd name="connsiteY5" fmla="*/ 633046 h 633046"/>
                <a:gd name="connsiteX6" fmla="*/ 928 w 913572"/>
                <a:gd name="connsiteY6" fmla="*/ 629778 h 633046"/>
                <a:gd name="connsiteX0" fmla="*/ 0 w 912644"/>
                <a:gd name="connsiteY0" fmla="*/ 629778 h 633046"/>
                <a:gd name="connsiteX1" fmla="*/ 10294 w 912644"/>
                <a:gd name="connsiteY1" fmla="*/ 0 h 633046"/>
                <a:gd name="connsiteX2" fmla="*/ 596121 w 912644"/>
                <a:gd name="connsiteY2" fmla="*/ 0 h 633046"/>
                <a:gd name="connsiteX3" fmla="*/ 912644 w 912644"/>
                <a:gd name="connsiteY3" fmla="*/ 316523 h 633046"/>
                <a:gd name="connsiteX4" fmla="*/ 912644 w 912644"/>
                <a:gd name="connsiteY4" fmla="*/ 316523 h 633046"/>
                <a:gd name="connsiteX5" fmla="*/ 596121 w 912644"/>
                <a:gd name="connsiteY5" fmla="*/ 633046 h 633046"/>
                <a:gd name="connsiteX6" fmla="*/ 0 w 912644"/>
                <a:gd name="connsiteY6" fmla="*/ 629778 h 633046"/>
                <a:gd name="connsiteX0" fmla="*/ 927 w 902352"/>
                <a:gd name="connsiteY0" fmla="*/ 629778 h 633046"/>
                <a:gd name="connsiteX1" fmla="*/ 2 w 902352"/>
                <a:gd name="connsiteY1" fmla="*/ 0 h 633046"/>
                <a:gd name="connsiteX2" fmla="*/ 585829 w 902352"/>
                <a:gd name="connsiteY2" fmla="*/ 0 h 633046"/>
                <a:gd name="connsiteX3" fmla="*/ 902352 w 902352"/>
                <a:gd name="connsiteY3" fmla="*/ 316523 h 633046"/>
                <a:gd name="connsiteX4" fmla="*/ 902352 w 902352"/>
                <a:gd name="connsiteY4" fmla="*/ 316523 h 633046"/>
                <a:gd name="connsiteX5" fmla="*/ 585829 w 902352"/>
                <a:gd name="connsiteY5" fmla="*/ 633046 h 633046"/>
                <a:gd name="connsiteX6" fmla="*/ 927 w 902352"/>
                <a:gd name="connsiteY6" fmla="*/ 629778 h 633046"/>
                <a:gd name="connsiteX0" fmla="*/ 927 w 902352"/>
                <a:gd name="connsiteY0" fmla="*/ 629778 h 633046"/>
                <a:gd name="connsiteX1" fmla="*/ 2 w 902352"/>
                <a:gd name="connsiteY1" fmla="*/ 0 h 633046"/>
                <a:gd name="connsiteX2" fmla="*/ 585829 w 902352"/>
                <a:gd name="connsiteY2" fmla="*/ 0 h 633046"/>
                <a:gd name="connsiteX3" fmla="*/ 902352 w 902352"/>
                <a:gd name="connsiteY3" fmla="*/ 316523 h 633046"/>
                <a:gd name="connsiteX4" fmla="*/ 902352 w 902352"/>
                <a:gd name="connsiteY4" fmla="*/ 316523 h 633046"/>
                <a:gd name="connsiteX5" fmla="*/ 585829 w 902352"/>
                <a:gd name="connsiteY5" fmla="*/ 633046 h 633046"/>
                <a:gd name="connsiteX6" fmla="*/ 927 w 902352"/>
                <a:gd name="connsiteY6" fmla="*/ 629778 h 633046"/>
                <a:gd name="connsiteX0" fmla="*/ 6006 w 902351"/>
                <a:gd name="connsiteY0" fmla="*/ 629778 h 633046"/>
                <a:gd name="connsiteX1" fmla="*/ 1 w 902351"/>
                <a:gd name="connsiteY1" fmla="*/ 0 h 633046"/>
                <a:gd name="connsiteX2" fmla="*/ 585828 w 902351"/>
                <a:gd name="connsiteY2" fmla="*/ 0 h 633046"/>
                <a:gd name="connsiteX3" fmla="*/ 902351 w 902351"/>
                <a:gd name="connsiteY3" fmla="*/ 316523 h 633046"/>
                <a:gd name="connsiteX4" fmla="*/ 902351 w 902351"/>
                <a:gd name="connsiteY4" fmla="*/ 316523 h 633046"/>
                <a:gd name="connsiteX5" fmla="*/ 585828 w 902351"/>
                <a:gd name="connsiteY5" fmla="*/ 633046 h 633046"/>
                <a:gd name="connsiteX6" fmla="*/ 6006 w 902351"/>
                <a:gd name="connsiteY6" fmla="*/ 629778 h 633046"/>
                <a:gd name="connsiteX0" fmla="*/ 6006 w 902351"/>
                <a:gd name="connsiteY0" fmla="*/ 629778 h 633046"/>
                <a:gd name="connsiteX1" fmla="*/ 1 w 902351"/>
                <a:gd name="connsiteY1" fmla="*/ 0 h 633046"/>
                <a:gd name="connsiteX2" fmla="*/ 585828 w 902351"/>
                <a:gd name="connsiteY2" fmla="*/ 0 h 633046"/>
                <a:gd name="connsiteX3" fmla="*/ 902351 w 902351"/>
                <a:gd name="connsiteY3" fmla="*/ 316523 h 633046"/>
                <a:gd name="connsiteX4" fmla="*/ 902351 w 902351"/>
                <a:gd name="connsiteY4" fmla="*/ 316523 h 633046"/>
                <a:gd name="connsiteX5" fmla="*/ 585828 w 902351"/>
                <a:gd name="connsiteY5" fmla="*/ 633046 h 633046"/>
                <a:gd name="connsiteX6" fmla="*/ 6006 w 902351"/>
                <a:gd name="connsiteY6" fmla="*/ 629778 h 633046"/>
                <a:gd name="connsiteX0" fmla="*/ 0 w 896345"/>
                <a:gd name="connsiteY0" fmla="*/ 629778 h 633046"/>
                <a:gd name="connsiteX1" fmla="*/ 1615 w 896345"/>
                <a:gd name="connsiteY1" fmla="*/ 0 h 633046"/>
                <a:gd name="connsiteX2" fmla="*/ 579822 w 896345"/>
                <a:gd name="connsiteY2" fmla="*/ 0 h 633046"/>
                <a:gd name="connsiteX3" fmla="*/ 896345 w 896345"/>
                <a:gd name="connsiteY3" fmla="*/ 316523 h 633046"/>
                <a:gd name="connsiteX4" fmla="*/ 896345 w 896345"/>
                <a:gd name="connsiteY4" fmla="*/ 316523 h 633046"/>
                <a:gd name="connsiteX5" fmla="*/ 579822 w 896345"/>
                <a:gd name="connsiteY5" fmla="*/ 633046 h 633046"/>
                <a:gd name="connsiteX6" fmla="*/ 0 w 896345"/>
                <a:gd name="connsiteY6" fmla="*/ 629778 h 633046"/>
                <a:gd name="connsiteX0" fmla="*/ 3467 w 894732"/>
                <a:gd name="connsiteY0" fmla="*/ 634858 h 634858"/>
                <a:gd name="connsiteX1" fmla="*/ 2 w 894732"/>
                <a:gd name="connsiteY1" fmla="*/ 0 h 634858"/>
                <a:gd name="connsiteX2" fmla="*/ 578209 w 894732"/>
                <a:gd name="connsiteY2" fmla="*/ 0 h 634858"/>
                <a:gd name="connsiteX3" fmla="*/ 894732 w 894732"/>
                <a:gd name="connsiteY3" fmla="*/ 316523 h 634858"/>
                <a:gd name="connsiteX4" fmla="*/ 894732 w 894732"/>
                <a:gd name="connsiteY4" fmla="*/ 316523 h 634858"/>
                <a:gd name="connsiteX5" fmla="*/ 578209 w 894732"/>
                <a:gd name="connsiteY5" fmla="*/ 633046 h 634858"/>
                <a:gd name="connsiteX6" fmla="*/ 3467 w 894732"/>
                <a:gd name="connsiteY6" fmla="*/ 634858 h 634858"/>
                <a:gd name="connsiteX0" fmla="*/ 927 w 894732"/>
                <a:gd name="connsiteY0" fmla="*/ 632318 h 633046"/>
                <a:gd name="connsiteX1" fmla="*/ 2 w 894732"/>
                <a:gd name="connsiteY1" fmla="*/ 0 h 633046"/>
                <a:gd name="connsiteX2" fmla="*/ 578209 w 894732"/>
                <a:gd name="connsiteY2" fmla="*/ 0 h 633046"/>
                <a:gd name="connsiteX3" fmla="*/ 894732 w 894732"/>
                <a:gd name="connsiteY3" fmla="*/ 316523 h 633046"/>
                <a:gd name="connsiteX4" fmla="*/ 894732 w 894732"/>
                <a:gd name="connsiteY4" fmla="*/ 316523 h 633046"/>
                <a:gd name="connsiteX5" fmla="*/ 578209 w 894732"/>
                <a:gd name="connsiteY5" fmla="*/ 633046 h 633046"/>
                <a:gd name="connsiteX6" fmla="*/ 927 w 894732"/>
                <a:gd name="connsiteY6" fmla="*/ 632318 h 633046"/>
                <a:gd name="connsiteX0" fmla="*/ 0 w 898885"/>
                <a:gd name="connsiteY0" fmla="*/ 632318 h 633046"/>
                <a:gd name="connsiteX1" fmla="*/ 4155 w 898885"/>
                <a:gd name="connsiteY1" fmla="*/ 0 h 633046"/>
                <a:gd name="connsiteX2" fmla="*/ 582362 w 898885"/>
                <a:gd name="connsiteY2" fmla="*/ 0 h 633046"/>
                <a:gd name="connsiteX3" fmla="*/ 898885 w 898885"/>
                <a:gd name="connsiteY3" fmla="*/ 316523 h 633046"/>
                <a:gd name="connsiteX4" fmla="*/ 898885 w 898885"/>
                <a:gd name="connsiteY4" fmla="*/ 316523 h 633046"/>
                <a:gd name="connsiteX5" fmla="*/ 582362 w 898885"/>
                <a:gd name="connsiteY5" fmla="*/ 633046 h 633046"/>
                <a:gd name="connsiteX6" fmla="*/ 0 w 898885"/>
                <a:gd name="connsiteY6" fmla="*/ 632318 h 633046"/>
                <a:gd name="connsiteX0" fmla="*/ 0 w 898885"/>
                <a:gd name="connsiteY0" fmla="*/ 632318 h 633046"/>
                <a:gd name="connsiteX1" fmla="*/ 4155 w 898885"/>
                <a:gd name="connsiteY1" fmla="*/ 0 h 633046"/>
                <a:gd name="connsiteX2" fmla="*/ 582362 w 898885"/>
                <a:gd name="connsiteY2" fmla="*/ 0 h 633046"/>
                <a:gd name="connsiteX3" fmla="*/ 898885 w 898885"/>
                <a:gd name="connsiteY3" fmla="*/ 316523 h 633046"/>
                <a:gd name="connsiteX4" fmla="*/ 898885 w 898885"/>
                <a:gd name="connsiteY4" fmla="*/ 316523 h 633046"/>
                <a:gd name="connsiteX5" fmla="*/ 582362 w 898885"/>
                <a:gd name="connsiteY5" fmla="*/ 633046 h 633046"/>
                <a:gd name="connsiteX6" fmla="*/ 0 w 898885"/>
                <a:gd name="connsiteY6" fmla="*/ 632318 h 63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85" h="633046">
                  <a:moveTo>
                    <a:pt x="0" y="632318"/>
                  </a:moveTo>
                  <a:cubicBezTo>
                    <a:pt x="5295" y="564247"/>
                    <a:pt x="4038" y="216826"/>
                    <a:pt x="4155" y="0"/>
                  </a:cubicBezTo>
                  <a:lnTo>
                    <a:pt x="582362" y="0"/>
                  </a:lnTo>
                  <a:cubicBezTo>
                    <a:pt x="757173" y="0"/>
                    <a:pt x="898885" y="141712"/>
                    <a:pt x="898885" y="316523"/>
                  </a:cubicBezTo>
                  <a:lnTo>
                    <a:pt x="898885" y="316523"/>
                  </a:lnTo>
                  <a:cubicBezTo>
                    <a:pt x="898885" y="491334"/>
                    <a:pt x="757173" y="633046"/>
                    <a:pt x="582362" y="633046"/>
                  </a:cubicBezTo>
                  <a:lnTo>
                    <a:pt x="0" y="63231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000" b="1" dirty="0">
                <a:solidFill>
                  <a:schemeClr val="bg1"/>
                </a:solidFill>
              </a:endParaRPr>
            </a:p>
          </p:txBody>
        </p:sp>
        <p:sp>
          <p:nvSpPr>
            <p:cNvPr id="47" name="Oval 46">
              <a:extLst>
                <a:ext uri="{FF2B5EF4-FFF2-40B4-BE49-F238E27FC236}">
                  <a16:creationId xmlns:a16="http://schemas.microsoft.com/office/drawing/2014/main" id="{692D9A33-AD17-4DA1-AA0B-401868C74933}"/>
                </a:ext>
              </a:extLst>
            </p:cNvPr>
            <p:cNvSpPr/>
            <p:nvPr/>
          </p:nvSpPr>
          <p:spPr>
            <a:xfrm>
              <a:off x="517468" y="5282506"/>
              <a:ext cx="472272" cy="47227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solidFill>
                    <a:schemeClr val="bg1"/>
                  </a:solidFill>
                </a:rPr>
                <a:t>4</a:t>
              </a:r>
            </a:p>
          </p:txBody>
        </p:sp>
      </p:grpSp>
      <p:grpSp>
        <p:nvGrpSpPr>
          <p:cNvPr id="57" name="Group 56">
            <a:extLst>
              <a:ext uri="{FF2B5EF4-FFF2-40B4-BE49-F238E27FC236}">
                <a16:creationId xmlns:a16="http://schemas.microsoft.com/office/drawing/2014/main" id="{F793EC3A-9287-4970-B8BA-6C485705FB89}"/>
              </a:ext>
            </a:extLst>
          </p:cNvPr>
          <p:cNvGrpSpPr/>
          <p:nvPr/>
        </p:nvGrpSpPr>
        <p:grpSpPr>
          <a:xfrm>
            <a:off x="312181" y="5370951"/>
            <a:ext cx="898885" cy="633046"/>
            <a:chOff x="181292" y="6224954"/>
            <a:chExt cx="898885" cy="633046"/>
          </a:xfrm>
        </p:grpSpPr>
        <p:sp>
          <p:nvSpPr>
            <p:cNvPr id="49" name="Rectangle: Rounded Corners 45">
              <a:extLst>
                <a:ext uri="{FF2B5EF4-FFF2-40B4-BE49-F238E27FC236}">
                  <a16:creationId xmlns:a16="http://schemas.microsoft.com/office/drawing/2014/main" id="{090EE659-1C4C-4809-B711-D5A72232E356}"/>
                </a:ext>
              </a:extLst>
            </p:cNvPr>
            <p:cNvSpPr/>
            <p:nvPr/>
          </p:nvSpPr>
          <p:spPr>
            <a:xfrm>
              <a:off x="181292" y="6224954"/>
              <a:ext cx="898885" cy="633046"/>
            </a:xfrm>
            <a:custGeom>
              <a:avLst/>
              <a:gdLst>
                <a:gd name="connsiteX0" fmla="*/ 0 w 2160396"/>
                <a:gd name="connsiteY0" fmla="*/ 316523 h 633046"/>
                <a:gd name="connsiteX1" fmla="*/ 316523 w 2160396"/>
                <a:gd name="connsiteY1" fmla="*/ 0 h 633046"/>
                <a:gd name="connsiteX2" fmla="*/ 1843873 w 2160396"/>
                <a:gd name="connsiteY2" fmla="*/ 0 h 633046"/>
                <a:gd name="connsiteX3" fmla="*/ 2160396 w 2160396"/>
                <a:gd name="connsiteY3" fmla="*/ 316523 h 633046"/>
                <a:gd name="connsiteX4" fmla="*/ 2160396 w 2160396"/>
                <a:gd name="connsiteY4" fmla="*/ 316523 h 633046"/>
                <a:gd name="connsiteX5" fmla="*/ 1843873 w 2160396"/>
                <a:gd name="connsiteY5" fmla="*/ 633046 h 633046"/>
                <a:gd name="connsiteX6" fmla="*/ 316523 w 2160396"/>
                <a:gd name="connsiteY6" fmla="*/ 633046 h 633046"/>
                <a:gd name="connsiteX7" fmla="*/ 0 w 2160396"/>
                <a:gd name="connsiteY7" fmla="*/ 316523 h 633046"/>
                <a:gd name="connsiteX0" fmla="*/ 190919 w 2034792"/>
                <a:gd name="connsiteY0" fmla="*/ 633046 h 633046"/>
                <a:gd name="connsiteX1" fmla="*/ 190919 w 2034792"/>
                <a:gd name="connsiteY1" fmla="*/ 0 h 633046"/>
                <a:gd name="connsiteX2" fmla="*/ 1718269 w 2034792"/>
                <a:gd name="connsiteY2" fmla="*/ 0 h 633046"/>
                <a:gd name="connsiteX3" fmla="*/ 2034792 w 2034792"/>
                <a:gd name="connsiteY3" fmla="*/ 316523 h 633046"/>
                <a:gd name="connsiteX4" fmla="*/ 2034792 w 2034792"/>
                <a:gd name="connsiteY4" fmla="*/ 316523 h 633046"/>
                <a:gd name="connsiteX5" fmla="*/ 1718269 w 2034792"/>
                <a:gd name="connsiteY5" fmla="*/ 633046 h 633046"/>
                <a:gd name="connsiteX6" fmla="*/ 190919 w 2034792"/>
                <a:gd name="connsiteY6" fmla="*/ 633046 h 633046"/>
                <a:gd name="connsiteX0" fmla="*/ 113163 w 1957036"/>
                <a:gd name="connsiteY0" fmla="*/ 633046 h 633046"/>
                <a:gd name="connsiteX1" fmla="*/ 113163 w 1957036"/>
                <a:gd name="connsiteY1" fmla="*/ 0 h 633046"/>
                <a:gd name="connsiteX2" fmla="*/ 1640513 w 1957036"/>
                <a:gd name="connsiteY2" fmla="*/ 0 h 633046"/>
                <a:gd name="connsiteX3" fmla="*/ 1957036 w 1957036"/>
                <a:gd name="connsiteY3" fmla="*/ 316523 h 633046"/>
                <a:gd name="connsiteX4" fmla="*/ 1957036 w 1957036"/>
                <a:gd name="connsiteY4" fmla="*/ 316523 h 633046"/>
                <a:gd name="connsiteX5" fmla="*/ 1640513 w 1957036"/>
                <a:gd name="connsiteY5" fmla="*/ 633046 h 633046"/>
                <a:gd name="connsiteX6" fmla="*/ 113163 w 1957036"/>
                <a:gd name="connsiteY6" fmla="*/ 633046 h 633046"/>
                <a:gd name="connsiteX0" fmla="*/ 2 w 1843875"/>
                <a:gd name="connsiteY0" fmla="*/ 633046 h 633046"/>
                <a:gd name="connsiteX1" fmla="*/ 2 w 1843875"/>
                <a:gd name="connsiteY1" fmla="*/ 0 h 633046"/>
                <a:gd name="connsiteX2" fmla="*/ 1527352 w 1843875"/>
                <a:gd name="connsiteY2" fmla="*/ 0 h 633046"/>
                <a:gd name="connsiteX3" fmla="*/ 1843875 w 1843875"/>
                <a:gd name="connsiteY3" fmla="*/ 316523 h 633046"/>
                <a:gd name="connsiteX4" fmla="*/ 1843875 w 1843875"/>
                <a:gd name="connsiteY4" fmla="*/ 316523 h 633046"/>
                <a:gd name="connsiteX5" fmla="*/ 1527352 w 1843875"/>
                <a:gd name="connsiteY5" fmla="*/ 633046 h 633046"/>
                <a:gd name="connsiteX6" fmla="*/ 2 w 1843875"/>
                <a:gd name="connsiteY6" fmla="*/ 633046 h 633046"/>
                <a:gd name="connsiteX0" fmla="*/ 0 w 1843873"/>
                <a:gd name="connsiteY0" fmla="*/ 633046 h 633046"/>
                <a:gd name="connsiteX1" fmla="*/ 930303 w 1843873"/>
                <a:gd name="connsiteY1" fmla="*/ 0 h 633046"/>
                <a:gd name="connsiteX2" fmla="*/ 1527350 w 1843873"/>
                <a:gd name="connsiteY2" fmla="*/ 0 h 633046"/>
                <a:gd name="connsiteX3" fmla="*/ 1843873 w 1843873"/>
                <a:gd name="connsiteY3" fmla="*/ 316523 h 633046"/>
                <a:gd name="connsiteX4" fmla="*/ 1843873 w 1843873"/>
                <a:gd name="connsiteY4" fmla="*/ 316523 h 633046"/>
                <a:gd name="connsiteX5" fmla="*/ 1527350 w 1843873"/>
                <a:gd name="connsiteY5" fmla="*/ 633046 h 633046"/>
                <a:gd name="connsiteX6" fmla="*/ 0 w 1843873"/>
                <a:gd name="connsiteY6" fmla="*/ 633046 h 633046"/>
                <a:gd name="connsiteX0" fmla="*/ 0 w 929473"/>
                <a:gd name="connsiteY0" fmla="*/ 640998 h 640998"/>
                <a:gd name="connsiteX1" fmla="*/ 15903 w 929473"/>
                <a:gd name="connsiteY1" fmla="*/ 0 h 640998"/>
                <a:gd name="connsiteX2" fmla="*/ 612950 w 929473"/>
                <a:gd name="connsiteY2" fmla="*/ 0 h 640998"/>
                <a:gd name="connsiteX3" fmla="*/ 929473 w 929473"/>
                <a:gd name="connsiteY3" fmla="*/ 316523 h 640998"/>
                <a:gd name="connsiteX4" fmla="*/ 929473 w 929473"/>
                <a:gd name="connsiteY4" fmla="*/ 316523 h 640998"/>
                <a:gd name="connsiteX5" fmla="*/ 612950 w 929473"/>
                <a:gd name="connsiteY5" fmla="*/ 633046 h 640998"/>
                <a:gd name="connsiteX6" fmla="*/ 0 w 929473"/>
                <a:gd name="connsiteY6" fmla="*/ 640998 h 640998"/>
                <a:gd name="connsiteX0" fmla="*/ 928 w 913572"/>
                <a:gd name="connsiteY0" fmla="*/ 629778 h 633046"/>
                <a:gd name="connsiteX1" fmla="*/ 2 w 913572"/>
                <a:gd name="connsiteY1" fmla="*/ 0 h 633046"/>
                <a:gd name="connsiteX2" fmla="*/ 597049 w 913572"/>
                <a:gd name="connsiteY2" fmla="*/ 0 h 633046"/>
                <a:gd name="connsiteX3" fmla="*/ 913572 w 913572"/>
                <a:gd name="connsiteY3" fmla="*/ 316523 h 633046"/>
                <a:gd name="connsiteX4" fmla="*/ 913572 w 913572"/>
                <a:gd name="connsiteY4" fmla="*/ 316523 h 633046"/>
                <a:gd name="connsiteX5" fmla="*/ 597049 w 913572"/>
                <a:gd name="connsiteY5" fmla="*/ 633046 h 633046"/>
                <a:gd name="connsiteX6" fmla="*/ 928 w 913572"/>
                <a:gd name="connsiteY6" fmla="*/ 629778 h 633046"/>
                <a:gd name="connsiteX0" fmla="*/ 0 w 912644"/>
                <a:gd name="connsiteY0" fmla="*/ 629778 h 633046"/>
                <a:gd name="connsiteX1" fmla="*/ 10294 w 912644"/>
                <a:gd name="connsiteY1" fmla="*/ 0 h 633046"/>
                <a:gd name="connsiteX2" fmla="*/ 596121 w 912644"/>
                <a:gd name="connsiteY2" fmla="*/ 0 h 633046"/>
                <a:gd name="connsiteX3" fmla="*/ 912644 w 912644"/>
                <a:gd name="connsiteY3" fmla="*/ 316523 h 633046"/>
                <a:gd name="connsiteX4" fmla="*/ 912644 w 912644"/>
                <a:gd name="connsiteY4" fmla="*/ 316523 h 633046"/>
                <a:gd name="connsiteX5" fmla="*/ 596121 w 912644"/>
                <a:gd name="connsiteY5" fmla="*/ 633046 h 633046"/>
                <a:gd name="connsiteX6" fmla="*/ 0 w 912644"/>
                <a:gd name="connsiteY6" fmla="*/ 629778 h 633046"/>
                <a:gd name="connsiteX0" fmla="*/ 927 w 902352"/>
                <a:gd name="connsiteY0" fmla="*/ 629778 h 633046"/>
                <a:gd name="connsiteX1" fmla="*/ 2 w 902352"/>
                <a:gd name="connsiteY1" fmla="*/ 0 h 633046"/>
                <a:gd name="connsiteX2" fmla="*/ 585829 w 902352"/>
                <a:gd name="connsiteY2" fmla="*/ 0 h 633046"/>
                <a:gd name="connsiteX3" fmla="*/ 902352 w 902352"/>
                <a:gd name="connsiteY3" fmla="*/ 316523 h 633046"/>
                <a:gd name="connsiteX4" fmla="*/ 902352 w 902352"/>
                <a:gd name="connsiteY4" fmla="*/ 316523 h 633046"/>
                <a:gd name="connsiteX5" fmla="*/ 585829 w 902352"/>
                <a:gd name="connsiteY5" fmla="*/ 633046 h 633046"/>
                <a:gd name="connsiteX6" fmla="*/ 927 w 902352"/>
                <a:gd name="connsiteY6" fmla="*/ 629778 h 633046"/>
                <a:gd name="connsiteX0" fmla="*/ 927 w 902352"/>
                <a:gd name="connsiteY0" fmla="*/ 629778 h 633046"/>
                <a:gd name="connsiteX1" fmla="*/ 2 w 902352"/>
                <a:gd name="connsiteY1" fmla="*/ 0 h 633046"/>
                <a:gd name="connsiteX2" fmla="*/ 585829 w 902352"/>
                <a:gd name="connsiteY2" fmla="*/ 0 h 633046"/>
                <a:gd name="connsiteX3" fmla="*/ 902352 w 902352"/>
                <a:gd name="connsiteY3" fmla="*/ 316523 h 633046"/>
                <a:gd name="connsiteX4" fmla="*/ 902352 w 902352"/>
                <a:gd name="connsiteY4" fmla="*/ 316523 h 633046"/>
                <a:gd name="connsiteX5" fmla="*/ 585829 w 902352"/>
                <a:gd name="connsiteY5" fmla="*/ 633046 h 633046"/>
                <a:gd name="connsiteX6" fmla="*/ 927 w 902352"/>
                <a:gd name="connsiteY6" fmla="*/ 629778 h 633046"/>
                <a:gd name="connsiteX0" fmla="*/ 6006 w 902351"/>
                <a:gd name="connsiteY0" fmla="*/ 629778 h 633046"/>
                <a:gd name="connsiteX1" fmla="*/ 1 w 902351"/>
                <a:gd name="connsiteY1" fmla="*/ 0 h 633046"/>
                <a:gd name="connsiteX2" fmla="*/ 585828 w 902351"/>
                <a:gd name="connsiteY2" fmla="*/ 0 h 633046"/>
                <a:gd name="connsiteX3" fmla="*/ 902351 w 902351"/>
                <a:gd name="connsiteY3" fmla="*/ 316523 h 633046"/>
                <a:gd name="connsiteX4" fmla="*/ 902351 w 902351"/>
                <a:gd name="connsiteY4" fmla="*/ 316523 h 633046"/>
                <a:gd name="connsiteX5" fmla="*/ 585828 w 902351"/>
                <a:gd name="connsiteY5" fmla="*/ 633046 h 633046"/>
                <a:gd name="connsiteX6" fmla="*/ 6006 w 902351"/>
                <a:gd name="connsiteY6" fmla="*/ 629778 h 633046"/>
                <a:gd name="connsiteX0" fmla="*/ 6006 w 902351"/>
                <a:gd name="connsiteY0" fmla="*/ 629778 h 633046"/>
                <a:gd name="connsiteX1" fmla="*/ 1 w 902351"/>
                <a:gd name="connsiteY1" fmla="*/ 0 h 633046"/>
                <a:gd name="connsiteX2" fmla="*/ 585828 w 902351"/>
                <a:gd name="connsiteY2" fmla="*/ 0 h 633046"/>
                <a:gd name="connsiteX3" fmla="*/ 902351 w 902351"/>
                <a:gd name="connsiteY3" fmla="*/ 316523 h 633046"/>
                <a:gd name="connsiteX4" fmla="*/ 902351 w 902351"/>
                <a:gd name="connsiteY4" fmla="*/ 316523 h 633046"/>
                <a:gd name="connsiteX5" fmla="*/ 585828 w 902351"/>
                <a:gd name="connsiteY5" fmla="*/ 633046 h 633046"/>
                <a:gd name="connsiteX6" fmla="*/ 6006 w 902351"/>
                <a:gd name="connsiteY6" fmla="*/ 629778 h 633046"/>
                <a:gd name="connsiteX0" fmla="*/ 0 w 896345"/>
                <a:gd name="connsiteY0" fmla="*/ 629778 h 633046"/>
                <a:gd name="connsiteX1" fmla="*/ 1615 w 896345"/>
                <a:gd name="connsiteY1" fmla="*/ 0 h 633046"/>
                <a:gd name="connsiteX2" fmla="*/ 579822 w 896345"/>
                <a:gd name="connsiteY2" fmla="*/ 0 h 633046"/>
                <a:gd name="connsiteX3" fmla="*/ 896345 w 896345"/>
                <a:gd name="connsiteY3" fmla="*/ 316523 h 633046"/>
                <a:gd name="connsiteX4" fmla="*/ 896345 w 896345"/>
                <a:gd name="connsiteY4" fmla="*/ 316523 h 633046"/>
                <a:gd name="connsiteX5" fmla="*/ 579822 w 896345"/>
                <a:gd name="connsiteY5" fmla="*/ 633046 h 633046"/>
                <a:gd name="connsiteX6" fmla="*/ 0 w 896345"/>
                <a:gd name="connsiteY6" fmla="*/ 629778 h 633046"/>
                <a:gd name="connsiteX0" fmla="*/ 3467 w 894732"/>
                <a:gd name="connsiteY0" fmla="*/ 634858 h 634858"/>
                <a:gd name="connsiteX1" fmla="*/ 2 w 894732"/>
                <a:gd name="connsiteY1" fmla="*/ 0 h 634858"/>
                <a:gd name="connsiteX2" fmla="*/ 578209 w 894732"/>
                <a:gd name="connsiteY2" fmla="*/ 0 h 634858"/>
                <a:gd name="connsiteX3" fmla="*/ 894732 w 894732"/>
                <a:gd name="connsiteY3" fmla="*/ 316523 h 634858"/>
                <a:gd name="connsiteX4" fmla="*/ 894732 w 894732"/>
                <a:gd name="connsiteY4" fmla="*/ 316523 h 634858"/>
                <a:gd name="connsiteX5" fmla="*/ 578209 w 894732"/>
                <a:gd name="connsiteY5" fmla="*/ 633046 h 634858"/>
                <a:gd name="connsiteX6" fmla="*/ 3467 w 894732"/>
                <a:gd name="connsiteY6" fmla="*/ 634858 h 634858"/>
                <a:gd name="connsiteX0" fmla="*/ 927 w 894732"/>
                <a:gd name="connsiteY0" fmla="*/ 632318 h 633046"/>
                <a:gd name="connsiteX1" fmla="*/ 2 w 894732"/>
                <a:gd name="connsiteY1" fmla="*/ 0 h 633046"/>
                <a:gd name="connsiteX2" fmla="*/ 578209 w 894732"/>
                <a:gd name="connsiteY2" fmla="*/ 0 h 633046"/>
                <a:gd name="connsiteX3" fmla="*/ 894732 w 894732"/>
                <a:gd name="connsiteY3" fmla="*/ 316523 h 633046"/>
                <a:gd name="connsiteX4" fmla="*/ 894732 w 894732"/>
                <a:gd name="connsiteY4" fmla="*/ 316523 h 633046"/>
                <a:gd name="connsiteX5" fmla="*/ 578209 w 894732"/>
                <a:gd name="connsiteY5" fmla="*/ 633046 h 633046"/>
                <a:gd name="connsiteX6" fmla="*/ 927 w 894732"/>
                <a:gd name="connsiteY6" fmla="*/ 632318 h 633046"/>
                <a:gd name="connsiteX0" fmla="*/ 0 w 898885"/>
                <a:gd name="connsiteY0" fmla="*/ 632318 h 633046"/>
                <a:gd name="connsiteX1" fmla="*/ 4155 w 898885"/>
                <a:gd name="connsiteY1" fmla="*/ 0 h 633046"/>
                <a:gd name="connsiteX2" fmla="*/ 582362 w 898885"/>
                <a:gd name="connsiteY2" fmla="*/ 0 h 633046"/>
                <a:gd name="connsiteX3" fmla="*/ 898885 w 898885"/>
                <a:gd name="connsiteY3" fmla="*/ 316523 h 633046"/>
                <a:gd name="connsiteX4" fmla="*/ 898885 w 898885"/>
                <a:gd name="connsiteY4" fmla="*/ 316523 h 633046"/>
                <a:gd name="connsiteX5" fmla="*/ 582362 w 898885"/>
                <a:gd name="connsiteY5" fmla="*/ 633046 h 633046"/>
                <a:gd name="connsiteX6" fmla="*/ 0 w 898885"/>
                <a:gd name="connsiteY6" fmla="*/ 632318 h 633046"/>
                <a:gd name="connsiteX0" fmla="*/ 0 w 898885"/>
                <a:gd name="connsiteY0" fmla="*/ 632318 h 633046"/>
                <a:gd name="connsiteX1" fmla="*/ 4155 w 898885"/>
                <a:gd name="connsiteY1" fmla="*/ 0 h 633046"/>
                <a:gd name="connsiteX2" fmla="*/ 582362 w 898885"/>
                <a:gd name="connsiteY2" fmla="*/ 0 h 633046"/>
                <a:gd name="connsiteX3" fmla="*/ 898885 w 898885"/>
                <a:gd name="connsiteY3" fmla="*/ 316523 h 633046"/>
                <a:gd name="connsiteX4" fmla="*/ 898885 w 898885"/>
                <a:gd name="connsiteY4" fmla="*/ 316523 h 633046"/>
                <a:gd name="connsiteX5" fmla="*/ 582362 w 898885"/>
                <a:gd name="connsiteY5" fmla="*/ 633046 h 633046"/>
                <a:gd name="connsiteX6" fmla="*/ 0 w 898885"/>
                <a:gd name="connsiteY6" fmla="*/ 632318 h 63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85" h="633046">
                  <a:moveTo>
                    <a:pt x="0" y="632318"/>
                  </a:moveTo>
                  <a:cubicBezTo>
                    <a:pt x="5295" y="564247"/>
                    <a:pt x="4038" y="216826"/>
                    <a:pt x="4155" y="0"/>
                  </a:cubicBezTo>
                  <a:lnTo>
                    <a:pt x="582362" y="0"/>
                  </a:lnTo>
                  <a:cubicBezTo>
                    <a:pt x="757173" y="0"/>
                    <a:pt x="898885" y="141712"/>
                    <a:pt x="898885" y="316523"/>
                  </a:cubicBezTo>
                  <a:lnTo>
                    <a:pt x="898885" y="316523"/>
                  </a:lnTo>
                  <a:cubicBezTo>
                    <a:pt x="898885" y="491334"/>
                    <a:pt x="757173" y="633046"/>
                    <a:pt x="582362" y="633046"/>
                  </a:cubicBezTo>
                  <a:lnTo>
                    <a:pt x="0" y="63231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000" b="1" dirty="0">
                <a:solidFill>
                  <a:schemeClr val="bg1"/>
                </a:solidFill>
              </a:endParaRPr>
            </a:p>
          </p:txBody>
        </p:sp>
        <p:sp>
          <p:nvSpPr>
            <p:cNvPr id="50" name="Oval 49">
              <a:extLst>
                <a:ext uri="{FF2B5EF4-FFF2-40B4-BE49-F238E27FC236}">
                  <a16:creationId xmlns:a16="http://schemas.microsoft.com/office/drawing/2014/main" id="{2114E219-A813-46EB-8EC9-C352E6F44E0A}"/>
                </a:ext>
              </a:extLst>
            </p:cNvPr>
            <p:cNvSpPr/>
            <p:nvPr/>
          </p:nvSpPr>
          <p:spPr>
            <a:xfrm>
              <a:off x="517468" y="6297389"/>
              <a:ext cx="472272" cy="47227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solidFill>
                    <a:schemeClr val="bg1"/>
                  </a:solidFill>
                </a:rPr>
                <a:t>5</a:t>
              </a:r>
            </a:p>
          </p:txBody>
        </p:sp>
      </p:grpSp>
      <p:sp>
        <p:nvSpPr>
          <p:cNvPr id="90" name="Rectangle 89">
            <a:extLst>
              <a:ext uri="{FF2B5EF4-FFF2-40B4-BE49-F238E27FC236}">
                <a16:creationId xmlns:a16="http://schemas.microsoft.com/office/drawing/2014/main" id="{96FF50F4-D964-49B0-BD0A-354713981532}"/>
              </a:ext>
            </a:extLst>
          </p:cNvPr>
          <p:cNvSpPr/>
          <p:nvPr/>
        </p:nvSpPr>
        <p:spPr>
          <a:xfrm>
            <a:off x="6380677" y="3069226"/>
            <a:ext cx="5522963" cy="749429"/>
          </a:xfrm>
          <a:prstGeom prst="rect">
            <a:avLst/>
          </a:prstGeom>
          <a:solidFill>
            <a:schemeClr val="bg1">
              <a:alpha val="80000"/>
            </a:schemeClr>
          </a:solidFill>
          <a:ln w="254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83" name="Rectangle 82">
            <a:extLst>
              <a:ext uri="{FF2B5EF4-FFF2-40B4-BE49-F238E27FC236}">
                <a16:creationId xmlns:a16="http://schemas.microsoft.com/office/drawing/2014/main" id="{9C4444DB-5B54-477C-8559-5A8D85B8354D}"/>
              </a:ext>
            </a:extLst>
          </p:cNvPr>
          <p:cNvSpPr/>
          <p:nvPr/>
        </p:nvSpPr>
        <p:spPr>
          <a:xfrm>
            <a:off x="6380677" y="3916304"/>
            <a:ext cx="5522963" cy="1526548"/>
          </a:xfrm>
          <a:prstGeom prst="rect">
            <a:avLst/>
          </a:prstGeom>
          <a:solidFill>
            <a:schemeClr val="bg1">
              <a:alpha val="80000"/>
            </a:schemeClr>
          </a:solidFill>
          <a:ln w="254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84" name="Rectangle 83">
            <a:extLst>
              <a:ext uri="{FF2B5EF4-FFF2-40B4-BE49-F238E27FC236}">
                <a16:creationId xmlns:a16="http://schemas.microsoft.com/office/drawing/2014/main" id="{C3B4F5EB-449E-4416-9361-CAE0EC4CF644}"/>
              </a:ext>
            </a:extLst>
          </p:cNvPr>
          <p:cNvSpPr/>
          <p:nvPr/>
        </p:nvSpPr>
        <p:spPr>
          <a:xfrm>
            <a:off x="6356856" y="930091"/>
            <a:ext cx="5522963" cy="771388"/>
          </a:xfrm>
          <a:prstGeom prst="rect">
            <a:avLst/>
          </a:prstGeom>
          <a:solidFill>
            <a:schemeClr val="bg1">
              <a:alpha val="80000"/>
            </a:schemeClr>
          </a:solidFill>
          <a:ln w="254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85" name="Rectangle 84">
            <a:extLst>
              <a:ext uri="{FF2B5EF4-FFF2-40B4-BE49-F238E27FC236}">
                <a16:creationId xmlns:a16="http://schemas.microsoft.com/office/drawing/2014/main" id="{E67D5C2C-4ED8-414F-B016-A429EF4609C4}"/>
              </a:ext>
            </a:extLst>
          </p:cNvPr>
          <p:cNvSpPr/>
          <p:nvPr/>
        </p:nvSpPr>
        <p:spPr>
          <a:xfrm>
            <a:off x="6380677" y="1780311"/>
            <a:ext cx="5522963" cy="1197404"/>
          </a:xfrm>
          <a:prstGeom prst="rect">
            <a:avLst/>
          </a:prstGeom>
          <a:solidFill>
            <a:schemeClr val="bg1">
              <a:alpha val="80000"/>
            </a:schemeClr>
          </a:solidFill>
          <a:ln w="254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pSp>
        <p:nvGrpSpPr>
          <p:cNvPr id="58" name="Group 57">
            <a:extLst>
              <a:ext uri="{FF2B5EF4-FFF2-40B4-BE49-F238E27FC236}">
                <a16:creationId xmlns:a16="http://schemas.microsoft.com/office/drawing/2014/main" id="{D90E7C96-031D-441E-949B-6E821945911C}"/>
              </a:ext>
            </a:extLst>
          </p:cNvPr>
          <p:cNvGrpSpPr/>
          <p:nvPr/>
        </p:nvGrpSpPr>
        <p:grpSpPr>
          <a:xfrm>
            <a:off x="6319110" y="998827"/>
            <a:ext cx="898885" cy="633046"/>
            <a:chOff x="181292" y="1084064"/>
            <a:chExt cx="898885" cy="633046"/>
          </a:xfrm>
        </p:grpSpPr>
        <p:sp>
          <p:nvSpPr>
            <p:cNvPr id="59" name="Rectangle: Rounded Corners 45">
              <a:extLst>
                <a:ext uri="{FF2B5EF4-FFF2-40B4-BE49-F238E27FC236}">
                  <a16:creationId xmlns:a16="http://schemas.microsoft.com/office/drawing/2014/main" id="{DC25EE3E-569F-4015-AD11-0A6F47609464}"/>
                </a:ext>
              </a:extLst>
            </p:cNvPr>
            <p:cNvSpPr/>
            <p:nvPr/>
          </p:nvSpPr>
          <p:spPr>
            <a:xfrm>
              <a:off x="181292" y="1084064"/>
              <a:ext cx="898885" cy="633046"/>
            </a:xfrm>
            <a:custGeom>
              <a:avLst/>
              <a:gdLst>
                <a:gd name="connsiteX0" fmla="*/ 0 w 2160396"/>
                <a:gd name="connsiteY0" fmla="*/ 316523 h 633046"/>
                <a:gd name="connsiteX1" fmla="*/ 316523 w 2160396"/>
                <a:gd name="connsiteY1" fmla="*/ 0 h 633046"/>
                <a:gd name="connsiteX2" fmla="*/ 1843873 w 2160396"/>
                <a:gd name="connsiteY2" fmla="*/ 0 h 633046"/>
                <a:gd name="connsiteX3" fmla="*/ 2160396 w 2160396"/>
                <a:gd name="connsiteY3" fmla="*/ 316523 h 633046"/>
                <a:gd name="connsiteX4" fmla="*/ 2160396 w 2160396"/>
                <a:gd name="connsiteY4" fmla="*/ 316523 h 633046"/>
                <a:gd name="connsiteX5" fmla="*/ 1843873 w 2160396"/>
                <a:gd name="connsiteY5" fmla="*/ 633046 h 633046"/>
                <a:gd name="connsiteX6" fmla="*/ 316523 w 2160396"/>
                <a:gd name="connsiteY6" fmla="*/ 633046 h 633046"/>
                <a:gd name="connsiteX7" fmla="*/ 0 w 2160396"/>
                <a:gd name="connsiteY7" fmla="*/ 316523 h 633046"/>
                <a:gd name="connsiteX0" fmla="*/ 190919 w 2034792"/>
                <a:gd name="connsiteY0" fmla="*/ 633046 h 633046"/>
                <a:gd name="connsiteX1" fmla="*/ 190919 w 2034792"/>
                <a:gd name="connsiteY1" fmla="*/ 0 h 633046"/>
                <a:gd name="connsiteX2" fmla="*/ 1718269 w 2034792"/>
                <a:gd name="connsiteY2" fmla="*/ 0 h 633046"/>
                <a:gd name="connsiteX3" fmla="*/ 2034792 w 2034792"/>
                <a:gd name="connsiteY3" fmla="*/ 316523 h 633046"/>
                <a:gd name="connsiteX4" fmla="*/ 2034792 w 2034792"/>
                <a:gd name="connsiteY4" fmla="*/ 316523 h 633046"/>
                <a:gd name="connsiteX5" fmla="*/ 1718269 w 2034792"/>
                <a:gd name="connsiteY5" fmla="*/ 633046 h 633046"/>
                <a:gd name="connsiteX6" fmla="*/ 190919 w 2034792"/>
                <a:gd name="connsiteY6" fmla="*/ 633046 h 633046"/>
                <a:gd name="connsiteX0" fmla="*/ 113163 w 1957036"/>
                <a:gd name="connsiteY0" fmla="*/ 633046 h 633046"/>
                <a:gd name="connsiteX1" fmla="*/ 113163 w 1957036"/>
                <a:gd name="connsiteY1" fmla="*/ 0 h 633046"/>
                <a:gd name="connsiteX2" fmla="*/ 1640513 w 1957036"/>
                <a:gd name="connsiteY2" fmla="*/ 0 h 633046"/>
                <a:gd name="connsiteX3" fmla="*/ 1957036 w 1957036"/>
                <a:gd name="connsiteY3" fmla="*/ 316523 h 633046"/>
                <a:gd name="connsiteX4" fmla="*/ 1957036 w 1957036"/>
                <a:gd name="connsiteY4" fmla="*/ 316523 h 633046"/>
                <a:gd name="connsiteX5" fmla="*/ 1640513 w 1957036"/>
                <a:gd name="connsiteY5" fmla="*/ 633046 h 633046"/>
                <a:gd name="connsiteX6" fmla="*/ 113163 w 1957036"/>
                <a:gd name="connsiteY6" fmla="*/ 633046 h 633046"/>
                <a:gd name="connsiteX0" fmla="*/ 2 w 1843875"/>
                <a:gd name="connsiteY0" fmla="*/ 633046 h 633046"/>
                <a:gd name="connsiteX1" fmla="*/ 2 w 1843875"/>
                <a:gd name="connsiteY1" fmla="*/ 0 h 633046"/>
                <a:gd name="connsiteX2" fmla="*/ 1527352 w 1843875"/>
                <a:gd name="connsiteY2" fmla="*/ 0 h 633046"/>
                <a:gd name="connsiteX3" fmla="*/ 1843875 w 1843875"/>
                <a:gd name="connsiteY3" fmla="*/ 316523 h 633046"/>
                <a:gd name="connsiteX4" fmla="*/ 1843875 w 1843875"/>
                <a:gd name="connsiteY4" fmla="*/ 316523 h 633046"/>
                <a:gd name="connsiteX5" fmla="*/ 1527352 w 1843875"/>
                <a:gd name="connsiteY5" fmla="*/ 633046 h 633046"/>
                <a:gd name="connsiteX6" fmla="*/ 2 w 1843875"/>
                <a:gd name="connsiteY6" fmla="*/ 633046 h 633046"/>
                <a:gd name="connsiteX0" fmla="*/ 0 w 1843873"/>
                <a:gd name="connsiteY0" fmla="*/ 633046 h 633046"/>
                <a:gd name="connsiteX1" fmla="*/ 930303 w 1843873"/>
                <a:gd name="connsiteY1" fmla="*/ 0 h 633046"/>
                <a:gd name="connsiteX2" fmla="*/ 1527350 w 1843873"/>
                <a:gd name="connsiteY2" fmla="*/ 0 h 633046"/>
                <a:gd name="connsiteX3" fmla="*/ 1843873 w 1843873"/>
                <a:gd name="connsiteY3" fmla="*/ 316523 h 633046"/>
                <a:gd name="connsiteX4" fmla="*/ 1843873 w 1843873"/>
                <a:gd name="connsiteY4" fmla="*/ 316523 h 633046"/>
                <a:gd name="connsiteX5" fmla="*/ 1527350 w 1843873"/>
                <a:gd name="connsiteY5" fmla="*/ 633046 h 633046"/>
                <a:gd name="connsiteX6" fmla="*/ 0 w 1843873"/>
                <a:gd name="connsiteY6" fmla="*/ 633046 h 633046"/>
                <a:gd name="connsiteX0" fmla="*/ 0 w 929473"/>
                <a:gd name="connsiteY0" fmla="*/ 640998 h 640998"/>
                <a:gd name="connsiteX1" fmla="*/ 15903 w 929473"/>
                <a:gd name="connsiteY1" fmla="*/ 0 h 640998"/>
                <a:gd name="connsiteX2" fmla="*/ 612950 w 929473"/>
                <a:gd name="connsiteY2" fmla="*/ 0 h 640998"/>
                <a:gd name="connsiteX3" fmla="*/ 929473 w 929473"/>
                <a:gd name="connsiteY3" fmla="*/ 316523 h 640998"/>
                <a:gd name="connsiteX4" fmla="*/ 929473 w 929473"/>
                <a:gd name="connsiteY4" fmla="*/ 316523 h 640998"/>
                <a:gd name="connsiteX5" fmla="*/ 612950 w 929473"/>
                <a:gd name="connsiteY5" fmla="*/ 633046 h 640998"/>
                <a:gd name="connsiteX6" fmla="*/ 0 w 929473"/>
                <a:gd name="connsiteY6" fmla="*/ 640998 h 640998"/>
                <a:gd name="connsiteX0" fmla="*/ 928 w 913572"/>
                <a:gd name="connsiteY0" fmla="*/ 629778 h 633046"/>
                <a:gd name="connsiteX1" fmla="*/ 2 w 913572"/>
                <a:gd name="connsiteY1" fmla="*/ 0 h 633046"/>
                <a:gd name="connsiteX2" fmla="*/ 597049 w 913572"/>
                <a:gd name="connsiteY2" fmla="*/ 0 h 633046"/>
                <a:gd name="connsiteX3" fmla="*/ 913572 w 913572"/>
                <a:gd name="connsiteY3" fmla="*/ 316523 h 633046"/>
                <a:gd name="connsiteX4" fmla="*/ 913572 w 913572"/>
                <a:gd name="connsiteY4" fmla="*/ 316523 h 633046"/>
                <a:gd name="connsiteX5" fmla="*/ 597049 w 913572"/>
                <a:gd name="connsiteY5" fmla="*/ 633046 h 633046"/>
                <a:gd name="connsiteX6" fmla="*/ 928 w 913572"/>
                <a:gd name="connsiteY6" fmla="*/ 629778 h 633046"/>
                <a:gd name="connsiteX0" fmla="*/ 0 w 912644"/>
                <a:gd name="connsiteY0" fmla="*/ 629778 h 633046"/>
                <a:gd name="connsiteX1" fmla="*/ 10294 w 912644"/>
                <a:gd name="connsiteY1" fmla="*/ 0 h 633046"/>
                <a:gd name="connsiteX2" fmla="*/ 596121 w 912644"/>
                <a:gd name="connsiteY2" fmla="*/ 0 h 633046"/>
                <a:gd name="connsiteX3" fmla="*/ 912644 w 912644"/>
                <a:gd name="connsiteY3" fmla="*/ 316523 h 633046"/>
                <a:gd name="connsiteX4" fmla="*/ 912644 w 912644"/>
                <a:gd name="connsiteY4" fmla="*/ 316523 h 633046"/>
                <a:gd name="connsiteX5" fmla="*/ 596121 w 912644"/>
                <a:gd name="connsiteY5" fmla="*/ 633046 h 633046"/>
                <a:gd name="connsiteX6" fmla="*/ 0 w 912644"/>
                <a:gd name="connsiteY6" fmla="*/ 629778 h 633046"/>
                <a:gd name="connsiteX0" fmla="*/ 927 w 902352"/>
                <a:gd name="connsiteY0" fmla="*/ 629778 h 633046"/>
                <a:gd name="connsiteX1" fmla="*/ 2 w 902352"/>
                <a:gd name="connsiteY1" fmla="*/ 0 h 633046"/>
                <a:gd name="connsiteX2" fmla="*/ 585829 w 902352"/>
                <a:gd name="connsiteY2" fmla="*/ 0 h 633046"/>
                <a:gd name="connsiteX3" fmla="*/ 902352 w 902352"/>
                <a:gd name="connsiteY3" fmla="*/ 316523 h 633046"/>
                <a:gd name="connsiteX4" fmla="*/ 902352 w 902352"/>
                <a:gd name="connsiteY4" fmla="*/ 316523 h 633046"/>
                <a:gd name="connsiteX5" fmla="*/ 585829 w 902352"/>
                <a:gd name="connsiteY5" fmla="*/ 633046 h 633046"/>
                <a:gd name="connsiteX6" fmla="*/ 927 w 902352"/>
                <a:gd name="connsiteY6" fmla="*/ 629778 h 633046"/>
                <a:gd name="connsiteX0" fmla="*/ 927 w 902352"/>
                <a:gd name="connsiteY0" fmla="*/ 629778 h 633046"/>
                <a:gd name="connsiteX1" fmla="*/ 2 w 902352"/>
                <a:gd name="connsiteY1" fmla="*/ 0 h 633046"/>
                <a:gd name="connsiteX2" fmla="*/ 585829 w 902352"/>
                <a:gd name="connsiteY2" fmla="*/ 0 h 633046"/>
                <a:gd name="connsiteX3" fmla="*/ 902352 w 902352"/>
                <a:gd name="connsiteY3" fmla="*/ 316523 h 633046"/>
                <a:gd name="connsiteX4" fmla="*/ 902352 w 902352"/>
                <a:gd name="connsiteY4" fmla="*/ 316523 h 633046"/>
                <a:gd name="connsiteX5" fmla="*/ 585829 w 902352"/>
                <a:gd name="connsiteY5" fmla="*/ 633046 h 633046"/>
                <a:gd name="connsiteX6" fmla="*/ 927 w 902352"/>
                <a:gd name="connsiteY6" fmla="*/ 629778 h 633046"/>
                <a:gd name="connsiteX0" fmla="*/ 6006 w 902351"/>
                <a:gd name="connsiteY0" fmla="*/ 629778 h 633046"/>
                <a:gd name="connsiteX1" fmla="*/ 1 w 902351"/>
                <a:gd name="connsiteY1" fmla="*/ 0 h 633046"/>
                <a:gd name="connsiteX2" fmla="*/ 585828 w 902351"/>
                <a:gd name="connsiteY2" fmla="*/ 0 h 633046"/>
                <a:gd name="connsiteX3" fmla="*/ 902351 w 902351"/>
                <a:gd name="connsiteY3" fmla="*/ 316523 h 633046"/>
                <a:gd name="connsiteX4" fmla="*/ 902351 w 902351"/>
                <a:gd name="connsiteY4" fmla="*/ 316523 h 633046"/>
                <a:gd name="connsiteX5" fmla="*/ 585828 w 902351"/>
                <a:gd name="connsiteY5" fmla="*/ 633046 h 633046"/>
                <a:gd name="connsiteX6" fmla="*/ 6006 w 902351"/>
                <a:gd name="connsiteY6" fmla="*/ 629778 h 633046"/>
                <a:gd name="connsiteX0" fmla="*/ 6006 w 902351"/>
                <a:gd name="connsiteY0" fmla="*/ 629778 h 633046"/>
                <a:gd name="connsiteX1" fmla="*/ 1 w 902351"/>
                <a:gd name="connsiteY1" fmla="*/ 0 h 633046"/>
                <a:gd name="connsiteX2" fmla="*/ 585828 w 902351"/>
                <a:gd name="connsiteY2" fmla="*/ 0 h 633046"/>
                <a:gd name="connsiteX3" fmla="*/ 902351 w 902351"/>
                <a:gd name="connsiteY3" fmla="*/ 316523 h 633046"/>
                <a:gd name="connsiteX4" fmla="*/ 902351 w 902351"/>
                <a:gd name="connsiteY4" fmla="*/ 316523 h 633046"/>
                <a:gd name="connsiteX5" fmla="*/ 585828 w 902351"/>
                <a:gd name="connsiteY5" fmla="*/ 633046 h 633046"/>
                <a:gd name="connsiteX6" fmla="*/ 6006 w 902351"/>
                <a:gd name="connsiteY6" fmla="*/ 629778 h 633046"/>
                <a:gd name="connsiteX0" fmla="*/ 0 w 896345"/>
                <a:gd name="connsiteY0" fmla="*/ 629778 h 633046"/>
                <a:gd name="connsiteX1" fmla="*/ 1615 w 896345"/>
                <a:gd name="connsiteY1" fmla="*/ 0 h 633046"/>
                <a:gd name="connsiteX2" fmla="*/ 579822 w 896345"/>
                <a:gd name="connsiteY2" fmla="*/ 0 h 633046"/>
                <a:gd name="connsiteX3" fmla="*/ 896345 w 896345"/>
                <a:gd name="connsiteY3" fmla="*/ 316523 h 633046"/>
                <a:gd name="connsiteX4" fmla="*/ 896345 w 896345"/>
                <a:gd name="connsiteY4" fmla="*/ 316523 h 633046"/>
                <a:gd name="connsiteX5" fmla="*/ 579822 w 896345"/>
                <a:gd name="connsiteY5" fmla="*/ 633046 h 633046"/>
                <a:gd name="connsiteX6" fmla="*/ 0 w 896345"/>
                <a:gd name="connsiteY6" fmla="*/ 629778 h 633046"/>
                <a:gd name="connsiteX0" fmla="*/ 3467 w 894732"/>
                <a:gd name="connsiteY0" fmla="*/ 634858 h 634858"/>
                <a:gd name="connsiteX1" fmla="*/ 2 w 894732"/>
                <a:gd name="connsiteY1" fmla="*/ 0 h 634858"/>
                <a:gd name="connsiteX2" fmla="*/ 578209 w 894732"/>
                <a:gd name="connsiteY2" fmla="*/ 0 h 634858"/>
                <a:gd name="connsiteX3" fmla="*/ 894732 w 894732"/>
                <a:gd name="connsiteY3" fmla="*/ 316523 h 634858"/>
                <a:gd name="connsiteX4" fmla="*/ 894732 w 894732"/>
                <a:gd name="connsiteY4" fmla="*/ 316523 h 634858"/>
                <a:gd name="connsiteX5" fmla="*/ 578209 w 894732"/>
                <a:gd name="connsiteY5" fmla="*/ 633046 h 634858"/>
                <a:gd name="connsiteX6" fmla="*/ 3467 w 894732"/>
                <a:gd name="connsiteY6" fmla="*/ 634858 h 634858"/>
                <a:gd name="connsiteX0" fmla="*/ 927 w 894732"/>
                <a:gd name="connsiteY0" fmla="*/ 632318 h 633046"/>
                <a:gd name="connsiteX1" fmla="*/ 2 w 894732"/>
                <a:gd name="connsiteY1" fmla="*/ 0 h 633046"/>
                <a:gd name="connsiteX2" fmla="*/ 578209 w 894732"/>
                <a:gd name="connsiteY2" fmla="*/ 0 h 633046"/>
                <a:gd name="connsiteX3" fmla="*/ 894732 w 894732"/>
                <a:gd name="connsiteY3" fmla="*/ 316523 h 633046"/>
                <a:gd name="connsiteX4" fmla="*/ 894732 w 894732"/>
                <a:gd name="connsiteY4" fmla="*/ 316523 h 633046"/>
                <a:gd name="connsiteX5" fmla="*/ 578209 w 894732"/>
                <a:gd name="connsiteY5" fmla="*/ 633046 h 633046"/>
                <a:gd name="connsiteX6" fmla="*/ 927 w 894732"/>
                <a:gd name="connsiteY6" fmla="*/ 632318 h 633046"/>
                <a:gd name="connsiteX0" fmla="*/ 0 w 898885"/>
                <a:gd name="connsiteY0" fmla="*/ 632318 h 633046"/>
                <a:gd name="connsiteX1" fmla="*/ 4155 w 898885"/>
                <a:gd name="connsiteY1" fmla="*/ 0 h 633046"/>
                <a:gd name="connsiteX2" fmla="*/ 582362 w 898885"/>
                <a:gd name="connsiteY2" fmla="*/ 0 h 633046"/>
                <a:gd name="connsiteX3" fmla="*/ 898885 w 898885"/>
                <a:gd name="connsiteY3" fmla="*/ 316523 h 633046"/>
                <a:gd name="connsiteX4" fmla="*/ 898885 w 898885"/>
                <a:gd name="connsiteY4" fmla="*/ 316523 h 633046"/>
                <a:gd name="connsiteX5" fmla="*/ 582362 w 898885"/>
                <a:gd name="connsiteY5" fmla="*/ 633046 h 633046"/>
                <a:gd name="connsiteX6" fmla="*/ 0 w 898885"/>
                <a:gd name="connsiteY6" fmla="*/ 632318 h 633046"/>
                <a:gd name="connsiteX0" fmla="*/ 0 w 898885"/>
                <a:gd name="connsiteY0" fmla="*/ 632318 h 633046"/>
                <a:gd name="connsiteX1" fmla="*/ 4155 w 898885"/>
                <a:gd name="connsiteY1" fmla="*/ 0 h 633046"/>
                <a:gd name="connsiteX2" fmla="*/ 582362 w 898885"/>
                <a:gd name="connsiteY2" fmla="*/ 0 h 633046"/>
                <a:gd name="connsiteX3" fmla="*/ 898885 w 898885"/>
                <a:gd name="connsiteY3" fmla="*/ 316523 h 633046"/>
                <a:gd name="connsiteX4" fmla="*/ 898885 w 898885"/>
                <a:gd name="connsiteY4" fmla="*/ 316523 h 633046"/>
                <a:gd name="connsiteX5" fmla="*/ 582362 w 898885"/>
                <a:gd name="connsiteY5" fmla="*/ 633046 h 633046"/>
                <a:gd name="connsiteX6" fmla="*/ 0 w 898885"/>
                <a:gd name="connsiteY6" fmla="*/ 632318 h 63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85" h="633046">
                  <a:moveTo>
                    <a:pt x="0" y="632318"/>
                  </a:moveTo>
                  <a:cubicBezTo>
                    <a:pt x="5295" y="564247"/>
                    <a:pt x="4038" y="216826"/>
                    <a:pt x="4155" y="0"/>
                  </a:cubicBezTo>
                  <a:lnTo>
                    <a:pt x="582362" y="0"/>
                  </a:lnTo>
                  <a:cubicBezTo>
                    <a:pt x="757173" y="0"/>
                    <a:pt x="898885" y="141712"/>
                    <a:pt x="898885" y="316523"/>
                  </a:cubicBezTo>
                  <a:lnTo>
                    <a:pt x="898885" y="316523"/>
                  </a:lnTo>
                  <a:cubicBezTo>
                    <a:pt x="898885" y="491334"/>
                    <a:pt x="757173" y="633046"/>
                    <a:pt x="582362" y="633046"/>
                  </a:cubicBezTo>
                  <a:lnTo>
                    <a:pt x="0" y="63231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000" b="1" dirty="0">
                <a:solidFill>
                  <a:schemeClr val="bg1"/>
                </a:solidFill>
              </a:endParaRPr>
            </a:p>
          </p:txBody>
        </p:sp>
        <p:sp>
          <p:nvSpPr>
            <p:cNvPr id="60" name="Oval 59">
              <a:extLst>
                <a:ext uri="{FF2B5EF4-FFF2-40B4-BE49-F238E27FC236}">
                  <a16:creationId xmlns:a16="http://schemas.microsoft.com/office/drawing/2014/main" id="{42117BE0-22EB-4E85-BC9D-6217DA877B78}"/>
                </a:ext>
              </a:extLst>
            </p:cNvPr>
            <p:cNvSpPr/>
            <p:nvPr/>
          </p:nvSpPr>
          <p:spPr>
            <a:xfrm>
              <a:off x="517468" y="1172730"/>
              <a:ext cx="472272" cy="47227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solidFill>
                    <a:schemeClr val="bg1"/>
                  </a:solidFill>
                </a:rPr>
                <a:t>6</a:t>
              </a:r>
            </a:p>
          </p:txBody>
        </p:sp>
      </p:grpSp>
      <p:grpSp>
        <p:nvGrpSpPr>
          <p:cNvPr id="61" name="Group 60">
            <a:extLst>
              <a:ext uri="{FF2B5EF4-FFF2-40B4-BE49-F238E27FC236}">
                <a16:creationId xmlns:a16="http://schemas.microsoft.com/office/drawing/2014/main" id="{A576899C-A3AF-4061-8D79-52C7EC383CC5}"/>
              </a:ext>
            </a:extLst>
          </p:cNvPr>
          <p:cNvGrpSpPr/>
          <p:nvPr/>
        </p:nvGrpSpPr>
        <p:grpSpPr>
          <a:xfrm>
            <a:off x="6319110" y="1841467"/>
            <a:ext cx="898885" cy="633046"/>
            <a:chOff x="181292" y="2112242"/>
            <a:chExt cx="898885" cy="633046"/>
          </a:xfrm>
        </p:grpSpPr>
        <p:sp>
          <p:nvSpPr>
            <p:cNvPr id="62" name="Rectangle: Rounded Corners 45">
              <a:extLst>
                <a:ext uri="{FF2B5EF4-FFF2-40B4-BE49-F238E27FC236}">
                  <a16:creationId xmlns:a16="http://schemas.microsoft.com/office/drawing/2014/main" id="{664505A5-762C-440E-8832-87A212951B4E}"/>
                </a:ext>
              </a:extLst>
            </p:cNvPr>
            <p:cNvSpPr/>
            <p:nvPr/>
          </p:nvSpPr>
          <p:spPr>
            <a:xfrm>
              <a:off x="181292" y="2112242"/>
              <a:ext cx="898885" cy="633046"/>
            </a:xfrm>
            <a:custGeom>
              <a:avLst/>
              <a:gdLst>
                <a:gd name="connsiteX0" fmla="*/ 0 w 2160396"/>
                <a:gd name="connsiteY0" fmla="*/ 316523 h 633046"/>
                <a:gd name="connsiteX1" fmla="*/ 316523 w 2160396"/>
                <a:gd name="connsiteY1" fmla="*/ 0 h 633046"/>
                <a:gd name="connsiteX2" fmla="*/ 1843873 w 2160396"/>
                <a:gd name="connsiteY2" fmla="*/ 0 h 633046"/>
                <a:gd name="connsiteX3" fmla="*/ 2160396 w 2160396"/>
                <a:gd name="connsiteY3" fmla="*/ 316523 h 633046"/>
                <a:gd name="connsiteX4" fmla="*/ 2160396 w 2160396"/>
                <a:gd name="connsiteY4" fmla="*/ 316523 h 633046"/>
                <a:gd name="connsiteX5" fmla="*/ 1843873 w 2160396"/>
                <a:gd name="connsiteY5" fmla="*/ 633046 h 633046"/>
                <a:gd name="connsiteX6" fmla="*/ 316523 w 2160396"/>
                <a:gd name="connsiteY6" fmla="*/ 633046 h 633046"/>
                <a:gd name="connsiteX7" fmla="*/ 0 w 2160396"/>
                <a:gd name="connsiteY7" fmla="*/ 316523 h 633046"/>
                <a:gd name="connsiteX0" fmla="*/ 190919 w 2034792"/>
                <a:gd name="connsiteY0" fmla="*/ 633046 h 633046"/>
                <a:gd name="connsiteX1" fmla="*/ 190919 w 2034792"/>
                <a:gd name="connsiteY1" fmla="*/ 0 h 633046"/>
                <a:gd name="connsiteX2" fmla="*/ 1718269 w 2034792"/>
                <a:gd name="connsiteY2" fmla="*/ 0 h 633046"/>
                <a:gd name="connsiteX3" fmla="*/ 2034792 w 2034792"/>
                <a:gd name="connsiteY3" fmla="*/ 316523 h 633046"/>
                <a:gd name="connsiteX4" fmla="*/ 2034792 w 2034792"/>
                <a:gd name="connsiteY4" fmla="*/ 316523 h 633046"/>
                <a:gd name="connsiteX5" fmla="*/ 1718269 w 2034792"/>
                <a:gd name="connsiteY5" fmla="*/ 633046 h 633046"/>
                <a:gd name="connsiteX6" fmla="*/ 190919 w 2034792"/>
                <a:gd name="connsiteY6" fmla="*/ 633046 h 633046"/>
                <a:gd name="connsiteX0" fmla="*/ 113163 w 1957036"/>
                <a:gd name="connsiteY0" fmla="*/ 633046 h 633046"/>
                <a:gd name="connsiteX1" fmla="*/ 113163 w 1957036"/>
                <a:gd name="connsiteY1" fmla="*/ 0 h 633046"/>
                <a:gd name="connsiteX2" fmla="*/ 1640513 w 1957036"/>
                <a:gd name="connsiteY2" fmla="*/ 0 h 633046"/>
                <a:gd name="connsiteX3" fmla="*/ 1957036 w 1957036"/>
                <a:gd name="connsiteY3" fmla="*/ 316523 h 633046"/>
                <a:gd name="connsiteX4" fmla="*/ 1957036 w 1957036"/>
                <a:gd name="connsiteY4" fmla="*/ 316523 h 633046"/>
                <a:gd name="connsiteX5" fmla="*/ 1640513 w 1957036"/>
                <a:gd name="connsiteY5" fmla="*/ 633046 h 633046"/>
                <a:gd name="connsiteX6" fmla="*/ 113163 w 1957036"/>
                <a:gd name="connsiteY6" fmla="*/ 633046 h 633046"/>
                <a:gd name="connsiteX0" fmla="*/ 2 w 1843875"/>
                <a:gd name="connsiteY0" fmla="*/ 633046 h 633046"/>
                <a:gd name="connsiteX1" fmla="*/ 2 w 1843875"/>
                <a:gd name="connsiteY1" fmla="*/ 0 h 633046"/>
                <a:gd name="connsiteX2" fmla="*/ 1527352 w 1843875"/>
                <a:gd name="connsiteY2" fmla="*/ 0 h 633046"/>
                <a:gd name="connsiteX3" fmla="*/ 1843875 w 1843875"/>
                <a:gd name="connsiteY3" fmla="*/ 316523 h 633046"/>
                <a:gd name="connsiteX4" fmla="*/ 1843875 w 1843875"/>
                <a:gd name="connsiteY4" fmla="*/ 316523 h 633046"/>
                <a:gd name="connsiteX5" fmla="*/ 1527352 w 1843875"/>
                <a:gd name="connsiteY5" fmla="*/ 633046 h 633046"/>
                <a:gd name="connsiteX6" fmla="*/ 2 w 1843875"/>
                <a:gd name="connsiteY6" fmla="*/ 633046 h 633046"/>
                <a:gd name="connsiteX0" fmla="*/ 0 w 1843873"/>
                <a:gd name="connsiteY0" fmla="*/ 633046 h 633046"/>
                <a:gd name="connsiteX1" fmla="*/ 930303 w 1843873"/>
                <a:gd name="connsiteY1" fmla="*/ 0 h 633046"/>
                <a:gd name="connsiteX2" fmla="*/ 1527350 w 1843873"/>
                <a:gd name="connsiteY2" fmla="*/ 0 h 633046"/>
                <a:gd name="connsiteX3" fmla="*/ 1843873 w 1843873"/>
                <a:gd name="connsiteY3" fmla="*/ 316523 h 633046"/>
                <a:gd name="connsiteX4" fmla="*/ 1843873 w 1843873"/>
                <a:gd name="connsiteY4" fmla="*/ 316523 h 633046"/>
                <a:gd name="connsiteX5" fmla="*/ 1527350 w 1843873"/>
                <a:gd name="connsiteY5" fmla="*/ 633046 h 633046"/>
                <a:gd name="connsiteX6" fmla="*/ 0 w 1843873"/>
                <a:gd name="connsiteY6" fmla="*/ 633046 h 633046"/>
                <a:gd name="connsiteX0" fmla="*/ 0 w 929473"/>
                <a:gd name="connsiteY0" fmla="*/ 640998 h 640998"/>
                <a:gd name="connsiteX1" fmla="*/ 15903 w 929473"/>
                <a:gd name="connsiteY1" fmla="*/ 0 h 640998"/>
                <a:gd name="connsiteX2" fmla="*/ 612950 w 929473"/>
                <a:gd name="connsiteY2" fmla="*/ 0 h 640998"/>
                <a:gd name="connsiteX3" fmla="*/ 929473 w 929473"/>
                <a:gd name="connsiteY3" fmla="*/ 316523 h 640998"/>
                <a:gd name="connsiteX4" fmla="*/ 929473 w 929473"/>
                <a:gd name="connsiteY4" fmla="*/ 316523 h 640998"/>
                <a:gd name="connsiteX5" fmla="*/ 612950 w 929473"/>
                <a:gd name="connsiteY5" fmla="*/ 633046 h 640998"/>
                <a:gd name="connsiteX6" fmla="*/ 0 w 929473"/>
                <a:gd name="connsiteY6" fmla="*/ 640998 h 640998"/>
                <a:gd name="connsiteX0" fmla="*/ 928 w 913572"/>
                <a:gd name="connsiteY0" fmla="*/ 629778 h 633046"/>
                <a:gd name="connsiteX1" fmla="*/ 2 w 913572"/>
                <a:gd name="connsiteY1" fmla="*/ 0 h 633046"/>
                <a:gd name="connsiteX2" fmla="*/ 597049 w 913572"/>
                <a:gd name="connsiteY2" fmla="*/ 0 h 633046"/>
                <a:gd name="connsiteX3" fmla="*/ 913572 w 913572"/>
                <a:gd name="connsiteY3" fmla="*/ 316523 h 633046"/>
                <a:gd name="connsiteX4" fmla="*/ 913572 w 913572"/>
                <a:gd name="connsiteY4" fmla="*/ 316523 h 633046"/>
                <a:gd name="connsiteX5" fmla="*/ 597049 w 913572"/>
                <a:gd name="connsiteY5" fmla="*/ 633046 h 633046"/>
                <a:gd name="connsiteX6" fmla="*/ 928 w 913572"/>
                <a:gd name="connsiteY6" fmla="*/ 629778 h 633046"/>
                <a:gd name="connsiteX0" fmla="*/ 0 w 912644"/>
                <a:gd name="connsiteY0" fmla="*/ 629778 h 633046"/>
                <a:gd name="connsiteX1" fmla="*/ 10294 w 912644"/>
                <a:gd name="connsiteY1" fmla="*/ 0 h 633046"/>
                <a:gd name="connsiteX2" fmla="*/ 596121 w 912644"/>
                <a:gd name="connsiteY2" fmla="*/ 0 h 633046"/>
                <a:gd name="connsiteX3" fmla="*/ 912644 w 912644"/>
                <a:gd name="connsiteY3" fmla="*/ 316523 h 633046"/>
                <a:gd name="connsiteX4" fmla="*/ 912644 w 912644"/>
                <a:gd name="connsiteY4" fmla="*/ 316523 h 633046"/>
                <a:gd name="connsiteX5" fmla="*/ 596121 w 912644"/>
                <a:gd name="connsiteY5" fmla="*/ 633046 h 633046"/>
                <a:gd name="connsiteX6" fmla="*/ 0 w 912644"/>
                <a:gd name="connsiteY6" fmla="*/ 629778 h 633046"/>
                <a:gd name="connsiteX0" fmla="*/ 927 w 902352"/>
                <a:gd name="connsiteY0" fmla="*/ 629778 h 633046"/>
                <a:gd name="connsiteX1" fmla="*/ 2 w 902352"/>
                <a:gd name="connsiteY1" fmla="*/ 0 h 633046"/>
                <a:gd name="connsiteX2" fmla="*/ 585829 w 902352"/>
                <a:gd name="connsiteY2" fmla="*/ 0 h 633046"/>
                <a:gd name="connsiteX3" fmla="*/ 902352 w 902352"/>
                <a:gd name="connsiteY3" fmla="*/ 316523 h 633046"/>
                <a:gd name="connsiteX4" fmla="*/ 902352 w 902352"/>
                <a:gd name="connsiteY4" fmla="*/ 316523 h 633046"/>
                <a:gd name="connsiteX5" fmla="*/ 585829 w 902352"/>
                <a:gd name="connsiteY5" fmla="*/ 633046 h 633046"/>
                <a:gd name="connsiteX6" fmla="*/ 927 w 902352"/>
                <a:gd name="connsiteY6" fmla="*/ 629778 h 633046"/>
                <a:gd name="connsiteX0" fmla="*/ 927 w 902352"/>
                <a:gd name="connsiteY0" fmla="*/ 629778 h 633046"/>
                <a:gd name="connsiteX1" fmla="*/ 2 w 902352"/>
                <a:gd name="connsiteY1" fmla="*/ 0 h 633046"/>
                <a:gd name="connsiteX2" fmla="*/ 585829 w 902352"/>
                <a:gd name="connsiteY2" fmla="*/ 0 h 633046"/>
                <a:gd name="connsiteX3" fmla="*/ 902352 w 902352"/>
                <a:gd name="connsiteY3" fmla="*/ 316523 h 633046"/>
                <a:gd name="connsiteX4" fmla="*/ 902352 w 902352"/>
                <a:gd name="connsiteY4" fmla="*/ 316523 h 633046"/>
                <a:gd name="connsiteX5" fmla="*/ 585829 w 902352"/>
                <a:gd name="connsiteY5" fmla="*/ 633046 h 633046"/>
                <a:gd name="connsiteX6" fmla="*/ 927 w 902352"/>
                <a:gd name="connsiteY6" fmla="*/ 629778 h 633046"/>
                <a:gd name="connsiteX0" fmla="*/ 6006 w 902351"/>
                <a:gd name="connsiteY0" fmla="*/ 629778 h 633046"/>
                <a:gd name="connsiteX1" fmla="*/ 1 w 902351"/>
                <a:gd name="connsiteY1" fmla="*/ 0 h 633046"/>
                <a:gd name="connsiteX2" fmla="*/ 585828 w 902351"/>
                <a:gd name="connsiteY2" fmla="*/ 0 h 633046"/>
                <a:gd name="connsiteX3" fmla="*/ 902351 w 902351"/>
                <a:gd name="connsiteY3" fmla="*/ 316523 h 633046"/>
                <a:gd name="connsiteX4" fmla="*/ 902351 w 902351"/>
                <a:gd name="connsiteY4" fmla="*/ 316523 h 633046"/>
                <a:gd name="connsiteX5" fmla="*/ 585828 w 902351"/>
                <a:gd name="connsiteY5" fmla="*/ 633046 h 633046"/>
                <a:gd name="connsiteX6" fmla="*/ 6006 w 902351"/>
                <a:gd name="connsiteY6" fmla="*/ 629778 h 633046"/>
                <a:gd name="connsiteX0" fmla="*/ 6006 w 902351"/>
                <a:gd name="connsiteY0" fmla="*/ 629778 h 633046"/>
                <a:gd name="connsiteX1" fmla="*/ 1 w 902351"/>
                <a:gd name="connsiteY1" fmla="*/ 0 h 633046"/>
                <a:gd name="connsiteX2" fmla="*/ 585828 w 902351"/>
                <a:gd name="connsiteY2" fmla="*/ 0 h 633046"/>
                <a:gd name="connsiteX3" fmla="*/ 902351 w 902351"/>
                <a:gd name="connsiteY3" fmla="*/ 316523 h 633046"/>
                <a:gd name="connsiteX4" fmla="*/ 902351 w 902351"/>
                <a:gd name="connsiteY4" fmla="*/ 316523 h 633046"/>
                <a:gd name="connsiteX5" fmla="*/ 585828 w 902351"/>
                <a:gd name="connsiteY5" fmla="*/ 633046 h 633046"/>
                <a:gd name="connsiteX6" fmla="*/ 6006 w 902351"/>
                <a:gd name="connsiteY6" fmla="*/ 629778 h 633046"/>
                <a:gd name="connsiteX0" fmla="*/ 0 w 896345"/>
                <a:gd name="connsiteY0" fmla="*/ 629778 h 633046"/>
                <a:gd name="connsiteX1" fmla="*/ 1615 w 896345"/>
                <a:gd name="connsiteY1" fmla="*/ 0 h 633046"/>
                <a:gd name="connsiteX2" fmla="*/ 579822 w 896345"/>
                <a:gd name="connsiteY2" fmla="*/ 0 h 633046"/>
                <a:gd name="connsiteX3" fmla="*/ 896345 w 896345"/>
                <a:gd name="connsiteY3" fmla="*/ 316523 h 633046"/>
                <a:gd name="connsiteX4" fmla="*/ 896345 w 896345"/>
                <a:gd name="connsiteY4" fmla="*/ 316523 h 633046"/>
                <a:gd name="connsiteX5" fmla="*/ 579822 w 896345"/>
                <a:gd name="connsiteY5" fmla="*/ 633046 h 633046"/>
                <a:gd name="connsiteX6" fmla="*/ 0 w 896345"/>
                <a:gd name="connsiteY6" fmla="*/ 629778 h 633046"/>
                <a:gd name="connsiteX0" fmla="*/ 3467 w 894732"/>
                <a:gd name="connsiteY0" fmla="*/ 634858 h 634858"/>
                <a:gd name="connsiteX1" fmla="*/ 2 w 894732"/>
                <a:gd name="connsiteY1" fmla="*/ 0 h 634858"/>
                <a:gd name="connsiteX2" fmla="*/ 578209 w 894732"/>
                <a:gd name="connsiteY2" fmla="*/ 0 h 634858"/>
                <a:gd name="connsiteX3" fmla="*/ 894732 w 894732"/>
                <a:gd name="connsiteY3" fmla="*/ 316523 h 634858"/>
                <a:gd name="connsiteX4" fmla="*/ 894732 w 894732"/>
                <a:gd name="connsiteY4" fmla="*/ 316523 h 634858"/>
                <a:gd name="connsiteX5" fmla="*/ 578209 w 894732"/>
                <a:gd name="connsiteY5" fmla="*/ 633046 h 634858"/>
                <a:gd name="connsiteX6" fmla="*/ 3467 w 894732"/>
                <a:gd name="connsiteY6" fmla="*/ 634858 h 634858"/>
                <a:gd name="connsiteX0" fmla="*/ 927 w 894732"/>
                <a:gd name="connsiteY0" fmla="*/ 632318 h 633046"/>
                <a:gd name="connsiteX1" fmla="*/ 2 w 894732"/>
                <a:gd name="connsiteY1" fmla="*/ 0 h 633046"/>
                <a:gd name="connsiteX2" fmla="*/ 578209 w 894732"/>
                <a:gd name="connsiteY2" fmla="*/ 0 h 633046"/>
                <a:gd name="connsiteX3" fmla="*/ 894732 w 894732"/>
                <a:gd name="connsiteY3" fmla="*/ 316523 h 633046"/>
                <a:gd name="connsiteX4" fmla="*/ 894732 w 894732"/>
                <a:gd name="connsiteY4" fmla="*/ 316523 h 633046"/>
                <a:gd name="connsiteX5" fmla="*/ 578209 w 894732"/>
                <a:gd name="connsiteY5" fmla="*/ 633046 h 633046"/>
                <a:gd name="connsiteX6" fmla="*/ 927 w 894732"/>
                <a:gd name="connsiteY6" fmla="*/ 632318 h 633046"/>
                <a:gd name="connsiteX0" fmla="*/ 0 w 898885"/>
                <a:gd name="connsiteY0" fmla="*/ 632318 h 633046"/>
                <a:gd name="connsiteX1" fmla="*/ 4155 w 898885"/>
                <a:gd name="connsiteY1" fmla="*/ 0 h 633046"/>
                <a:gd name="connsiteX2" fmla="*/ 582362 w 898885"/>
                <a:gd name="connsiteY2" fmla="*/ 0 h 633046"/>
                <a:gd name="connsiteX3" fmla="*/ 898885 w 898885"/>
                <a:gd name="connsiteY3" fmla="*/ 316523 h 633046"/>
                <a:gd name="connsiteX4" fmla="*/ 898885 w 898885"/>
                <a:gd name="connsiteY4" fmla="*/ 316523 h 633046"/>
                <a:gd name="connsiteX5" fmla="*/ 582362 w 898885"/>
                <a:gd name="connsiteY5" fmla="*/ 633046 h 633046"/>
                <a:gd name="connsiteX6" fmla="*/ 0 w 898885"/>
                <a:gd name="connsiteY6" fmla="*/ 632318 h 633046"/>
                <a:gd name="connsiteX0" fmla="*/ 0 w 898885"/>
                <a:gd name="connsiteY0" fmla="*/ 632318 h 633046"/>
                <a:gd name="connsiteX1" fmla="*/ 4155 w 898885"/>
                <a:gd name="connsiteY1" fmla="*/ 0 h 633046"/>
                <a:gd name="connsiteX2" fmla="*/ 582362 w 898885"/>
                <a:gd name="connsiteY2" fmla="*/ 0 h 633046"/>
                <a:gd name="connsiteX3" fmla="*/ 898885 w 898885"/>
                <a:gd name="connsiteY3" fmla="*/ 316523 h 633046"/>
                <a:gd name="connsiteX4" fmla="*/ 898885 w 898885"/>
                <a:gd name="connsiteY4" fmla="*/ 316523 h 633046"/>
                <a:gd name="connsiteX5" fmla="*/ 582362 w 898885"/>
                <a:gd name="connsiteY5" fmla="*/ 633046 h 633046"/>
                <a:gd name="connsiteX6" fmla="*/ 0 w 898885"/>
                <a:gd name="connsiteY6" fmla="*/ 632318 h 63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85" h="633046">
                  <a:moveTo>
                    <a:pt x="0" y="632318"/>
                  </a:moveTo>
                  <a:cubicBezTo>
                    <a:pt x="5295" y="564247"/>
                    <a:pt x="4038" y="216826"/>
                    <a:pt x="4155" y="0"/>
                  </a:cubicBezTo>
                  <a:lnTo>
                    <a:pt x="582362" y="0"/>
                  </a:lnTo>
                  <a:cubicBezTo>
                    <a:pt x="757173" y="0"/>
                    <a:pt x="898885" y="141712"/>
                    <a:pt x="898885" y="316523"/>
                  </a:cubicBezTo>
                  <a:lnTo>
                    <a:pt x="898885" y="316523"/>
                  </a:lnTo>
                  <a:cubicBezTo>
                    <a:pt x="898885" y="491334"/>
                    <a:pt x="757173" y="633046"/>
                    <a:pt x="582362" y="633046"/>
                  </a:cubicBezTo>
                  <a:lnTo>
                    <a:pt x="0" y="63231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000" b="1" dirty="0">
                <a:solidFill>
                  <a:schemeClr val="bg1"/>
                </a:solidFill>
              </a:endParaRPr>
            </a:p>
          </p:txBody>
        </p:sp>
        <p:sp>
          <p:nvSpPr>
            <p:cNvPr id="63" name="Oval 62">
              <a:extLst>
                <a:ext uri="{FF2B5EF4-FFF2-40B4-BE49-F238E27FC236}">
                  <a16:creationId xmlns:a16="http://schemas.microsoft.com/office/drawing/2014/main" id="{50AC396C-ADD6-4604-B3E2-546D8998A0A1}"/>
                </a:ext>
              </a:extLst>
            </p:cNvPr>
            <p:cNvSpPr/>
            <p:nvPr/>
          </p:nvSpPr>
          <p:spPr>
            <a:xfrm>
              <a:off x="517468" y="2197662"/>
              <a:ext cx="472272" cy="47227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solidFill>
                    <a:schemeClr val="bg1"/>
                  </a:solidFill>
                </a:rPr>
                <a:t>7</a:t>
              </a:r>
            </a:p>
          </p:txBody>
        </p:sp>
      </p:grpSp>
      <p:grpSp>
        <p:nvGrpSpPr>
          <p:cNvPr id="64" name="Group 63">
            <a:extLst>
              <a:ext uri="{FF2B5EF4-FFF2-40B4-BE49-F238E27FC236}">
                <a16:creationId xmlns:a16="http://schemas.microsoft.com/office/drawing/2014/main" id="{1F582B77-14D3-44D6-9154-7DE4CA222A4B}"/>
              </a:ext>
            </a:extLst>
          </p:cNvPr>
          <p:cNvGrpSpPr/>
          <p:nvPr/>
        </p:nvGrpSpPr>
        <p:grpSpPr>
          <a:xfrm>
            <a:off x="6319110" y="3125923"/>
            <a:ext cx="898885" cy="633046"/>
            <a:chOff x="181292" y="3140420"/>
            <a:chExt cx="898885" cy="633046"/>
          </a:xfrm>
        </p:grpSpPr>
        <p:sp>
          <p:nvSpPr>
            <p:cNvPr id="65" name="Rectangle: Rounded Corners 45">
              <a:extLst>
                <a:ext uri="{FF2B5EF4-FFF2-40B4-BE49-F238E27FC236}">
                  <a16:creationId xmlns:a16="http://schemas.microsoft.com/office/drawing/2014/main" id="{EAC08A47-17C8-4D6D-BDB6-13B8581D740F}"/>
                </a:ext>
              </a:extLst>
            </p:cNvPr>
            <p:cNvSpPr/>
            <p:nvPr/>
          </p:nvSpPr>
          <p:spPr>
            <a:xfrm>
              <a:off x="181292" y="3140420"/>
              <a:ext cx="898885" cy="633046"/>
            </a:xfrm>
            <a:custGeom>
              <a:avLst/>
              <a:gdLst>
                <a:gd name="connsiteX0" fmla="*/ 0 w 2160396"/>
                <a:gd name="connsiteY0" fmla="*/ 316523 h 633046"/>
                <a:gd name="connsiteX1" fmla="*/ 316523 w 2160396"/>
                <a:gd name="connsiteY1" fmla="*/ 0 h 633046"/>
                <a:gd name="connsiteX2" fmla="*/ 1843873 w 2160396"/>
                <a:gd name="connsiteY2" fmla="*/ 0 h 633046"/>
                <a:gd name="connsiteX3" fmla="*/ 2160396 w 2160396"/>
                <a:gd name="connsiteY3" fmla="*/ 316523 h 633046"/>
                <a:gd name="connsiteX4" fmla="*/ 2160396 w 2160396"/>
                <a:gd name="connsiteY4" fmla="*/ 316523 h 633046"/>
                <a:gd name="connsiteX5" fmla="*/ 1843873 w 2160396"/>
                <a:gd name="connsiteY5" fmla="*/ 633046 h 633046"/>
                <a:gd name="connsiteX6" fmla="*/ 316523 w 2160396"/>
                <a:gd name="connsiteY6" fmla="*/ 633046 h 633046"/>
                <a:gd name="connsiteX7" fmla="*/ 0 w 2160396"/>
                <a:gd name="connsiteY7" fmla="*/ 316523 h 633046"/>
                <a:gd name="connsiteX0" fmla="*/ 190919 w 2034792"/>
                <a:gd name="connsiteY0" fmla="*/ 633046 h 633046"/>
                <a:gd name="connsiteX1" fmla="*/ 190919 w 2034792"/>
                <a:gd name="connsiteY1" fmla="*/ 0 h 633046"/>
                <a:gd name="connsiteX2" fmla="*/ 1718269 w 2034792"/>
                <a:gd name="connsiteY2" fmla="*/ 0 h 633046"/>
                <a:gd name="connsiteX3" fmla="*/ 2034792 w 2034792"/>
                <a:gd name="connsiteY3" fmla="*/ 316523 h 633046"/>
                <a:gd name="connsiteX4" fmla="*/ 2034792 w 2034792"/>
                <a:gd name="connsiteY4" fmla="*/ 316523 h 633046"/>
                <a:gd name="connsiteX5" fmla="*/ 1718269 w 2034792"/>
                <a:gd name="connsiteY5" fmla="*/ 633046 h 633046"/>
                <a:gd name="connsiteX6" fmla="*/ 190919 w 2034792"/>
                <a:gd name="connsiteY6" fmla="*/ 633046 h 633046"/>
                <a:gd name="connsiteX0" fmla="*/ 113163 w 1957036"/>
                <a:gd name="connsiteY0" fmla="*/ 633046 h 633046"/>
                <a:gd name="connsiteX1" fmla="*/ 113163 w 1957036"/>
                <a:gd name="connsiteY1" fmla="*/ 0 h 633046"/>
                <a:gd name="connsiteX2" fmla="*/ 1640513 w 1957036"/>
                <a:gd name="connsiteY2" fmla="*/ 0 h 633046"/>
                <a:gd name="connsiteX3" fmla="*/ 1957036 w 1957036"/>
                <a:gd name="connsiteY3" fmla="*/ 316523 h 633046"/>
                <a:gd name="connsiteX4" fmla="*/ 1957036 w 1957036"/>
                <a:gd name="connsiteY4" fmla="*/ 316523 h 633046"/>
                <a:gd name="connsiteX5" fmla="*/ 1640513 w 1957036"/>
                <a:gd name="connsiteY5" fmla="*/ 633046 h 633046"/>
                <a:gd name="connsiteX6" fmla="*/ 113163 w 1957036"/>
                <a:gd name="connsiteY6" fmla="*/ 633046 h 633046"/>
                <a:gd name="connsiteX0" fmla="*/ 2 w 1843875"/>
                <a:gd name="connsiteY0" fmla="*/ 633046 h 633046"/>
                <a:gd name="connsiteX1" fmla="*/ 2 w 1843875"/>
                <a:gd name="connsiteY1" fmla="*/ 0 h 633046"/>
                <a:gd name="connsiteX2" fmla="*/ 1527352 w 1843875"/>
                <a:gd name="connsiteY2" fmla="*/ 0 h 633046"/>
                <a:gd name="connsiteX3" fmla="*/ 1843875 w 1843875"/>
                <a:gd name="connsiteY3" fmla="*/ 316523 h 633046"/>
                <a:gd name="connsiteX4" fmla="*/ 1843875 w 1843875"/>
                <a:gd name="connsiteY4" fmla="*/ 316523 h 633046"/>
                <a:gd name="connsiteX5" fmla="*/ 1527352 w 1843875"/>
                <a:gd name="connsiteY5" fmla="*/ 633046 h 633046"/>
                <a:gd name="connsiteX6" fmla="*/ 2 w 1843875"/>
                <a:gd name="connsiteY6" fmla="*/ 633046 h 633046"/>
                <a:gd name="connsiteX0" fmla="*/ 0 w 1843873"/>
                <a:gd name="connsiteY0" fmla="*/ 633046 h 633046"/>
                <a:gd name="connsiteX1" fmla="*/ 930303 w 1843873"/>
                <a:gd name="connsiteY1" fmla="*/ 0 h 633046"/>
                <a:gd name="connsiteX2" fmla="*/ 1527350 w 1843873"/>
                <a:gd name="connsiteY2" fmla="*/ 0 h 633046"/>
                <a:gd name="connsiteX3" fmla="*/ 1843873 w 1843873"/>
                <a:gd name="connsiteY3" fmla="*/ 316523 h 633046"/>
                <a:gd name="connsiteX4" fmla="*/ 1843873 w 1843873"/>
                <a:gd name="connsiteY4" fmla="*/ 316523 h 633046"/>
                <a:gd name="connsiteX5" fmla="*/ 1527350 w 1843873"/>
                <a:gd name="connsiteY5" fmla="*/ 633046 h 633046"/>
                <a:gd name="connsiteX6" fmla="*/ 0 w 1843873"/>
                <a:gd name="connsiteY6" fmla="*/ 633046 h 633046"/>
                <a:gd name="connsiteX0" fmla="*/ 0 w 929473"/>
                <a:gd name="connsiteY0" fmla="*/ 640998 h 640998"/>
                <a:gd name="connsiteX1" fmla="*/ 15903 w 929473"/>
                <a:gd name="connsiteY1" fmla="*/ 0 h 640998"/>
                <a:gd name="connsiteX2" fmla="*/ 612950 w 929473"/>
                <a:gd name="connsiteY2" fmla="*/ 0 h 640998"/>
                <a:gd name="connsiteX3" fmla="*/ 929473 w 929473"/>
                <a:gd name="connsiteY3" fmla="*/ 316523 h 640998"/>
                <a:gd name="connsiteX4" fmla="*/ 929473 w 929473"/>
                <a:gd name="connsiteY4" fmla="*/ 316523 h 640998"/>
                <a:gd name="connsiteX5" fmla="*/ 612950 w 929473"/>
                <a:gd name="connsiteY5" fmla="*/ 633046 h 640998"/>
                <a:gd name="connsiteX6" fmla="*/ 0 w 929473"/>
                <a:gd name="connsiteY6" fmla="*/ 640998 h 640998"/>
                <a:gd name="connsiteX0" fmla="*/ 928 w 913572"/>
                <a:gd name="connsiteY0" fmla="*/ 629778 h 633046"/>
                <a:gd name="connsiteX1" fmla="*/ 2 w 913572"/>
                <a:gd name="connsiteY1" fmla="*/ 0 h 633046"/>
                <a:gd name="connsiteX2" fmla="*/ 597049 w 913572"/>
                <a:gd name="connsiteY2" fmla="*/ 0 h 633046"/>
                <a:gd name="connsiteX3" fmla="*/ 913572 w 913572"/>
                <a:gd name="connsiteY3" fmla="*/ 316523 h 633046"/>
                <a:gd name="connsiteX4" fmla="*/ 913572 w 913572"/>
                <a:gd name="connsiteY4" fmla="*/ 316523 h 633046"/>
                <a:gd name="connsiteX5" fmla="*/ 597049 w 913572"/>
                <a:gd name="connsiteY5" fmla="*/ 633046 h 633046"/>
                <a:gd name="connsiteX6" fmla="*/ 928 w 913572"/>
                <a:gd name="connsiteY6" fmla="*/ 629778 h 633046"/>
                <a:gd name="connsiteX0" fmla="*/ 0 w 912644"/>
                <a:gd name="connsiteY0" fmla="*/ 629778 h 633046"/>
                <a:gd name="connsiteX1" fmla="*/ 10294 w 912644"/>
                <a:gd name="connsiteY1" fmla="*/ 0 h 633046"/>
                <a:gd name="connsiteX2" fmla="*/ 596121 w 912644"/>
                <a:gd name="connsiteY2" fmla="*/ 0 h 633046"/>
                <a:gd name="connsiteX3" fmla="*/ 912644 w 912644"/>
                <a:gd name="connsiteY3" fmla="*/ 316523 h 633046"/>
                <a:gd name="connsiteX4" fmla="*/ 912644 w 912644"/>
                <a:gd name="connsiteY4" fmla="*/ 316523 h 633046"/>
                <a:gd name="connsiteX5" fmla="*/ 596121 w 912644"/>
                <a:gd name="connsiteY5" fmla="*/ 633046 h 633046"/>
                <a:gd name="connsiteX6" fmla="*/ 0 w 912644"/>
                <a:gd name="connsiteY6" fmla="*/ 629778 h 633046"/>
                <a:gd name="connsiteX0" fmla="*/ 927 w 902352"/>
                <a:gd name="connsiteY0" fmla="*/ 629778 h 633046"/>
                <a:gd name="connsiteX1" fmla="*/ 2 w 902352"/>
                <a:gd name="connsiteY1" fmla="*/ 0 h 633046"/>
                <a:gd name="connsiteX2" fmla="*/ 585829 w 902352"/>
                <a:gd name="connsiteY2" fmla="*/ 0 h 633046"/>
                <a:gd name="connsiteX3" fmla="*/ 902352 w 902352"/>
                <a:gd name="connsiteY3" fmla="*/ 316523 h 633046"/>
                <a:gd name="connsiteX4" fmla="*/ 902352 w 902352"/>
                <a:gd name="connsiteY4" fmla="*/ 316523 h 633046"/>
                <a:gd name="connsiteX5" fmla="*/ 585829 w 902352"/>
                <a:gd name="connsiteY5" fmla="*/ 633046 h 633046"/>
                <a:gd name="connsiteX6" fmla="*/ 927 w 902352"/>
                <a:gd name="connsiteY6" fmla="*/ 629778 h 633046"/>
                <a:gd name="connsiteX0" fmla="*/ 927 w 902352"/>
                <a:gd name="connsiteY0" fmla="*/ 629778 h 633046"/>
                <a:gd name="connsiteX1" fmla="*/ 2 w 902352"/>
                <a:gd name="connsiteY1" fmla="*/ 0 h 633046"/>
                <a:gd name="connsiteX2" fmla="*/ 585829 w 902352"/>
                <a:gd name="connsiteY2" fmla="*/ 0 h 633046"/>
                <a:gd name="connsiteX3" fmla="*/ 902352 w 902352"/>
                <a:gd name="connsiteY3" fmla="*/ 316523 h 633046"/>
                <a:gd name="connsiteX4" fmla="*/ 902352 w 902352"/>
                <a:gd name="connsiteY4" fmla="*/ 316523 h 633046"/>
                <a:gd name="connsiteX5" fmla="*/ 585829 w 902352"/>
                <a:gd name="connsiteY5" fmla="*/ 633046 h 633046"/>
                <a:gd name="connsiteX6" fmla="*/ 927 w 902352"/>
                <a:gd name="connsiteY6" fmla="*/ 629778 h 633046"/>
                <a:gd name="connsiteX0" fmla="*/ 6006 w 902351"/>
                <a:gd name="connsiteY0" fmla="*/ 629778 h 633046"/>
                <a:gd name="connsiteX1" fmla="*/ 1 w 902351"/>
                <a:gd name="connsiteY1" fmla="*/ 0 h 633046"/>
                <a:gd name="connsiteX2" fmla="*/ 585828 w 902351"/>
                <a:gd name="connsiteY2" fmla="*/ 0 h 633046"/>
                <a:gd name="connsiteX3" fmla="*/ 902351 w 902351"/>
                <a:gd name="connsiteY3" fmla="*/ 316523 h 633046"/>
                <a:gd name="connsiteX4" fmla="*/ 902351 w 902351"/>
                <a:gd name="connsiteY4" fmla="*/ 316523 h 633046"/>
                <a:gd name="connsiteX5" fmla="*/ 585828 w 902351"/>
                <a:gd name="connsiteY5" fmla="*/ 633046 h 633046"/>
                <a:gd name="connsiteX6" fmla="*/ 6006 w 902351"/>
                <a:gd name="connsiteY6" fmla="*/ 629778 h 633046"/>
                <a:gd name="connsiteX0" fmla="*/ 6006 w 902351"/>
                <a:gd name="connsiteY0" fmla="*/ 629778 h 633046"/>
                <a:gd name="connsiteX1" fmla="*/ 1 w 902351"/>
                <a:gd name="connsiteY1" fmla="*/ 0 h 633046"/>
                <a:gd name="connsiteX2" fmla="*/ 585828 w 902351"/>
                <a:gd name="connsiteY2" fmla="*/ 0 h 633046"/>
                <a:gd name="connsiteX3" fmla="*/ 902351 w 902351"/>
                <a:gd name="connsiteY3" fmla="*/ 316523 h 633046"/>
                <a:gd name="connsiteX4" fmla="*/ 902351 w 902351"/>
                <a:gd name="connsiteY4" fmla="*/ 316523 h 633046"/>
                <a:gd name="connsiteX5" fmla="*/ 585828 w 902351"/>
                <a:gd name="connsiteY5" fmla="*/ 633046 h 633046"/>
                <a:gd name="connsiteX6" fmla="*/ 6006 w 902351"/>
                <a:gd name="connsiteY6" fmla="*/ 629778 h 633046"/>
                <a:gd name="connsiteX0" fmla="*/ 0 w 896345"/>
                <a:gd name="connsiteY0" fmla="*/ 629778 h 633046"/>
                <a:gd name="connsiteX1" fmla="*/ 1615 w 896345"/>
                <a:gd name="connsiteY1" fmla="*/ 0 h 633046"/>
                <a:gd name="connsiteX2" fmla="*/ 579822 w 896345"/>
                <a:gd name="connsiteY2" fmla="*/ 0 h 633046"/>
                <a:gd name="connsiteX3" fmla="*/ 896345 w 896345"/>
                <a:gd name="connsiteY3" fmla="*/ 316523 h 633046"/>
                <a:gd name="connsiteX4" fmla="*/ 896345 w 896345"/>
                <a:gd name="connsiteY4" fmla="*/ 316523 h 633046"/>
                <a:gd name="connsiteX5" fmla="*/ 579822 w 896345"/>
                <a:gd name="connsiteY5" fmla="*/ 633046 h 633046"/>
                <a:gd name="connsiteX6" fmla="*/ 0 w 896345"/>
                <a:gd name="connsiteY6" fmla="*/ 629778 h 633046"/>
                <a:gd name="connsiteX0" fmla="*/ 3467 w 894732"/>
                <a:gd name="connsiteY0" fmla="*/ 634858 h 634858"/>
                <a:gd name="connsiteX1" fmla="*/ 2 w 894732"/>
                <a:gd name="connsiteY1" fmla="*/ 0 h 634858"/>
                <a:gd name="connsiteX2" fmla="*/ 578209 w 894732"/>
                <a:gd name="connsiteY2" fmla="*/ 0 h 634858"/>
                <a:gd name="connsiteX3" fmla="*/ 894732 w 894732"/>
                <a:gd name="connsiteY3" fmla="*/ 316523 h 634858"/>
                <a:gd name="connsiteX4" fmla="*/ 894732 w 894732"/>
                <a:gd name="connsiteY4" fmla="*/ 316523 h 634858"/>
                <a:gd name="connsiteX5" fmla="*/ 578209 w 894732"/>
                <a:gd name="connsiteY5" fmla="*/ 633046 h 634858"/>
                <a:gd name="connsiteX6" fmla="*/ 3467 w 894732"/>
                <a:gd name="connsiteY6" fmla="*/ 634858 h 634858"/>
                <a:gd name="connsiteX0" fmla="*/ 927 w 894732"/>
                <a:gd name="connsiteY0" fmla="*/ 632318 h 633046"/>
                <a:gd name="connsiteX1" fmla="*/ 2 w 894732"/>
                <a:gd name="connsiteY1" fmla="*/ 0 h 633046"/>
                <a:gd name="connsiteX2" fmla="*/ 578209 w 894732"/>
                <a:gd name="connsiteY2" fmla="*/ 0 h 633046"/>
                <a:gd name="connsiteX3" fmla="*/ 894732 w 894732"/>
                <a:gd name="connsiteY3" fmla="*/ 316523 h 633046"/>
                <a:gd name="connsiteX4" fmla="*/ 894732 w 894732"/>
                <a:gd name="connsiteY4" fmla="*/ 316523 h 633046"/>
                <a:gd name="connsiteX5" fmla="*/ 578209 w 894732"/>
                <a:gd name="connsiteY5" fmla="*/ 633046 h 633046"/>
                <a:gd name="connsiteX6" fmla="*/ 927 w 894732"/>
                <a:gd name="connsiteY6" fmla="*/ 632318 h 633046"/>
                <a:gd name="connsiteX0" fmla="*/ 0 w 898885"/>
                <a:gd name="connsiteY0" fmla="*/ 632318 h 633046"/>
                <a:gd name="connsiteX1" fmla="*/ 4155 w 898885"/>
                <a:gd name="connsiteY1" fmla="*/ 0 h 633046"/>
                <a:gd name="connsiteX2" fmla="*/ 582362 w 898885"/>
                <a:gd name="connsiteY2" fmla="*/ 0 h 633046"/>
                <a:gd name="connsiteX3" fmla="*/ 898885 w 898885"/>
                <a:gd name="connsiteY3" fmla="*/ 316523 h 633046"/>
                <a:gd name="connsiteX4" fmla="*/ 898885 w 898885"/>
                <a:gd name="connsiteY4" fmla="*/ 316523 h 633046"/>
                <a:gd name="connsiteX5" fmla="*/ 582362 w 898885"/>
                <a:gd name="connsiteY5" fmla="*/ 633046 h 633046"/>
                <a:gd name="connsiteX6" fmla="*/ 0 w 898885"/>
                <a:gd name="connsiteY6" fmla="*/ 632318 h 633046"/>
                <a:gd name="connsiteX0" fmla="*/ 0 w 898885"/>
                <a:gd name="connsiteY0" fmla="*/ 632318 h 633046"/>
                <a:gd name="connsiteX1" fmla="*/ 4155 w 898885"/>
                <a:gd name="connsiteY1" fmla="*/ 0 h 633046"/>
                <a:gd name="connsiteX2" fmla="*/ 582362 w 898885"/>
                <a:gd name="connsiteY2" fmla="*/ 0 h 633046"/>
                <a:gd name="connsiteX3" fmla="*/ 898885 w 898885"/>
                <a:gd name="connsiteY3" fmla="*/ 316523 h 633046"/>
                <a:gd name="connsiteX4" fmla="*/ 898885 w 898885"/>
                <a:gd name="connsiteY4" fmla="*/ 316523 h 633046"/>
                <a:gd name="connsiteX5" fmla="*/ 582362 w 898885"/>
                <a:gd name="connsiteY5" fmla="*/ 633046 h 633046"/>
                <a:gd name="connsiteX6" fmla="*/ 0 w 898885"/>
                <a:gd name="connsiteY6" fmla="*/ 632318 h 63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85" h="633046">
                  <a:moveTo>
                    <a:pt x="0" y="632318"/>
                  </a:moveTo>
                  <a:cubicBezTo>
                    <a:pt x="5295" y="564247"/>
                    <a:pt x="4038" y="216826"/>
                    <a:pt x="4155" y="0"/>
                  </a:cubicBezTo>
                  <a:lnTo>
                    <a:pt x="582362" y="0"/>
                  </a:lnTo>
                  <a:cubicBezTo>
                    <a:pt x="757173" y="0"/>
                    <a:pt x="898885" y="141712"/>
                    <a:pt x="898885" y="316523"/>
                  </a:cubicBezTo>
                  <a:lnTo>
                    <a:pt x="898885" y="316523"/>
                  </a:lnTo>
                  <a:cubicBezTo>
                    <a:pt x="898885" y="491334"/>
                    <a:pt x="757173" y="633046"/>
                    <a:pt x="582362" y="633046"/>
                  </a:cubicBezTo>
                  <a:lnTo>
                    <a:pt x="0" y="63231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000" b="1" dirty="0">
                <a:solidFill>
                  <a:schemeClr val="bg1"/>
                </a:solidFill>
              </a:endParaRPr>
            </a:p>
          </p:txBody>
        </p:sp>
        <p:sp>
          <p:nvSpPr>
            <p:cNvPr id="66" name="Oval 65">
              <a:extLst>
                <a:ext uri="{FF2B5EF4-FFF2-40B4-BE49-F238E27FC236}">
                  <a16:creationId xmlns:a16="http://schemas.microsoft.com/office/drawing/2014/main" id="{C02E3EDE-BD87-4A04-A940-F91110B1AA3E}"/>
                </a:ext>
              </a:extLst>
            </p:cNvPr>
            <p:cNvSpPr/>
            <p:nvPr/>
          </p:nvSpPr>
          <p:spPr>
            <a:xfrm>
              <a:off x="517468" y="3222594"/>
              <a:ext cx="472272" cy="47227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solidFill>
                    <a:schemeClr val="bg1"/>
                  </a:solidFill>
                </a:rPr>
                <a:t>8</a:t>
              </a:r>
            </a:p>
          </p:txBody>
        </p:sp>
      </p:grpSp>
      <p:grpSp>
        <p:nvGrpSpPr>
          <p:cNvPr id="67" name="Group 66">
            <a:extLst>
              <a:ext uri="{FF2B5EF4-FFF2-40B4-BE49-F238E27FC236}">
                <a16:creationId xmlns:a16="http://schemas.microsoft.com/office/drawing/2014/main" id="{FBA188D7-7E4C-480C-AFCF-DAF2C56B824D}"/>
              </a:ext>
            </a:extLst>
          </p:cNvPr>
          <p:cNvGrpSpPr/>
          <p:nvPr/>
        </p:nvGrpSpPr>
        <p:grpSpPr>
          <a:xfrm>
            <a:off x="6319110" y="4010626"/>
            <a:ext cx="898885" cy="633046"/>
            <a:chOff x="181292" y="4168598"/>
            <a:chExt cx="898885" cy="633046"/>
          </a:xfrm>
        </p:grpSpPr>
        <p:sp>
          <p:nvSpPr>
            <p:cNvPr id="68" name="Rectangle: Rounded Corners 45">
              <a:extLst>
                <a:ext uri="{FF2B5EF4-FFF2-40B4-BE49-F238E27FC236}">
                  <a16:creationId xmlns:a16="http://schemas.microsoft.com/office/drawing/2014/main" id="{A8B3A02F-DDB1-47EF-BEA1-6B5BF394F69B}"/>
                </a:ext>
              </a:extLst>
            </p:cNvPr>
            <p:cNvSpPr/>
            <p:nvPr/>
          </p:nvSpPr>
          <p:spPr>
            <a:xfrm>
              <a:off x="181292" y="4168598"/>
              <a:ext cx="898885" cy="633046"/>
            </a:xfrm>
            <a:custGeom>
              <a:avLst/>
              <a:gdLst>
                <a:gd name="connsiteX0" fmla="*/ 0 w 2160396"/>
                <a:gd name="connsiteY0" fmla="*/ 316523 h 633046"/>
                <a:gd name="connsiteX1" fmla="*/ 316523 w 2160396"/>
                <a:gd name="connsiteY1" fmla="*/ 0 h 633046"/>
                <a:gd name="connsiteX2" fmla="*/ 1843873 w 2160396"/>
                <a:gd name="connsiteY2" fmla="*/ 0 h 633046"/>
                <a:gd name="connsiteX3" fmla="*/ 2160396 w 2160396"/>
                <a:gd name="connsiteY3" fmla="*/ 316523 h 633046"/>
                <a:gd name="connsiteX4" fmla="*/ 2160396 w 2160396"/>
                <a:gd name="connsiteY4" fmla="*/ 316523 h 633046"/>
                <a:gd name="connsiteX5" fmla="*/ 1843873 w 2160396"/>
                <a:gd name="connsiteY5" fmla="*/ 633046 h 633046"/>
                <a:gd name="connsiteX6" fmla="*/ 316523 w 2160396"/>
                <a:gd name="connsiteY6" fmla="*/ 633046 h 633046"/>
                <a:gd name="connsiteX7" fmla="*/ 0 w 2160396"/>
                <a:gd name="connsiteY7" fmla="*/ 316523 h 633046"/>
                <a:gd name="connsiteX0" fmla="*/ 190919 w 2034792"/>
                <a:gd name="connsiteY0" fmla="*/ 633046 h 633046"/>
                <a:gd name="connsiteX1" fmla="*/ 190919 w 2034792"/>
                <a:gd name="connsiteY1" fmla="*/ 0 h 633046"/>
                <a:gd name="connsiteX2" fmla="*/ 1718269 w 2034792"/>
                <a:gd name="connsiteY2" fmla="*/ 0 h 633046"/>
                <a:gd name="connsiteX3" fmla="*/ 2034792 w 2034792"/>
                <a:gd name="connsiteY3" fmla="*/ 316523 h 633046"/>
                <a:gd name="connsiteX4" fmla="*/ 2034792 w 2034792"/>
                <a:gd name="connsiteY4" fmla="*/ 316523 h 633046"/>
                <a:gd name="connsiteX5" fmla="*/ 1718269 w 2034792"/>
                <a:gd name="connsiteY5" fmla="*/ 633046 h 633046"/>
                <a:gd name="connsiteX6" fmla="*/ 190919 w 2034792"/>
                <a:gd name="connsiteY6" fmla="*/ 633046 h 633046"/>
                <a:gd name="connsiteX0" fmla="*/ 113163 w 1957036"/>
                <a:gd name="connsiteY0" fmla="*/ 633046 h 633046"/>
                <a:gd name="connsiteX1" fmla="*/ 113163 w 1957036"/>
                <a:gd name="connsiteY1" fmla="*/ 0 h 633046"/>
                <a:gd name="connsiteX2" fmla="*/ 1640513 w 1957036"/>
                <a:gd name="connsiteY2" fmla="*/ 0 h 633046"/>
                <a:gd name="connsiteX3" fmla="*/ 1957036 w 1957036"/>
                <a:gd name="connsiteY3" fmla="*/ 316523 h 633046"/>
                <a:gd name="connsiteX4" fmla="*/ 1957036 w 1957036"/>
                <a:gd name="connsiteY4" fmla="*/ 316523 h 633046"/>
                <a:gd name="connsiteX5" fmla="*/ 1640513 w 1957036"/>
                <a:gd name="connsiteY5" fmla="*/ 633046 h 633046"/>
                <a:gd name="connsiteX6" fmla="*/ 113163 w 1957036"/>
                <a:gd name="connsiteY6" fmla="*/ 633046 h 633046"/>
                <a:gd name="connsiteX0" fmla="*/ 2 w 1843875"/>
                <a:gd name="connsiteY0" fmla="*/ 633046 h 633046"/>
                <a:gd name="connsiteX1" fmla="*/ 2 w 1843875"/>
                <a:gd name="connsiteY1" fmla="*/ 0 h 633046"/>
                <a:gd name="connsiteX2" fmla="*/ 1527352 w 1843875"/>
                <a:gd name="connsiteY2" fmla="*/ 0 h 633046"/>
                <a:gd name="connsiteX3" fmla="*/ 1843875 w 1843875"/>
                <a:gd name="connsiteY3" fmla="*/ 316523 h 633046"/>
                <a:gd name="connsiteX4" fmla="*/ 1843875 w 1843875"/>
                <a:gd name="connsiteY4" fmla="*/ 316523 h 633046"/>
                <a:gd name="connsiteX5" fmla="*/ 1527352 w 1843875"/>
                <a:gd name="connsiteY5" fmla="*/ 633046 h 633046"/>
                <a:gd name="connsiteX6" fmla="*/ 2 w 1843875"/>
                <a:gd name="connsiteY6" fmla="*/ 633046 h 633046"/>
                <a:gd name="connsiteX0" fmla="*/ 0 w 1843873"/>
                <a:gd name="connsiteY0" fmla="*/ 633046 h 633046"/>
                <a:gd name="connsiteX1" fmla="*/ 930303 w 1843873"/>
                <a:gd name="connsiteY1" fmla="*/ 0 h 633046"/>
                <a:gd name="connsiteX2" fmla="*/ 1527350 w 1843873"/>
                <a:gd name="connsiteY2" fmla="*/ 0 h 633046"/>
                <a:gd name="connsiteX3" fmla="*/ 1843873 w 1843873"/>
                <a:gd name="connsiteY3" fmla="*/ 316523 h 633046"/>
                <a:gd name="connsiteX4" fmla="*/ 1843873 w 1843873"/>
                <a:gd name="connsiteY4" fmla="*/ 316523 h 633046"/>
                <a:gd name="connsiteX5" fmla="*/ 1527350 w 1843873"/>
                <a:gd name="connsiteY5" fmla="*/ 633046 h 633046"/>
                <a:gd name="connsiteX6" fmla="*/ 0 w 1843873"/>
                <a:gd name="connsiteY6" fmla="*/ 633046 h 633046"/>
                <a:gd name="connsiteX0" fmla="*/ 0 w 929473"/>
                <a:gd name="connsiteY0" fmla="*/ 640998 h 640998"/>
                <a:gd name="connsiteX1" fmla="*/ 15903 w 929473"/>
                <a:gd name="connsiteY1" fmla="*/ 0 h 640998"/>
                <a:gd name="connsiteX2" fmla="*/ 612950 w 929473"/>
                <a:gd name="connsiteY2" fmla="*/ 0 h 640998"/>
                <a:gd name="connsiteX3" fmla="*/ 929473 w 929473"/>
                <a:gd name="connsiteY3" fmla="*/ 316523 h 640998"/>
                <a:gd name="connsiteX4" fmla="*/ 929473 w 929473"/>
                <a:gd name="connsiteY4" fmla="*/ 316523 h 640998"/>
                <a:gd name="connsiteX5" fmla="*/ 612950 w 929473"/>
                <a:gd name="connsiteY5" fmla="*/ 633046 h 640998"/>
                <a:gd name="connsiteX6" fmla="*/ 0 w 929473"/>
                <a:gd name="connsiteY6" fmla="*/ 640998 h 640998"/>
                <a:gd name="connsiteX0" fmla="*/ 928 w 913572"/>
                <a:gd name="connsiteY0" fmla="*/ 629778 h 633046"/>
                <a:gd name="connsiteX1" fmla="*/ 2 w 913572"/>
                <a:gd name="connsiteY1" fmla="*/ 0 h 633046"/>
                <a:gd name="connsiteX2" fmla="*/ 597049 w 913572"/>
                <a:gd name="connsiteY2" fmla="*/ 0 h 633046"/>
                <a:gd name="connsiteX3" fmla="*/ 913572 w 913572"/>
                <a:gd name="connsiteY3" fmla="*/ 316523 h 633046"/>
                <a:gd name="connsiteX4" fmla="*/ 913572 w 913572"/>
                <a:gd name="connsiteY4" fmla="*/ 316523 h 633046"/>
                <a:gd name="connsiteX5" fmla="*/ 597049 w 913572"/>
                <a:gd name="connsiteY5" fmla="*/ 633046 h 633046"/>
                <a:gd name="connsiteX6" fmla="*/ 928 w 913572"/>
                <a:gd name="connsiteY6" fmla="*/ 629778 h 633046"/>
                <a:gd name="connsiteX0" fmla="*/ 0 w 912644"/>
                <a:gd name="connsiteY0" fmla="*/ 629778 h 633046"/>
                <a:gd name="connsiteX1" fmla="*/ 10294 w 912644"/>
                <a:gd name="connsiteY1" fmla="*/ 0 h 633046"/>
                <a:gd name="connsiteX2" fmla="*/ 596121 w 912644"/>
                <a:gd name="connsiteY2" fmla="*/ 0 h 633046"/>
                <a:gd name="connsiteX3" fmla="*/ 912644 w 912644"/>
                <a:gd name="connsiteY3" fmla="*/ 316523 h 633046"/>
                <a:gd name="connsiteX4" fmla="*/ 912644 w 912644"/>
                <a:gd name="connsiteY4" fmla="*/ 316523 h 633046"/>
                <a:gd name="connsiteX5" fmla="*/ 596121 w 912644"/>
                <a:gd name="connsiteY5" fmla="*/ 633046 h 633046"/>
                <a:gd name="connsiteX6" fmla="*/ 0 w 912644"/>
                <a:gd name="connsiteY6" fmla="*/ 629778 h 633046"/>
                <a:gd name="connsiteX0" fmla="*/ 927 w 902352"/>
                <a:gd name="connsiteY0" fmla="*/ 629778 h 633046"/>
                <a:gd name="connsiteX1" fmla="*/ 2 w 902352"/>
                <a:gd name="connsiteY1" fmla="*/ 0 h 633046"/>
                <a:gd name="connsiteX2" fmla="*/ 585829 w 902352"/>
                <a:gd name="connsiteY2" fmla="*/ 0 h 633046"/>
                <a:gd name="connsiteX3" fmla="*/ 902352 w 902352"/>
                <a:gd name="connsiteY3" fmla="*/ 316523 h 633046"/>
                <a:gd name="connsiteX4" fmla="*/ 902352 w 902352"/>
                <a:gd name="connsiteY4" fmla="*/ 316523 h 633046"/>
                <a:gd name="connsiteX5" fmla="*/ 585829 w 902352"/>
                <a:gd name="connsiteY5" fmla="*/ 633046 h 633046"/>
                <a:gd name="connsiteX6" fmla="*/ 927 w 902352"/>
                <a:gd name="connsiteY6" fmla="*/ 629778 h 633046"/>
                <a:gd name="connsiteX0" fmla="*/ 927 w 902352"/>
                <a:gd name="connsiteY0" fmla="*/ 629778 h 633046"/>
                <a:gd name="connsiteX1" fmla="*/ 2 w 902352"/>
                <a:gd name="connsiteY1" fmla="*/ 0 h 633046"/>
                <a:gd name="connsiteX2" fmla="*/ 585829 w 902352"/>
                <a:gd name="connsiteY2" fmla="*/ 0 h 633046"/>
                <a:gd name="connsiteX3" fmla="*/ 902352 w 902352"/>
                <a:gd name="connsiteY3" fmla="*/ 316523 h 633046"/>
                <a:gd name="connsiteX4" fmla="*/ 902352 w 902352"/>
                <a:gd name="connsiteY4" fmla="*/ 316523 h 633046"/>
                <a:gd name="connsiteX5" fmla="*/ 585829 w 902352"/>
                <a:gd name="connsiteY5" fmla="*/ 633046 h 633046"/>
                <a:gd name="connsiteX6" fmla="*/ 927 w 902352"/>
                <a:gd name="connsiteY6" fmla="*/ 629778 h 633046"/>
                <a:gd name="connsiteX0" fmla="*/ 6006 w 902351"/>
                <a:gd name="connsiteY0" fmla="*/ 629778 h 633046"/>
                <a:gd name="connsiteX1" fmla="*/ 1 w 902351"/>
                <a:gd name="connsiteY1" fmla="*/ 0 h 633046"/>
                <a:gd name="connsiteX2" fmla="*/ 585828 w 902351"/>
                <a:gd name="connsiteY2" fmla="*/ 0 h 633046"/>
                <a:gd name="connsiteX3" fmla="*/ 902351 w 902351"/>
                <a:gd name="connsiteY3" fmla="*/ 316523 h 633046"/>
                <a:gd name="connsiteX4" fmla="*/ 902351 w 902351"/>
                <a:gd name="connsiteY4" fmla="*/ 316523 h 633046"/>
                <a:gd name="connsiteX5" fmla="*/ 585828 w 902351"/>
                <a:gd name="connsiteY5" fmla="*/ 633046 h 633046"/>
                <a:gd name="connsiteX6" fmla="*/ 6006 w 902351"/>
                <a:gd name="connsiteY6" fmla="*/ 629778 h 633046"/>
                <a:gd name="connsiteX0" fmla="*/ 6006 w 902351"/>
                <a:gd name="connsiteY0" fmla="*/ 629778 h 633046"/>
                <a:gd name="connsiteX1" fmla="*/ 1 w 902351"/>
                <a:gd name="connsiteY1" fmla="*/ 0 h 633046"/>
                <a:gd name="connsiteX2" fmla="*/ 585828 w 902351"/>
                <a:gd name="connsiteY2" fmla="*/ 0 h 633046"/>
                <a:gd name="connsiteX3" fmla="*/ 902351 w 902351"/>
                <a:gd name="connsiteY3" fmla="*/ 316523 h 633046"/>
                <a:gd name="connsiteX4" fmla="*/ 902351 w 902351"/>
                <a:gd name="connsiteY4" fmla="*/ 316523 h 633046"/>
                <a:gd name="connsiteX5" fmla="*/ 585828 w 902351"/>
                <a:gd name="connsiteY5" fmla="*/ 633046 h 633046"/>
                <a:gd name="connsiteX6" fmla="*/ 6006 w 902351"/>
                <a:gd name="connsiteY6" fmla="*/ 629778 h 633046"/>
                <a:gd name="connsiteX0" fmla="*/ 0 w 896345"/>
                <a:gd name="connsiteY0" fmla="*/ 629778 h 633046"/>
                <a:gd name="connsiteX1" fmla="*/ 1615 w 896345"/>
                <a:gd name="connsiteY1" fmla="*/ 0 h 633046"/>
                <a:gd name="connsiteX2" fmla="*/ 579822 w 896345"/>
                <a:gd name="connsiteY2" fmla="*/ 0 h 633046"/>
                <a:gd name="connsiteX3" fmla="*/ 896345 w 896345"/>
                <a:gd name="connsiteY3" fmla="*/ 316523 h 633046"/>
                <a:gd name="connsiteX4" fmla="*/ 896345 w 896345"/>
                <a:gd name="connsiteY4" fmla="*/ 316523 h 633046"/>
                <a:gd name="connsiteX5" fmla="*/ 579822 w 896345"/>
                <a:gd name="connsiteY5" fmla="*/ 633046 h 633046"/>
                <a:gd name="connsiteX6" fmla="*/ 0 w 896345"/>
                <a:gd name="connsiteY6" fmla="*/ 629778 h 633046"/>
                <a:gd name="connsiteX0" fmla="*/ 3467 w 894732"/>
                <a:gd name="connsiteY0" fmla="*/ 634858 h 634858"/>
                <a:gd name="connsiteX1" fmla="*/ 2 w 894732"/>
                <a:gd name="connsiteY1" fmla="*/ 0 h 634858"/>
                <a:gd name="connsiteX2" fmla="*/ 578209 w 894732"/>
                <a:gd name="connsiteY2" fmla="*/ 0 h 634858"/>
                <a:gd name="connsiteX3" fmla="*/ 894732 w 894732"/>
                <a:gd name="connsiteY3" fmla="*/ 316523 h 634858"/>
                <a:gd name="connsiteX4" fmla="*/ 894732 w 894732"/>
                <a:gd name="connsiteY4" fmla="*/ 316523 h 634858"/>
                <a:gd name="connsiteX5" fmla="*/ 578209 w 894732"/>
                <a:gd name="connsiteY5" fmla="*/ 633046 h 634858"/>
                <a:gd name="connsiteX6" fmla="*/ 3467 w 894732"/>
                <a:gd name="connsiteY6" fmla="*/ 634858 h 634858"/>
                <a:gd name="connsiteX0" fmla="*/ 927 w 894732"/>
                <a:gd name="connsiteY0" fmla="*/ 632318 h 633046"/>
                <a:gd name="connsiteX1" fmla="*/ 2 w 894732"/>
                <a:gd name="connsiteY1" fmla="*/ 0 h 633046"/>
                <a:gd name="connsiteX2" fmla="*/ 578209 w 894732"/>
                <a:gd name="connsiteY2" fmla="*/ 0 h 633046"/>
                <a:gd name="connsiteX3" fmla="*/ 894732 w 894732"/>
                <a:gd name="connsiteY3" fmla="*/ 316523 h 633046"/>
                <a:gd name="connsiteX4" fmla="*/ 894732 w 894732"/>
                <a:gd name="connsiteY4" fmla="*/ 316523 h 633046"/>
                <a:gd name="connsiteX5" fmla="*/ 578209 w 894732"/>
                <a:gd name="connsiteY5" fmla="*/ 633046 h 633046"/>
                <a:gd name="connsiteX6" fmla="*/ 927 w 894732"/>
                <a:gd name="connsiteY6" fmla="*/ 632318 h 633046"/>
                <a:gd name="connsiteX0" fmla="*/ 0 w 898885"/>
                <a:gd name="connsiteY0" fmla="*/ 632318 h 633046"/>
                <a:gd name="connsiteX1" fmla="*/ 4155 w 898885"/>
                <a:gd name="connsiteY1" fmla="*/ 0 h 633046"/>
                <a:gd name="connsiteX2" fmla="*/ 582362 w 898885"/>
                <a:gd name="connsiteY2" fmla="*/ 0 h 633046"/>
                <a:gd name="connsiteX3" fmla="*/ 898885 w 898885"/>
                <a:gd name="connsiteY3" fmla="*/ 316523 h 633046"/>
                <a:gd name="connsiteX4" fmla="*/ 898885 w 898885"/>
                <a:gd name="connsiteY4" fmla="*/ 316523 h 633046"/>
                <a:gd name="connsiteX5" fmla="*/ 582362 w 898885"/>
                <a:gd name="connsiteY5" fmla="*/ 633046 h 633046"/>
                <a:gd name="connsiteX6" fmla="*/ 0 w 898885"/>
                <a:gd name="connsiteY6" fmla="*/ 632318 h 633046"/>
                <a:gd name="connsiteX0" fmla="*/ 0 w 898885"/>
                <a:gd name="connsiteY0" fmla="*/ 632318 h 633046"/>
                <a:gd name="connsiteX1" fmla="*/ 4155 w 898885"/>
                <a:gd name="connsiteY1" fmla="*/ 0 h 633046"/>
                <a:gd name="connsiteX2" fmla="*/ 582362 w 898885"/>
                <a:gd name="connsiteY2" fmla="*/ 0 h 633046"/>
                <a:gd name="connsiteX3" fmla="*/ 898885 w 898885"/>
                <a:gd name="connsiteY3" fmla="*/ 316523 h 633046"/>
                <a:gd name="connsiteX4" fmla="*/ 898885 w 898885"/>
                <a:gd name="connsiteY4" fmla="*/ 316523 h 633046"/>
                <a:gd name="connsiteX5" fmla="*/ 582362 w 898885"/>
                <a:gd name="connsiteY5" fmla="*/ 633046 h 633046"/>
                <a:gd name="connsiteX6" fmla="*/ 0 w 898885"/>
                <a:gd name="connsiteY6" fmla="*/ 632318 h 63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85" h="633046">
                  <a:moveTo>
                    <a:pt x="0" y="632318"/>
                  </a:moveTo>
                  <a:cubicBezTo>
                    <a:pt x="5295" y="564247"/>
                    <a:pt x="4038" y="216826"/>
                    <a:pt x="4155" y="0"/>
                  </a:cubicBezTo>
                  <a:lnTo>
                    <a:pt x="582362" y="0"/>
                  </a:lnTo>
                  <a:cubicBezTo>
                    <a:pt x="757173" y="0"/>
                    <a:pt x="898885" y="141712"/>
                    <a:pt x="898885" y="316523"/>
                  </a:cubicBezTo>
                  <a:lnTo>
                    <a:pt x="898885" y="316523"/>
                  </a:lnTo>
                  <a:cubicBezTo>
                    <a:pt x="898885" y="491334"/>
                    <a:pt x="757173" y="633046"/>
                    <a:pt x="582362" y="633046"/>
                  </a:cubicBezTo>
                  <a:lnTo>
                    <a:pt x="0" y="63231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000" b="1" dirty="0">
                <a:solidFill>
                  <a:schemeClr val="bg1"/>
                </a:solidFill>
              </a:endParaRPr>
            </a:p>
          </p:txBody>
        </p:sp>
        <p:sp>
          <p:nvSpPr>
            <p:cNvPr id="69" name="Oval 68">
              <a:extLst>
                <a:ext uri="{FF2B5EF4-FFF2-40B4-BE49-F238E27FC236}">
                  <a16:creationId xmlns:a16="http://schemas.microsoft.com/office/drawing/2014/main" id="{D859C34D-017F-43F9-BBBF-E7D0DC48BE18}"/>
                </a:ext>
              </a:extLst>
            </p:cNvPr>
            <p:cNvSpPr/>
            <p:nvPr/>
          </p:nvSpPr>
          <p:spPr>
            <a:xfrm>
              <a:off x="517468" y="4247525"/>
              <a:ext cx="472272" cy="47227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NZ" sz="2000" b="1" dirty="0">
                  <a:solidFill>
                    <a:schemeClr val="bg1"/>
                  </a:solidFill>
                </a:rPr>
                <a:t>9</a:t>
              </a:r>
            </a:p>
          </p:txBody>
        </p:sp>
      </p:grpSp>
      <p:sp>
        <p:nvSpPr>
          <p:cNvPr id="2" name="Text Placeholder 1">
            <a:extLst>
              <a:ext uri="{FF2B5EF4-FFF2-40B4-BE49-F238E27FC236}">
                <a16:creationId xmlns:a16="http://schemas.microsoft.com/office/drawing/2014/main" id="{B5C0FF49-D3EE-46F8-B960-62B44D8CCB7A}"/>
              </a:ext>
            </a:extLst>
          </p:cNvPr>
          <p:cNvSpPr>
            <a:spLocks noGrp="1"/>
          </p:cNvSpPr>
          <p:nvPr>
            <p:ph type="body" sz="quarter" idx="4294967295"/>
          </p:nvPr>
        </p:nvSpPr>
        <p:spPr>
          <a:xfrm>
            <a:off x="7375727" y="1881207"/>
            <a:ext cx="3772635" cy="406705"/>
          </a:xfrm>
        </p:spPr>
        <p:txBody>
          <a:bodyPr anchor="ctr">
            <a:normAutofit/>
          </a:bodyPr>
          <a:lstStyle/>
          <a:p>
            <a:pPr marL="0" indent="0">
              <a:buNone/>
            </a:pPr>
            <a:r>
              <a:rPr lang="en-NZ" sz="2000" dirty="0">
                <a:solidFill>
                  <a:schemeClr val="tx2"/>
                </a:solidFill>
              </a:rPr>
              <a:t>Challenging content</a:t>
            </a:r>
          </a:p>
        </p:txBody>
      </p:sp>
      <p:sp>
        <p:nvSpPr>
          <p:cNvPr id="3" name="Text Placeholder 2">
            <a:extLst>
              <a:ext uri="{FF2B5EF4-FFF2-40B4-BE49-F238E27FC236}">
                <a16:creationId xmlns:a16="http://schemas.microsoft.com/office/drawing/2014/main" id="{E75A2295-9765-45C0-864E-D14D7F9F3023}"/>
              </a:ext>
            </a:extLst>
          </p:cNvPr>
          <p:cNvSpPr>
            <a:spLocks noGrp="1"/>
          </p:cNvSpPr>
          <p:nvPr>
            <p:ph type="body" sz="quarter" idx="4294967295"/>
          </p:nvPr>
        </p:nvSpPr>
        <p:spPr>
          <a:xfrm>
            <a:off x="7375727" y="1128344"/>
            <a:ext cx="3772636" cy="406705"/>
          </a:xfrm>
        </p:spPr>
        <p:txBody>
          <a:bodyPr anchor="ctr">
            <a:noAutofit/>
          </a:bodyPr>
          <a:lstStyle/>
          <a:p>
            <a:pPr marL="0" indent="0">
              <a:buNone/>
            </a:pPr>
            <a:r>
              <a:rPr lang="en-NZ" sz="2000" dirty="0">
                <a:solidFill>
                  <a:schemeClr val="tx2"/>
                </a:solidFill>
              </a:rPr>
              <a:t>Discovering new content</a:t>
            </a:r>
          </a:p>
        </p:txBody>
      </p:sp>
      <p:sp>
        <p:nvSpPr>
          <p:cNvPr id="25" name="TextBox 24">
            <a:extLst>
              <a:ext uri="{FF2B5EF4-FFF2-40B4-BE49-F238E27FC236}">
                <a16:creationId xmlns:a16="http://schemas.microsoft.com/office/drawing/2014/main" id="{D5FE742A-43EC-4077-B273-3A0D274FBA51}"/>
              </a:ext>
            </a:extLst>
          </p:cNvPr>
          <p:cNvSpPr txBox="1"/>
          <p:nvPr/>
        </p:nvSpPr>
        <p:spPr>
          <a:xfrm>
            <a:off x="7375725" y="2237724"/>
            <a:ext cx="4527915" cy="646331"/>
          </a:xfrm>
          <a:prstGeom prst="rect">
            <a:avLst/>
          </a:prstGeom>
          <a:noFill/>
        </p:spPr>
        <p:txBody>
          <a:bodyPr wrap="square" rtlCol="0">
            <a:spAutoFit/>
          </a:bodyPr>
          <a:lstStyle/>
          <a:p>
            <a:r>
              <a:rPr lang="en-NZ" sz="1200" dirty="0">
                <a:solidFill>
                  <a:schemeClr val="bg2">
                    <a:lumMod val="25000"/>
                  </a:schemeClr>
                </a:solidFill>
              </a:rPr>
              <a:t>Programmes and shows</a:t>
            </a:r>
          </a:p>
          <a:p>
            <a:r>
              <a:rPr lang="en-NZ" sz="1200" dirty="0">
                <a:solidFill>
                  <a:schemeClr val="bg2">
                    <a:lumMod val="25000"/>
                  </a:schemeClr>
                </a:solidFill>
              </a:rPr>
              <a:t>Online content</a:t>
            </a:r>
          </a:p>
          <a:p>
            <a:r>
              <a:rPr lang="en-NZ" sz="1200" dirty="0">
                <a:solidFill>
                  <a:schemeClr val="bg2">
                    <a:lumMod val="25000"/>
                  </a:schemeClr>
                </a:solidFill>
              </a:rPr>
              <a:t>Audio content</a:t>
            </a:r>
          </a:p>
        </p:txBody>
      </p:sp>
      <p:sp>
        <p:nvSpPr>
          <p:cNvPr id="28" name="Text Placeholder 1">
            <a:extLst>
              <a:ext uri="{FF2B5EF4-FFF2-40B4-BE49-F238E27FC236}">
                <a16:creationId xmlns:a16="http://schemas.microsoft.com/office/drawing/2014/main" id="{F1EDE49A-4B5D-4485-BC8A-E3C3D10BB654}"/>
              </a:ext>
            </a:extLst>
          </p:cNvPr>
          <p:cNvSpPr txBox="1">
            <a:spLocks/>
          </p:cNvSpPr>
          <p:nvPr/>
        </p:nvSpPr>
        <p:spPr>
          <a:xfrm>
            <a:off x="7375727" y="3266686"/>
            <a:ext cx="3772635" cy="40670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2000" dirty="0">
                <a:solidFill>
                  <a:schemeClr val="tx2"/>
                </a:solidFill>
              </a:rPr>
              <a:t>Parental Concerns</a:t>
            </a:r>
          </a:p>
        </p:txBody>
      </p:sp>
      <p:sp>
        <p:nvSpPr>
          <p:cNvPr id="29" name="Text Placeholder 1">
            <a:extLst>
              <a:ext uri="{FF2B5EF4-FFF2-40B4-BE49-F238E27FC236}">
                <a16:creationId xmlns:a16="http://schemas.microsoft.com/office/drawing/2014/main" id="{4A1CF55C-4997-425A-865D-77401C35EECE}"/>
              </a:ext>
            </a:extLst>
          </p:cNvPr>
          <p:cNvSpPr txBox="1">
            <a:spLocks/>
          </p:cNvSpPr>
          <p:nvPr/>
        </p:nvSpPr>
        <p:spPr>
          <a:xfrm>
            <a:off x="7375725" y="3956388"/>
            <a:ext cx="3708427" cy="76062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2000" dirty="0">
                <a:solidFill>
                  <a:schemeClr val="tx2"/>
                </a:solidFill>
              </a:rPr>
              <a:t>Protecting Children from inappropriate content</a:t>
            </a:r>
          </a:p>
        </p:txBody>
      </p:sp>
      <p:sp>
        <p:nvSpPr>
          <p:cNvPr id="31" name="TextBox 30">
            <a:extLst>
              <a:ext uri="{FF2B5EF4-FFF2-40B4-BE49-F238E27FC236}">
                <a16:creationId xmlns:a16="http://schemas.microsoft.com/office/drawing/2014/main" id="{BFC9BE35-CD5E-4D14-8AAC-BD0AF6BBC6D7}"/>
              </a:ext>
            </a:extLst>
          </p:cNvPr>
          <p:cNvSpPr txBox="1"/>
          <p:nvPr/>
        </p:nvSpPr>
        <p:spPr>
          <a:xfrm>
            <a:off x="7382867" y="4699058"/>
            <a:ext cx="4479936" cy="646331"/>
          </a:xfrm>
          <a:prstGeom prst="rect">
            <a:avLst/>
          </a:prstGeom>
          <a:noFill/>
        </p:spPr>
        <p:txBody>
          <a:bodyPr wrap="square" rtlCol="0">
            <a:spAutoFit/>
          </a:bodyPr>
          <a:lstStyle/>
          <a:p>
            <a:r>
              <a:rPr lang="en-NZ" sz="1200" dirty="0">
                <a:solidFill>
                  <a:schemeClr val="bg2">
                    <a:lumMod val="25000"/>
                  </a:schemeClr>
                </a:solidFill>
              </a:rPr>
              <a:t>Programmes and shows</a:t>
            </a:r>
          </a:p>
          <a:p>
            <a:r>
              <a:rPr lang="en-NZ" sz="1200" dirty="0">
                <a:solidFill>
                  <a:schemeClr val="bg2">
                    <a:lumMod val="25000"/>
                  </a:schemeClr>
                </a:solidFill>
              </a:rPr>
              <a:t>Audio content</a:t>
            </a:r>
          </a:p>
          <a:p>
            <a:r>
              <a:rPr lang="en-NZ" sz="1200" dirty="0">
                <a:solidFill>
                  <a:schemeClr val="bg2">
                    <a:lumMod val="25000"/>
                  </a:schemeClr>
                </a:solidFill>
              </a:rPr>
              <a:t>Online Content</a:t>
            </a:r>
          </a:p>
        </p:txBody>
      </p:sp>
      <p:sp>
        <p:nvSpPr>
          <p:cNvPr id="99" name="Isosceles Triangle 98">
            <a:extLst>
              <a:ext uri="{FF2B5EF4-FFF2-40B4-BE49-F238E27FC236}">
                <a16:creationId xmlns:a16="http://schemas.microsoft.com/office/drawing/2014/main" id="{D93EC7E3-0E30-4FDD-8B4E-D7B1CCFB0016}"/>
              </a:ext>
            </a:extLst>
          </p:cNvPr>
          <p:cNvSpPr/>
          <p:nvPr/>
        </p:nvSpPr>
        <p:spPr>
          <a:xfrm rot="10800000">
            <a:off x="187762" y="6132043"/>
            <a:ext cx="418202" cy="36051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02" name="Rectangle 101">
            <a:extLst>
              <a:ext uri="{FF2B5EF4-FFF2-40B4-BE49-F238E27FC236}">
                <a16:creationId xmlns:a16="http://schemas.microsoft.com/office/drawing/2014/main" id="{9B7ECC31-3A36-42ED-A9B6-1072874848AA}"/>
              </a:ext>
            </a:extLst>
          </p:cNvPr>
          <p:cNvSpPr/>
          <p:nvPr/>
        </p:nvSpPr>
        <p:spPr>
          <a:xfrm>
            <a:off x="6380677" y="5534363"/>
            <a:ext cx="5522963" cy="787091"/>
          </a:xfrm>
          <a:prstGeom prst="rect">
            <a:avLst/>
          </a:prstGeom>
          <a:solidFill>
            <a:schemeClr val="bg1">
              <a:alpha val="80000"/>
            </a:schemeClr>
          </a:solidFill>
          <a:ln w="254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pSp>
        <p:nvGrpSpPr>
          <p:cNvPr id="103" name="Group 102">
            <a:extLst>
              <a:ext uri="{FF2B5EF4-FFF2-40B4-BE49-F238E27FC236}">
                <a16:creationId xmlns:a16="http://schemas.microsoft.com/office/drawing/2014/main" id="{D7C7D46F-F9CC-4285-9AD5-60552AE1C78F}"/>
              </a:ext>
            </a:extLst>
          </p:cNvPr>
          <p:cNvGrpSpPr/>
          <p:nvPr/>
        </p:nvGrpSpPr>
        <p:grpSpPr>
          <a:xfrm>
            <a:off x="6319110" y="5621923"/>
            <a:ext cx="898885" cy="633046"/>
            <a:chOff x="181292" y="5196776"/>
            <a:chExt cx="898885" cy="633046"/>
          </a:xfrm>
        </p:grpSpPr>
        <p:sp>
          <p:nvSpPr>
            <p:cNvPr id="104" name="Rectangle: Rounded Corners 45">
              <a:extLst>
                <a:ext uri="{FF2B5EF4-FFF2-40B4-BE49-F238E27FC236}">
                  <a16:creationId xmlns:a16="http://schemas.microsoft.com/office/drawing/2014/main" id="{710E2D49-3A04-449A-87CB-F30EF7B3688C}"/>
                </a:ext>
              </a:extLst>
            </p:cNvPr>
            <p:cNvSpPr/>
            <p:nvPr/>
          </p:nvSpPr>
          <p:spPr>
            <a:xfrm>
              <a:off x="181292" y="5196776"/>
              <a:ext cx="898885" cy="633046"/>
            </a:xfrm>
            <a:custGeom>
              <a:avLst/>
              <a:gdLst>
                <a:gd name="connsiteX0" fmla="*/ 0 w 2160396"/>
                <a:gd name="connsiteY0" fmla="*/ 316523 h 633046"/>
                <a:gd name="connsiteX1" fmla="*/ 316523 w 2160396"/>
                <a:gd name="connsiteY1" fmla="*/ 0 h 633046"/>
                <a:gd name="connsiteX2" fmla="*/ 1843873 w 2160396"/>
                <a:gd name="connsiteY2" fmla="*/ 0 h 633046"/>
                <a:gd name="connsiteX3" fmla="*/ 2160396 w 2160396"/>
                <a:gd name="connsiteY3" fmla="*/ 316523 h 633046"/>
                <a:gd name="connsiteX4" fmla="*/ 2160396 w 2160396"/>
                <a:gd name="connsiteY4" fmla="*/ 316523 h 633046"/>
                <a:gd name="connsiteX5" fmla="*/ 1843873 w 2160396"/>
                <a:gd name="connsiteY5" fmla="*/ 633046 h 633046"/>
                <a:gd name="connsiteX6" fmla="*/ 316523 w 2160396"/>
                <a:gd name="connsiteY6" fmla="*/ 633046 h 633046"/>
                <a:gd name="connsiteX7" fmla="*/ 0 w 2160396"/>
                <a:gd name="connsiteY7" fmla="*/ 316523 h 633046"/>
                <a:gd name="connsiteX0" fmla="*/ 190919 w 2034792"/>
                <a:gd name="connsiteY0" fmla="*/ 633046 h 633046"/>
                <a:gd name="connsiteX1" fmla="*/ 190919 w 2034792"/>
                <a:gd name="connsiteY1" fmla="*/ 0 h 633046"/>
                <a:gd name="connsiteX2" fmla="*/ 1718269 w 2034792"/>
                <a:gd name="connsiteY2" fmla="*/ 0 h 633046"/>
                <a:gd name="connsiteX3" fmla="*/ 2034792 w 2034792"/>
                <a:gd name="connsiteY3" fmla="*/ 316523 h 633046"/>
                <a:gd name="connsiteX4" fmla="*/ 2034792 w 2034792"/>
                <a:gd name="connsiteY4" fmla="*/ 316523 h 633046"/>
                <a:gd name="connsiteX5" fmla="*/ 1718269 w 2034792"/>
                <a:gd name="connsiteY5" fmla="*/ 633046 h 633046"/>
                <a:gd name="connsiteX6" fmla="*/ 190919 w 2034792"/>
                <a:gd name="connsiteY6" fmla="*/ 633046 h 633046"/>
                <a:gd name="connsiteX0" fmla="*/ 113163 w 1957036"/>
                <a:gd name="connsiteY0" fmla="*/ 633046 h 633046"/>
                <a:gd name="connsiteX1" fmla="*/ 113163 w 1957036"/>
                <a:gd name="connsiteY1" fmla="*/ 0 h 633046"/>
                <a:gd name="connsiteX2" fmla="*/ 1640513 w 1957036"/>
                <a:gd name="connsiteY2" fmla="*/ 0 h 633046"/>
                <a:gd name="connsiteX3" fmla="*/ 1957036 w 1957036"/>
                <a:gd name="connsiteY3" fmla="*/ 316523 h 633046"/>
                <a:gd name="connsiteX4" fmla="*/ 1957036 w 1957036"/>
                <a:gd name="connsiteY4" fmla="*/ 316523 h 633046"/>
                <a:gd name="connsiteX5" fmla="*/ 1640513 w 1957036"/>
                <a:gd name="connsiteY5" fmla="*/ 633046 h 633046"/>
                <a:gd name="connsiteX6" fmla="*/ 113163 w 1957036"/>
                <a:gd name="connsiteY6" fmla="*/ 633046 h 633046"/>
                <a:gd name="connsiteX0" fmla="*/ 2 w 1843875"/>
                <a:gd name="connsiteY0" fmla="*/ 633046 h 633046"/>
                <a:gd name="connsiteX1" fmla="*/ 2 w 1843875"/>
                <a:gd name="connsiteY1" fmla="*/ 0 h 633046"/>
                <a:gd name="connsiteX2" fmla="*/ 1527352 w 1843875"/>
                <a:gd name="connsiteY2" fmla="*/ 0 h 633046"/>
                <a:gd name="connsiteX3" fmla="*/ 1843875 w 1843875"/>
                <a:gd name="connsiteY3" fmla="*/ 316523 h 633046"/>
                <a:gd name="connsiteX4" fmla="*/ 1843875 w 1843875"/>
                <a:gd name="connsiteY4" fmla="*/ 316523 h 633046"/>
                <a:gd name="connsiteX5" fmla="*/ 1527352 w 1843875"/>
                <a:gd name="connsiteY5" fmla="*/ 633046 h 633046"/>
                <a:gd name="connsiteX6" fmla="*/ 2 w 1843875"/>
                <a:gd name="connsiteY6" fmla="*/ 633046 h 633046"/>
                <a:gd name="connsiteX0" fmla="*/ 0 w 1843873"/>
                <a:gd name="connsiteY0" fmla="*/ 633046 h 633046"/>
                <a:gd name="connsiteX1" fmla="*/ 930303 w 1843873"/>
                <a:gd name="connsiteY1" fmla="*/ 0 h 633046"/>
                <a:gd name="connsiteX2" fmla="*/ 1527350 w 1843873"/>
                <a:gd name="connsiteY2" fmla="*/ 0 h 633046"/>
                <a:gd name="connsiteX3" fmla="*/ 1843873 w 1843873"/>
                <a:gd name="connsiteY3" fmla="*/ 316523 h 633046"/>
                <a:gd name="connsiteX4" fmla="*/ 1843873 w 1843873"/>
                <a:gd name="connsiteY4" fmla="*/ 316523 h 633046"/>
                <a:gd name="connsiteX5" fmla="*/ 1527350 w 1843873"/>
                <a:gd name="connsiteY5" fmla="*/ 633046 h 633046"/>
                <a:gd name="connsiteX6" fmla="*/ 0 w 1843873"/>
                <a:gd name="connsiteY6" fmla="*/ 633046 h 633046"/>
                <a:gd name="connsiteX0" fmla="*/ 0 w 929473"/>
                <a:gd name="connsiteY0" fmla="*/ 640998 h 640998"/>
                <a:gd name="connsiteX1" fmla="*/ 15903 w 929473"/>
                <a:gd name="connsiteY1" fmla="*/ 0 h 640998"/>
                <a:gd name="connsiteX2" fmla="*/ 612950 w 929473"/>
                <a:gd name="connsiteY2" fmla="*/ 0 h 640998"/>
                <a:gd name="connsiteX3" fmla="*/ 929473 w 929473"/>
                <a:gd name="connsiteY3" fmla="*/ 316523 h 640998"/>
                <a:gd name="connsiteX4" fmla="*/ 929473 w 929473"/>
                <a:gd name="connsiteY4" fmla="*/ 316523 h 640998"/>
                <a:gd name="connsiteX5" fmla="*/ 612950 w 929473"/>
                <a:gd name="connsiteY5" fmla="*/ 633046 h 640998"/>
                <a:gd name="connsiteX6" fmla="*/ 0 w 929473"/>
                <a:gd name="connsiteY6" fmla="*/ 640998 h 640998"/>
                <a:gd name="connsiteX0" fmla="*/ 928 w 913572"/>
                <a:gd name="connsiteY0" fmla="*/ 629778 h 633046"/>
                <a:gd name="connsiteX1" fmla="*/ 2 w 913572"/>
                <a:gd name="connsiteY1" fmla="*/ 0 h 633046"/>
                <a:gd name="connsiteX2" fmla="*/ 597049 w 913572"/>
                <a:gd name="connsiteY2" fmla="*/ 0 h 633046"/>
                <a:gd name="connsiteX3" fmla="*/ 913572 w 913572"/>
                <a:gd name="connsiteY3" fmla="*/ 316523 h 633046"/>
                <a:gd name="connsiteX4" fmla="*/ 913572 w 913572"/>
                <a:gd name="connsiteY4" fmla="*/ 316523 h 633046"/>
                <a:gd name="connsiteX5" fmla="*/ 597049 w 913572"/>
                <a:gd name="connsiteY5" fmla="*/ 633046 h 633046"/>
                <a:gd name="connsiteX6" fmla="*/ 928 w 913572"/>
                <a:gd name="connsiteY6" fmla="*/ 629778 h 633046"/>
                <a:gd name="connsiteX0" fmla="*/ 0 w 912644"/>
                <a:gd name="connsiteY0" fmla="*/ 629778 h 633046"/>
                <a:gd name="connsiteX1" fmla="*/ 10294 w 912644"/>
                <a:gd name="connsiteY1" fmla="*/ 0 h 633046"/>
                <a:gd name="connsiteX2" fmla="*/ 596121 w 912644"/>
                <a:gd name="connsiteY2" fmla="*/ 0 h 633046"/>
                <a:gd name="connsiteX3" fmla="*/ 912644 w 912644"/>
                <a:gd name="connsiteY3" fmla="*/ 316523 h 633046"/>
                <a:gd name="connsiteX4" fmla="*/ 912644 w 912644"/>
                <a:gd name="connsiteY4" fmla="*/ 316523 h 633046"/>
                <a:gd name="connsiteX5" fmla="*/ 596121 w 912644"/>
                <a:gd name="connsiteY5" fmla="*/ 633046 h 633046"/>
                <a:gd name="connsiteX6" fmla="*/ 0 w 912644"/>
                <a:gd name="connsiteY6" fmla="*/ 629778 h 633046"/>
                <a:gd name="connsiteX0" fmla="*/ 927 w 902352"/>
                <a:gd name="connsiteY0" fmla="*/ 629778 h 633046"/>
                <a:gd name="connsiteX1" fmla="*/ 2 w 902352"/>
                <a:gd name="connsiteY1" fmla="*/ 0 h 633046"/>
                <a:gd name="connsiteX2" fmla="*/ 585829 w 902352"/>
                <a:gd name="connsiteY2" fmla="*/ 0 h 633046"/>
                <a:gd name="connsiteX3" fmla="*/ 902352 w 902352"/>
                <a:gd name="connsiteY3" fmla="*/ 316523 h 633046"/>
                <a:gd name="connsiteX4" fmla="*/ 902352 w 902352"/>
                <a:gd name="connsiteY4" fmla="*/ 316523 h 633046"/>
                <a:gd name="connsiteX5" fmla="*/ 585829 w 902352"/>
                <a:gd name="connsiteY5" fmla="*/ 633046 h 633046"/>
                <a:gd name="connsiteX6" fmla="*/ 927 w 902352"/>
                <a:gd name="connsiteY6" fmla="*/ 629778 h 633046"/>
                <a:gd name="connsiteX0" fmla="*/ 927 w 902352"/>
                <a:gd name="connsiteY0" fmla="*/ 629778 h 633046"/>
                <a:gd name="connsiteX1" fmla="*/ 2 w 902352"/>
                <a:gd name="connsiteY1" fmla="*/ 0 h 633046"/>
                <a:gd name="connsiteX2" fmla="*/ 585829 w 902352"/>
                <a:gd name="connsiteY2" fmla="*/ 0 h 633046"/>
                <a:gd name="connsiteX3" fmla="*/ 902352 w 902352"/>
                <a:gd name="connsiteY3" fmla="*/ 316523 h 633046"/>
                <a:gd name="connsiteX4" fmla="*/ 902352 w 902352"/>
                <a:gd name="connsiteY4" fmla="*/ 316523 h 633046"/>
                <a:gd name="connsiteX5" fmla="*/ 585829 w 902352"/>
                <a:gd name="connsiteY5" fmla="*/ 633046 h 633046"/>
                <a:gd name="connsiteX6" fmla="*/ 927 w 902352"/>
                <a:gd name="connsiteY6" fmla="*/ 629778 h 633046"/>
                <a:gd name="connsiteX0" fmla="*/ 6006 w 902351"/>
                <a:gd name="connsiteY0" fmla="*/ 629778 h 633046"/>
                <a:gd name="connsiteX1" fmla="*/ 1 w 902351"/>
                <a:gd name="connsiteY1" fmla="*/ 0 h 633046"/>
                <a:gd name="connsiteX2" fmla="*/ 585828 w 902351"/>
                <a:gd name="connsiteY2" fmla="*/ 0 h 633046"/>
                <a:gd name="connsiteX3" fmla="*/ 902351 w 902351"/>
                <a:gd name="connsiteY3" fmla="*/ 316523 h 633046"/>
                <a:gd name="connsiteX4" fmla="*/ 902351 w 902351"/>
                <a:gd name="connsiteY4" fmla="*/ 316523 h 633046"/>
                <a:gd name="connsiteX5" fmla="*/ 585828 w 902351"/>
                <a:gd name="connsiteY5" fmla="*/ 633046 h 633046"/>
                <a:gd name="connsiteX6" fmla="*/ 6006 w 902351"/>
                <a:gd name="connsiteY6" fmla="*/ 629778 h 633046"/>
                <a:gd name="connsiteX0" fmla="*/ 6006 w 902351"/>
                <a:gd name="connsiteY0" fmla="*/ 629778 h 633046"/>
                <a:gd name="connsiteX1" fmla="*/ 1 w 902351"/>
                <a:gd name="connsiteY1" fmla="*/ 0 h 633046"/>
                <a:gd name="connsiteX2" fmla="*/ 585828 w 902351"/>
                <a:gd name="connsiteY2" fmla="*/ 0 h 633046"/>
                <a:gd name="connsiteX3" fmla="*/ 902351 w 902351"/>
                <a:gd name="connsiteY3" fmla="*/ 316523 h 633046"/>
                <a:gd name="connsiteX4" fmla="*/ 902351 w 902351"/>
                <a:gd name="connsiteY4" fmla="*/ 316523 h 633046"/>
                <a:gd name="connsiteX5" fmla="*/ 585828 w 902351"/>
                <a:gd name="connsiteY5" fmla="*/ 633046 h 633046"/>
                <a:gd name="connsiteX6" fmla="*/ 6006 w 902351"/>
                <a:gd name="connsiteY6" fmla="*/ 629778 h 633046"/>
                <a:gd name="connsiteX0" fmla="*/ 0 w 896345"/>
                <a:gd name="connsiteY0" fmla="*/ 629778 h 633046"/>
                <a:gd name="connsiteX1" fmla="*/ 1615 w 896345"/>
                <a:gd name="connsiteY1" fmla="*/ 0 h 633046"/>
                <a:gd name="connsiteX2" fmla="*/ 579822 w 896345"/>
                <a:gd name="connsiteY2" fmla="*/ 0 h 633046"/>
                <a:gd name="connsiteX3" fmla="*/ 896345 w 896345"/>
                <a:gd name="connsiteY3" fmla="*/ 316523 h 633046"/>
                <a:gd name="connsiteX4" fmla="*/ 896345 w 896345"/>
                <a:gd name="connsiteY4" fmla="*/ 316523 h 633046"/>
                <a:gd name="connsiteX5" fmla="*/ 579822 w 896345"/>
                <a:gd name="connsiteY5" fmla="*/ 633046 h 633046"/>
                <a:gd name="connsiteX6" fmla="*/ 0 w 896345"/>
                <a:gd name="connsiteY6" fmla="*/ 629778 h 633046"/>
                <a:gd name="connsiteX0" fmla="*/ 3467 w 894732"/>
                <a:gd name="connsiteY0" fmla="*/ 634858 h 634858"/>
                <a:gd name="connsiteX1" fmla="*/ 2 w 894732"/>
                <a:gd name="connsiteY1" fmla="*/ 0 h 634858"/>
                <a:gd name="connsiteX2" fmla="*/ 578209 w 894732"/>
                <a:gd name="connsiteY2" fmla="*/ 0 h 634858"/>
                <a:gd name="connsiteX3" fmla="*/ 894732 w 894732"/>
                <a:gd name="connsiteY3" fmla="*/ 316523 h 634858"/>
                <a:gd name="connsiteX4" fmla="*/ 894732 w 894732"/>
                <a:gd name="connsiteY4" fmla="*/ 316523 h 634858"/>
                <a:gd name="connsiteX5" fmla="*/ 578209 w 894732"/>
                <a:gd name="connsiteY5" fmla="*/ 633046 h 634858"/>
                <a:gd name="connsiteX6" fmla="*/ 3467 w 894732"/>
                <a:gd name="connsiteY6" fmla="*/ 634858 h 634858"/>
                <a:gd name="connsiteX0" fmla="*/ 927 w 894732"/>
                <a:gd name="connsiteY0" fmla="*/ 632318 h 633046"/>
                <a:gd name="connsiteX1" fmla="*/ 2 w 894732"/>
                <a:gd name="connsiteY1" fmla="*/ 0 h 633046"/>
                <a:gd name="connsiteX2" fmla="*/ 578209 w 894732"/>
                <a:gd name="connsiteY2" fmla="*/ 0 h 633046"/>
                <a:gd name="connsiteX3" fmla="*/ 894732 w 894732"/>
                <a:gd name="connsiteY3" fmla="*/ 316523 h 633046"/>
                <a:gd name="connsiteX4" fmla="*/ 894732 w 894732"/>
                <a:gd name="connsiteY4" fmla="*/ 316523 h 633046"/>
                <a:gd name="connsiteX5" fmla="*/ 578209 w 894732"/>
                <a:gd name="connsiteY5" fmla="*/ 633046 h 633046"/>
                <a:gd name="connsiteX6" fmla="*/ 927 w 894732"/>
                <a:gd name="connsiteY6" fmla="*/ 632318 h 633046"/>
                <a:gd name="connsiteX0" fmla="*/ 0 w 898885"/>
                <a:gd name="connsiteY0" fmla="*/ 632318 h 633046"/>
                <a:gd name="connsiteX1" fmla="*/ 4155 w 898885"/>
                <a:gd name="connsiteY1" fmla="*/ 0 h 633046"/>
                <a:gd name="connsiteX2" fmla="*/ 582362 w 898885"/>
                <a:gd name="connsiteY2" fmla="*/ 0 h 633046"/>
                <a:gd name="connsiteX3" fmla="*/ 898885 w 898885"/>
                <a:gd name="connsiteY3" fmla="*/ 316523 h 633046"/>
                <a:gd name="connsiteX4" fmla="*/ 898885 w 898885"/>
                <a:gd name="connsiteY4" fmla="*/ 316523 h 633046"/>
                <a:gd name="connsiteX5" fmla="*/ 582362 w 898885"/>
                <a:gd name="connsiteY5" fmla="*/ 633046 h 633046"/>
                <a:gd name="connsiteX6" fmla="*/ 0 w 898885"/>
                <a:gd name="connsiteY6" fmla="*/ 632318 h 633046"/>
                <a:gd name="connsiteX0" fmla="*/ 0 w 898885"/>
                <a:gd name="connsiteY0" fmla="*/ 632318 h 633046"/>
                <a:gd name="connsiteX1" fmla="*/ 4155 w 898885"/>
                <a:gd name="connsiteY1" fmla="*/ 0 h 633046"/>
                <a:gd name="connsiteX2" fmla="*/ 582362 w 898885"/>
                <a:gd name="connsiteY2" fmla="*/ 0 h 633046"/>
                <a:gd name="connsiteX3" fmla="*/ 898885 w 898885"/>
                <a:gd name="connsiteY3" fmla="*/ 316523 h 633046"/>
                <a:gd name="connsiteX4" fmla="*/ 898885 w 898885"/>
                <a:gd name="connsiteY4" fmla="*/ 316523 h 633046"/>
                <a:gd name="connsiteX5" fmla="*/ 582362 w 898885"/>
                <a:gd name="connsiteY5" fmla="*/ 633046 h 633046"/>
                <a:gd name="connsiteX6" fmla="*/ 0 w 898885"/>
                <a:gd name="connsiteY6" fmla="*/ 632318 h 63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85" h="633046">
                  <a:moveTo>
                    <a:pt x="0" y="632318"/>
                  </a:moveTo>
                  <a:cubicBezTo>
                    <a:pt x="5295" y="564247"/>
                    <a:pt x="4038" y="216826"/>
                    <a:pt x="4155" y="0"/>
                  </a:cubicBezTo>
                  <a:lnTo>
                    <a:pt x="582362" y="0"/>
                  </a:lnTo>
                  <a:cubicBezTo>
                    <a:pt x="757173" y="0"/>
                    <a:pt x="898885" y="141712"/>
                    <a:pt x="898885" y="316523"/>
                  </a:cubicBezTo>
                  <a:lnTo>
                    <a:pt x="898885" y="316523"/>
                  </a:lnTo>
                  <a:cubicBezTo>
                    <a:pt x="898885" y="491334"/>
                    <a:pt x="757173" y="633046"/>
                    <a:pt x="582362" y="633046"/>
                  </a:cubicBezTo>
                  <a:lnTo>
                    <a:pt x="0" y="63231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NZ" sz="2000" b="1" dirty="0">
                <a:solidFill>
                  <a:schemeClr val="bg1"/>
                </a:solidFill>
              </a:endParaRPr>
            </a:p>
          </p:txBody>
        </p:sp>
        <p:sp>
          <p:nvSpPr>
            <p:cNvPr id="105" name="Oval 104">
              <a:extLst>
                <a:ext uri="{FF2B5EF4-FFF2-40B4-BE49-F238E27FC236}">
                  <a16:creationId xmlns:a16="http://schemas.microsoft.com/office/drawing/2014/main" id="{F8EFC9EE-5A58-4E5F-810A-B60FC3337CBB}"/>
                </a:ext>
              </a:extLst>
            </p:cNvPr>
            <p:cNvSpPr/>
            <p:nvPr/>
          </p:nvSpPr>
          <p:spPr>
            <a:xfrm>
              <a:off x="517468" y="5282506"/>
              <a:ext cx="472272" cy="47227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NZ" sz="2000" b="1" dirty="0">
                  <a:solidFill>
                    <a:schemeClr val="bg1"/>
                  </a:solidFill>
                </a:rPr>
                <a:t>10</a:t>
              </a:r>
            </a:p>
          </p:txBody>
        </p:sp>
      </p:grpSp>
      <p:sp>
        <p:nvSpPr>
          <p:cNvPr id="106" name="Text Placeholder 1">
            <a:extLst>
              <a:ext uri="{FF2B5EF4-FFF2-40B4-BE49-F238E27FC236}">
                <a16:creationId xmlns:a16="http://schemas.microsoft.com/office/drawing/2014/main" id="{9309C838-F28F-4EE8-9C18-B5B995475BB0}"/>
              </a:ext>
            </a:extLst>
          </p:cNvPr>
          <p:cNvSpPr txBox="1">
            <a:spLocks/>
          </p:cNvSpPr>
          <p:nvPr/>
        </p:nvSpPr>
        <p:spPr>
          <a:xfrm>
            <a:off x="7375727" y="5719709"/>
            <a:ext cx="3772635" cy="40670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2000" dirty="0">
                <a:solidFill>
                  <a:schemeClr val="tx2"/>
                </a:solidFill>
              </a:rPr>
              <a:t>Appendix</a:t>
            </a:r>
          </a:p>
        </p:txBody>
      </p:sp>
      <p:sp>
        <p:nvSpPr>
          <p:cNvPr id="76" name="Rectangle 75">
            <a:extLst>
              <a:ext uri="{FF2B5EF4-FFF2-40B4-BE49-F238E27FC236}">
                <a16:creationId xmlns:a16="http://schemas.microsoft.com/office/drawing/2014/main" id="{ACA10690-5E3E-4697-902B-DFF810A4C9BC}"/>
              </a:ext>
            </a:extLst>
          </p:cNvPr>
          <p:cNvSpPr/>
          <p:nvPr/>
        </p:nvSpPr>
        <p:spPr>
          <a:xfrm rot="5400000">
            <a:off x="-2259661" y="3414901"/>
            <a:ext cx="5313048" cy="217006"/>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89" name="Rectangle 88">
            <a:extLst>
              <a:ext uri="{FF2B5EF4-FFF2-40B4-BE49-F238E27FC236}">
                <a16:creationId xmlns:a16="http://schemas.microsoft.com/office/drawing/2014/main" id="{8EE7B6C6-DE55-4D6C-A086-E09BF1B86906}"/>
              </a:ext>
            </a:extLst>
          </p:cNvPr>
          <p:cNvSpPr/>
          <p:nvPr/>
        </p:nvSpPr>
        <p:spPr>
          <a:xfrm rot="16200000">
            <a:off x="3603235" y="3562105"/>
            <a:ext cx="5607454" cy="217005"/>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00" name="Oval 99">
            <a:extLst>
              <a:ext uri="{FF2B5EF4-FFF2-40B4-BE49-F238E27FC236}">
                <a16:creationId xmlns:a16="http://schemas.microsoft.com/office/drawing/2014/main" id="{EB5116C6-3A4D-4A2E-A469-8BB77AD9511C}"/>
              </a:ext>
            </a:extLst>
          </p:cNvPr>
          <p:cNvSpPr/>
          <p:nvPr/>
        </p:nvSpPr>
        <p:spPr>
          <a:xfrm>
            <a:off x="6206292" y="6392563"/>
            <a:ext cx="379847" cy="37984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cxnSp>
        <p:nvCxnSpPr>
          <p:cNvPr id="86" name="Straight Connector 85">
            <a:extLst>
              <a:ext uri="{FF2B5EF4-FFF2-40B4-BE49-F238E27FC236}">
                <a16:creationId xmlns:a16="http://schemas.microsoft.com/office/drawing/2014/main" id="{862CDAD5-9EF9-43E7-98AC-E993BEC919CC}"/>
              </a:ext>
            </a:extLst>
          </p:cNvPr>
          <p:cNvCxnSpPr>
            <a:cxnSpLocks/>
          </p:cNvCxnSpPr>
          <p:nvPr/>
        </p:nvCxnSpPr>
        <p:spPr>
          <a:xfrm>
            <a:off x="3872498" y="1365733"/>
            <a:ext cx="1296292" cy="0"/>
          </a:xfrm>
          <a:prstGeom prst="line">
            <a:avLst/>
          </a:prstGeom>
          <a:ln w="19050" cap="rnd">
            <a:solidFill>
              <a:srgbClr val="002060"/>
            </a:solidFill>
            <a:prstDash val="sysDot"/>
            <a:round/>
            <a:tailEnd type="none"/>
          </a:ln>
        </p:spPr>
        <p:style>
          <a:lnRef idx="1">
            <a:schemeClr val="accent1"/>
          </a:lnRef>
          <a:fillRef idx="0">
            <a:schemeClr val="accent1"/>
          </a:fillRef>
          <a:effectRef idx="0">
            <a:schemeClr val="accent1"/>
          </a:effectRef>
          <a:fontRef idx="minor">
            <a:schemeClr val="tx1"/>
          </a:fontRef>
        </p:style>
      </p:cxnSp>
      <p:sp>
        <p:nvSpPr>
          <p:cNvPr id="92" name="Text Placeholder 6">
            <a:extLst>
              <a:ext uri="{FF2B5EF4-FFF2-40B4-BE49-F238E27FC236}">
                <a16:creationId xmlns:a16="http://schemas.microsoft.com/office/drawing/2014/main" id="{338B2FE9-6AEC-4D7A-9E3E-D878BB8CD3BD}"/>
              </a:ext>
            </a:extLst>
          </p:cNvPr>
          <p:cNvSpPr txBox="1">
            <a:spLocks/>
          </p:cNvSpPr>
          <p:nvPr/>
        </p:nvSpPr>
        <p:spPr>
          <a:xfrm>
            <a:off x="5243220" y="1140652"/>
            <a:ext cx="511695" cy="44619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2000" dirty="0">
                <a:solidFill>
                  <a:schemeClr val="tx2"/>
                </a:solidFill>
              </a:rPr>
              <a:t>05</a:t>
            </a:r>
          </a:p>
        </p:txBody>
      </p:sp>
      <p:cxnSp>
        <p:nvCxnSpPr>
          <p:cNvPr id="94" name="Straight Connector 93">
            <a:extLst>
              <a:ext uri="{FF2B5EF4-FFF2-40B4-BE49-F238E27FC236}">
                <a16:creationId xmlns:a16="http://schemas.microsoft.com/office/drawing/2014/main" id="{CFD2775C-C1D1-4498-A31D-5D2AA1C0BBD3}"/>
              </a:ext>
            </a:extLst>
          </p:cNvPr>
          <p:cNvCxnSpPr>
            <a:cxnSpLocks/>
          </p:cNvCxnSpPr>
          <p:nvPr/>
        </p:nvCxnSpPr>
        <p:spPr>
          <a:xfrm>
            <a:off x="4646428" y="2158154"/>
            <a:ext cx="522362" cy="0"/>
          </a:xfrm>
          <a:prstGeom prst="line">
            <a:avLst/>
          </a:prstGeom>
          <a:ln w="19050" cap="rnd">
            <a:solidFill>
              <a:srgbClr val="002060"/>
            </a:solidFill>
            <a:prstDash val="sysDot"/>
            <a:round/>
            <a:tailEnd type="none"/>
          </a:ln>
        </p:spPr>
        <p:style>
          <a:lnRef idx="1">
            <a:schemeClr val="accent1"/>
          </a:lnRef>
          <a:fillRef idx="0">
            <a:schemeClr val="accent1"/>
          </a:fillRef>
          <a:effectRef idx="0">
            <a:schemeClr val="accent1"/>
          </a:effectRef>
          <a:fontRef idx="minor">
            <a:schemeClr val="tx1"/>
          </a:fontRef>
        </p:style>
      </p:cxnSp>
      <p:sp>
        <p:nvSpPr>
          <p:cNvPr id="95" name="Text Placeholder 6">
            <a:extLst>
              <a:ext uri="{FF2B5EF4-FFF2-40B4-BE49-F238E27FC236}">
                <a16:creationId xmlns:a16="http://schemas.microsoft.com/office/drawing/2014/main" id="{5BC04731-2CA8-451D-B35B-6AF32CF6DD16}"/>
              </a:ext>
            </a:extLst>
          </p:cNvPr>
          <p:cNvSpPr txBox="1">
            <a:spLocks/>
          </p:cNvSpPr>
          <p:nvPr/>
        </p:nvSpPr>
        <p:spPr>
          <a:xfrm>
            <a:off x="5248925" y="1945969"/>
            <a:ext cx="511695" cy="44619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2000" dirty="0">
                <a:solidFill>
                  <a:schemeClr val="tx2"/>
                </a:solidFill>
              </a:rPr>
              <a:t>08</a:t>
            </a:r>
          </a:p>
        </p:txBody>
      </p:sp>
      <p:sp>
        <p:nvSpPr>
          <p:cNvPr id="96" name="Text Placeholder 6">
            <a:extLst>
              <a:ext uri="{FF2B5EF4-FFF2-40B4-BE49-F238E27FC236}">
                <a16:creationId xmlns:a16="http://schemas.microsoft.com/office/drawing/2014/main" id="{6E4FB279-E619-40E2-A672-D4B786A4A13A}"/>
              </a:ext>
            </a:extLst>
          </p:cNvPr>
          <p:cNvSpPr txBox="1">
            <a:spLocks/>
          </p:cNvSpPr>
          <p:nvPr/>
        </p:nvSpPr>
        <p:spPr>
          <a:xfrm>
            <a:off x="5252347" y="2658790"/>
            <a:ext cx="511695" cy="44619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2000" dirty="0">
                <a:solidFill>
                  <a:schemeClr val="tx2"/>
                </a:solidFill>
              </a:rPr>
              <a:t>13</a:t>
            </a:r>
          </a:p>
        </p:txBody>
      </p:sp>
      <p:cxnSp>
        <p:nvCxnSpPr>
          <p:cNvPr id="97" name="Straight Connector 96">
            <a:extLst>
              <a:ext uri="{FF2B5EF4-FFF2-40B4-BE49-F238E27FC236}">
                <a16:creationId xmlns:a16="http://schemas.microsoft.com/office/drawing/2014/main" id="{23A32D3D-C34D-473F-B5BB-257392A2D80D}"/>
              </a:ext>
            </a:extLst>
          </p:cNvPr>
          <p:cNvCxnSpPr>
            <a:cxnSpLocks/>
          </p:cNvCxnSpPr>
          <p:nvPr/>
        </p:nvCxnSpPr>
        <p:spPr>
          <a:xfrm>
            <a:off x="3780350" y="2875286"/>
            <a:ext cx="1399073" cy="0"/>
          </a:xfrm>
          <a:prstGeom prst="line">
            <a:avLst/>
          </a:prstGeom>
          <a:ln w="19050" cap="rnd">
            <a:solidFill>
              <a:srgbClr val="002060"/>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61BF31D-471E-4AA0-970B-77CAD97D6DEB}"/>
              </a:ext>
            </a:extLst>
          </p:cNvPr>
          <p:cNvCxnSpPr>
            <a:cxnSpLocks/>
          </p:cNvCxnSpPr>
          <p:nvPr/>
        </p:nvCxnSpPr>
        <p:spPr>
          <a:xfrm>
            <a:off x="3221250" y="3187356"/>
            <a:ext cx="1960240" cy="0"/>
          </a:xfrm>
          <a:prstGeom prst="line">
            <a:avLst/>
          </a:prstGeom>
          <a:ln w="19050" cap="rnd">
            <a:solidFill>
              <a:schemeClr val="bg1">
                <a:lumMod val="75000"/>
              </a:schemeClr>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574C96C-3B97-40CF-93A3-F5ABEEDAFAD3}"/>
              </a:ext>
            </a:extLst>
          </p:cNvPr>
          <p:cNvCxnSpPr>
            <a:cxnSpLocks/>
          </p:cNvCxnSpPr>
          <p:nvPr/>
        </p:nvCxnSpPr>
        <p:spPr>
          <a:xfrm>
            <a:off x="2515805" y="3370651"/>
            <a:ext cx="2650918" cy="0"/>
          </a:xfrm>
          <a:prstGeom prst="line">
            <a:avLst/>
          </a:prstGeom>
          <a:ln w="19050" cap="rnd">
            <a:solidFill>
              <a:schemeClr val="bg1">
                <a:lumMod val="75000"/>
              </a:schemeClr>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9891930A-1832-432F-9CB5-E964AA872EE3}"/>
              </a:ext>
            </a:extLst>
          </p:cNvPr>
          <p:cNvCxnSpPr>
            <a:cxnSpLocks/>
          </p:cNvCxnSpPr>
          <p:nvPr/>
        </p:nvCxnSpPr>
        <p:spPr>
          <a:xfrm>
            <a:off x="2515804" y="3553911"/>
            <a:ext cx="2664000" cy="0"/>
          </a:xfrm>
          <a:prstGeom prst="line">
            <a:avLst/>
          </a:prstGeom>
          <a:ln w="19050" cap="rnd">
            <a:solidFill>
              <a:schemeClr val="bg1">
                <a:lumMod val="75000"/>
              </a:schemeClr>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206271B-B3B8-45F7-9F21-9EEEE508B3B7}"/>
              </a:ext>
            </a:extLst>
          </p:cNvPr>
          <p:cNvCxnSpPr>
            <a:cxnSpLocks/>
          </p:cNvCxnSpPr>
          <p:nvPr/>
        </p:nvCxnSpPr>
        <p:spPr>
          <a:xfrm>
            <a:off x="2157842" y="3737206"/>
            <a:ext cx="2998248" cy="0"/>
          </a:xfrm>
          <a:prstGeom prst="line">
            <a:avLst/>
          </a:prstGeom>
          <a:ln w="19050" cap="rnd">
            <a:solidFill>
              <a:schemeClr val="bg1">
                <a:lumMod val="75000"/>
              </a:schemeClr>
            </a:solidFill>
            <a:prstDash val="sysDot"/>
            <a:round/>
            <a:tailEnd type="none"/>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F810E1BC-64D0-49F6-A460-E477422F6C2F}"/>
              </a:ext>
            </a:extLst>
          </p:cNvPr>
          <p:cNvSpPr txBox="1"/>
          <p:nvPr/>
        </p:nvSpPr>
        <p:spPr>
          <a:xfrm>
            <a:off x="5214346" y="3031192"/>
            <a:ext cx="549695" cy="830997"/>
          </a:xfrm>
          <a:prstGeom prst="rect">
            <a:avLst/>
          </a:prstGeom>
          <a:noFill/>
        </p:spPr>
        <p:txBody>
          <a:bodyPr wrap="square" rtlCol="0">
            <a:spAutoFit/>
          </a:bodyPr>
          <a:lstStyle/>
          <a:p>
            <a:pPr algn="ctr"/>
            <a:r>
              <a:rPr lang="en-NZ" sz="1200" dirty="0">
                <a:solidFill>
                  <a:schemeClr val="bg2">
                    <a:lumMod val="25000"/>
                  </a:schemeClr>
                </a:solidFill>
              </a:rPr>
              <a:t>27</a:t>
            </a:r>
          </a:p>
          <a:p>
            <a:pPr algn="ctr"/>
            <a:r>
              <a:rPr lang="en-NZ" sz="1200" dirty="0">
                <a:solidFill>
                  <a:schemeClr val="bg2">
                    <a:lumMod val="25000"/>
                  </a:schemeClr>
                </a:solidFill>
              </a:rPr>
              <a:t>32</a:t>
            </a:r>
          </a:p>
          <a:p>
            <a:pPr algn="ctr"/>
            <a:r>
              <a:rPr lang="en-NZ" sz="1200" dirty="0">
                <a:solidFill>
                  <a:schemeClr val="bg2">
                    <a:lumMod val="25000"/>
                  </a:schemeClr>
                </a:solidFill>
              </a:rPr>
              <a:t>41</a:t>
            </a:r>
          </a:p>
          <a:p>
            <a:pPr algn="ctr"/>
            <a:r>
              <a:rPr lang="en-NZ" sz="1200" dirty="0">
                <a:solidFill>
                  <a:schemeClr val="bg2">
                    <a:lumMod val="25000"/>
                  </a:schemeClr>
                </a:solidFill>
              </a:rPr>
              <a:t>43</a:t>
            </a:r>
          </a:p>
        </p:txBody>
      </p:sp>
      <p:cxnSp>
        <p:nvCxnSpPr>
          <p:cNvPr id="111" name="Straight Connector 110">
            <a:extLst>
              <a:ext uri="{FF2B5EF4-FFF2-40B4-BE49-F238E27FC236}">
                <a16:creationId xmlns:a16="http://schemas.microsoft.com/office/drawing/2014/main" id="{BDA9BADD-2D2F-4C40-B8B9-171BBFC599A2}"/>
              </a:ext>
            </a:extLst>
          </p:cNvPr>
          <p:cNvCxnSpPr>
            <a:cxnSpLocks/>
          </p:cNvCxnSpPr>
          <p:nvPr/>
        </p:nvCxnSpPr>
        <p:spPr>
          <a:xfrm>
            <a:off x="3872498" y="4292962"/>
            <a:ext cx="1296741" cy="0"/>
          </a:xfrm>
          <a:prstGeom prst="line">
            <a:avLst/>
          </a:prstGeom>
          <a:ln w="19050" cap="rnd">
            <a:solidFill>
              <a:srgbClr val="002060"/>
            </a:solidFill>
            <a:prstDash val="sysDot"/>
            <a:round/>
            <a:tailEnd type="none"/>
          </a:ln>
        </p:spPr>
        <p:style>
          <a:lnRef idx="1">
            <a:schemeClr val="accent1"/>
          </a:lnRef>
          <a:fillRef idx="0">
            <a:schemeClr val="accent1"/>
          </a:fillRef>
          <a:effectRef idx="0">
            <a:schemeClr val="accent1"/>
          </a:effectRef>
          <a:fontRef idx="minor">
            <a:schemeClr val="tx1"/>
          </a:fontRef>
        </p:style>
      </p:cxnSp>
      <p:sp>
        <p:nvSpPr>
          <p:cNvPr id="112" name="Text Placeholder 6">
            <a:extLst>
              <a:ext uri="{FF2B5EF4-FFF2-40B4-BE49-F238E27FC236}">
                <a16:creationId xmlns:a16="http://schemas.microsoft.com/office/drawing/2014/main" id="{94C7A289-F6D8-4ED9-949C-19B11135A32C}"/>
              </a:ext>
            </a:extLst>
          </p:cNvPr>
          <p:cNvSpPr txBox="1">
            <a:spLocks/>
          </p:cNvSpPr>
          <p:nvPr/>
        </p:nvSpPr>
        <p:spPr>
          <a:xfrm>
            <a:off x="5248926" y="4076101"/>
            <a:ext cx="511695" cy="44619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2000" dirty="0">
                <a:solidFill>
                  <a:schemeClr val="tx2"/>
                </a:solidFill>
              </a:rPr>
              <a:t>45</a:t>
            </a:r>
          </a:p>
        </p:txBody>
      </p:sp>
      <p:cxnSp>
        <p:nvCxnSpPr>
          <p:cNvPr id="113" name="Straight Connector 112">
            <a:extLst>
              <a:ext uri="{FF2B5EF4-FFF2-40B4-BE49-F238E27FC236}">
                <a16:creationId xmlns:a16="http://schemas.microsoft.com/office/drawing/2014/main" id="{AF69DB9E-B5DF-4759-9541-8A7E8DFFEC4F}"/>
              </a:ext>
            </a:extLst>
          </p:cNvPr>
          <p:cNvCxnSpPr>
            <a:cxnSpLocks/>
          </p:cNvCxnSpPr>
          <p:nvPr/>
        </p:nvCxnSpPr>
        <p:spPr>
          <a:xfrm>
            <a:off x="3214160" y="4573130"/>
            <a:ext cx="1960240" cy="0"/>
          </a:xfrm>
          <a:prstGeom prst="line">
            <a:avLst/>
          </a:prstGeom>
          <a:ln w="19050" cap="rnd">
            <a:solidFill>
              <a:schemeClr val="bg1">
                <a:lumMod val="75000"/>
              </a:schemeClr>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E39A291E-3A51-4C3C-BBAF-EC26487BC764}"/>
              </a:ext>
            </a:extLst>
          </p:cNvPr>
          <p:cNvCxnSpPr>
            <a:cxnSpLocks/>
          </p:cNvCxnSpPr>
          <p:nvPr/>
        </p:nvCxnSpPr>
        <p:spPr>
          <a:xfrm>
            <a:off x="2515805" y="4756425"/>
            <a:ext cx="2643828" cy="0"/>
          </a:xfrm>
          <a:prstGeom prst="line">
            <a:avLst/>
          </a:prstGeom>
          <a:ln w="19050" cap="rnd">
            <a:solidFill>
              <a:schemeClr val="bg1">
                <a:lumMod val="75000"/>
              </a:schemeClr>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FA7C8FE-27A9-496C-BEA3-B8727C480BDF}"/>
              </a:ext>
            </a:extLst>
          </p:cNvPr>
          <p:cNvCxnSpPr>
            <a:cxnSpLocks/>
          </p:cNvCxnSpPr>
          <p:nvPr/>
        </p:nvCxnSpPr>
        <p:spPr>
          <a:xfrm>
            <a:off x="2096681" y="4965085"/>
            <a:ext cx="3077719" cy="0"/>
          </a:xfrm>
          <a:prstGeom prst="line">
            <a:avLst/>
          </a:prstGeom>
          <a:ln w="19050" cap="rnd">
            <a:solidFill>
              <a:schemeClr val="bg1">
                <a:lumMod val="75000"/>
              </a:schemeClr>
            </a:solidFill>
            <a:prstDash val="sysDot"/>
            <a:round/>
            <a:tailEnd type="none"/>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655AE775-F73C-4B8D-927C-5C18EE1838B9}"/>
              </a:ext>
            </a:extLst>
          </p:cNvPr>
          <p:cNvSpPr txBox="1"/>
          <p:nvPr/>
        </p:nvSpPr>
        <p:spPr>
          <a:xfrm>
            <a:off x="5217612" y="4462947"/>
            <a:ext cx="549695" cy="646331"/>
          </a:xfrm>
          <a:prstGeom prst="rect">
            <a:avLst/>
          </a:prstGeom>
          <a:noFill/>
        </p:spPr>
        <p:txBody>
          <a:bodyPr wrap="square" rtlCol="0">
            <a:spAutoFit/>
          </a:bodyPr>
          <a:lstStyle/>
          <a:p>
            <a:pPr algn="ctr"/>
            <a:r>
              <a:rPr lang="en-NZ" sz="1200" dirty="0">
                <a:solidFill>
                  <a:schemeClr val="bg2">
                    <a:lumMod val="25000"/>
                  </a:schemeClr>
                </a:solidFill>
              </a:rPr>
              <a:t>47</a:t>
            </a:r>
          </a:p>
          <a:p>
            <a:pPr algn="ctr"/>
            <a:r>
              <a:rPr lang="en-NZ" sz="1200" dirty="0">
                <a:solidFill>
                  <a:schemeClr val="bg2">
                    <a:lumMod val="25000"/>
                  </a:schemeClr>
                </a:solidFill>
              </a:rPr>
              <a:t>57</a:t>
            </a:r>
          </a:p>
          <a:p>
            <a:pPr algn="ctr"/>
            <a:r>
              <a:rPr lang="en-NZ" sz="1200" dirty="0">
                <a:solidFill>
                  <a:schemeClr val="bg2">
                    <a:lumMod val="25000"/>
                  </a:schemeClr>
                </a:solidFill>
              </a:rPr>
              <a:t>66</a:t>
            </a:r>
          </a:p>
        </p:txBody>
      </p:sp>
      <p:cxnSp>
        <p:nvCxnSpPr>
          <p:cNvPr id="117" name="Straight Connector 116">
            <a:extLst>
              <a:ext uri="{FF2B5EF4-FFF2-40B4-BE49-F238E27FC236}">
                <a16:creationId xmlns:a16="http://schemas.microsoft.com/office/drawing/2014/main" id="{F9118EC6-6461-4649-9383-739239D9A999}"/>
              </a:ext>
            </a:extLst>
          </p:cNvPr>
          <p:cNvCxnSpPr>
            <a:cxnSpLocks/>
          </p:cNvCxnSpPr>
          <p:nvPr/>
        </p:nvCxnSpPr>
        <p:spPr>
          <a:xfrm>
            <a:off x="3997842" y="5674573"/>
            <a:ext cx="1170948" cy="0"/>
          </a:xfrm>
          <a:prstGeom prst="line">
            <a:avLst/>
          </a:prstGeom>
          <a:ln w="19050" cap="rnd">
            <a:solidFill>
              <a:srgbClr val="002060"/>
            </a:solidFill>
            <a:prstDash val="sysDot"/>
            <a:round/>
            <a:tailEnd type="none"/>
          </a:ln>
        </p:spPr>
        <p:style>
          <a:lnRef idx="1">
            <a:schemeClr val="accent1"/>
          </a:lnRef>
          <a:fillRef idx="0">
            <a:schemeClr val="accent1"/>
          </a:fillRef>
          <a:effectRef idx="0">
            <a:schemeClr val="accent1"/>
          </a:effectRef>
          <a:fontRef idx="minor">
            <a:schemeClr val="tx1"/>
          </a:fontRef>
        </p:style>
      </p:cxnSp>
      <p:sp>
        <p:nvSpPr>
          <p:cNvPr id="118" name="Text Placeholder 6">
            <a:extLst>
              <a:ext uri="{FF2B5EF4-FFF2-40B4-BE49-F238E27FC236}">
                <a16:creationId xmlns:a16="http://schemas.microsoft.com/office/drawing/2014/main" id="{DF973F82-AEB9-4C98-ACCD-B0F828573BD9}"/>
              </a:ext>
            </a:extLst>
          </p:cNvPr>
          <p:cNvSpPr txBox="1">
            <a:spLocks/>
          </p:cNvSpPr>
          <p:nvPr/>
        </p:nvSpPr>
        <p:spPr>
          <a:xfrm>
            <a:off x="5252346" y="5474754"/>
            <a:ext cx="511695" cy="44619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2000" dirty="0">
                <a:solidFill>
                  <a:schemeClr val="tx2"/>
                </a:solidFill>
              </a:rPr>
              <a:t>70</a:t>
            </a:r>
          </a:p>
        </p:txBody>
      </p:sp>
      <p:cxnSp>
        <p:nvCxnSpPr>
          <p:cNvPr id="120" name="Straight Connector 119">
            <a:extLst>
              <a:ext uri="{FF2B5EF4-FFF2-40B4-BE49-F238E27FC236}">
                <a16:creationId xmlns:a16="http://schemas.microsoft.com/office/drawing/2014/main" id="{4F60F746-759C-471F-B9FF-5D67A7A36812}"/>
              </a:ext>
            </a:extLst>
          </p:cNvPr>
          <p:cNvCxnSpPr>
            <a:cxnSpLocks/>
          </p:cNvCxnSpPr>
          <p:nvPr/>
        </p:nvCxnSpPr>
        <p:spPr>
          <a:xfrm>
            <a:off x="8679711" y="5915723"/>
            <a:ext cx="2528202" cy="0"/>
          </a:xfrm>
          <a:prstGeom prst="line">
            <a:avLst/>
          </a:prstGeom>
          <a:ln w="19050" cap="rnd">
            <a:solidFill>
              <a:srgbClr val="002060"/>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05FF9F71-3449-4B52-AFBD-1923253BBEC4}"/>
              </a:ext>
            </a:extLst>
          </p:cNvPr>
          <p:cNvCxnSpPr>
            <a:cxnSpLocks/>
          </p:cNvCxnSpPr>
          <p:nvPr/>
        </p:nvCxnSpPr>
        <p:spPr>
          <a:xfrm>
            <a:off x="10053558" y="4471492"/>
            <a:ext cx="1154355" cy="0"/>
          </a:xfrm>
          <a:prstGeom prst="line">
            <a:avLst/>
          </a:prstGeom>
          <a:ln w="19050" cap="rnd">
            <a:solidFill>
              <a:srgbClr val="002060"/>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E2A49F09-7C48-4CD9-A45E-D14A6540FF40}"/>
              </a:ext>
            </a:extLst>
          </p:cNvPr>
          <p:cNvCxnSpPr>
            <a:cxnSpLocks/>
          </p:cNvCxnSpPr>
          <p:nvPr/>
        </p:nvCxnSpPr>
        <p:spPr>
          <a:xfrm>
            <a:off x="9685427" y="3470259"/>
            <a:ext cx="1522486" cy="0"/>
          </a:xfrm>
          <a:prstGeom prst="line">
            <a:avLst/>
          </a:prstGeom>
          <a:ln w="19050" cap="rnd">
            <a:solidFill>
              <a:srgbClr val="002060"/>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F5A13FE-35EE-4CED-B329-49200C7D6A2B}"/>
              </a:ext>
            </a:extLst>
          </p:cNvPr>
          <p:cNvCxnSpPr>
            <a:cxnSpLocks/>
          </p:cNvCxnSpPr>
          <p:nvPr/>
        </p:nvCxnSpPr>
        <p:spPr>
          <a:xfrm>
            <a:off x="9871916" y="2078614"/>
            <a:ext cx="1335997" cy="0"/>
          </a:xfrm>
          <a:prstGeom prst="line">
            <a:avLst/>
          </a:prstGeom>
          <a:ln w="19050" cap="rnd">
            <a:solidFill>
              <a:srgbClr val="002060"/>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B667CAB0-4B63-4AA8-9529-405E45FBF041}"/>
              </a:ext>
            </a:extLst>
          </p:cNvPr>
          <p:cNvCxnSpPr>
            <a:cxnSpLocks/>
          </p:cNvCxnSpPr>
          <p:nvPr/>
        </p:nvCxnSpPr>
        <p:spPr>
          <a:xfrm>
            <a:off x="10380217" y="1321380"/>
            <a:ext cx="827696" cy="0"/>
          </a:xfrm>
          <a:prstGeom prst="line">
            <a:avLst/>
          </a:prstGeom>
          <a:ln w="19050" cap="rnd">
            <a:solidFill>
              <a:srgbClr val="002060"/>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7B3F5B4-27C4-4572-82DF-39DF78702621}"/>
              </a:ext>
            </a:extLst>
          </p:cNvPr>
          <p:cNvCxnSpPr>
            <a:cxnSpLocks/>
          </p:cNvCxnSpPr>
          <p:nvPr/>
        </p:nvCxnSpPr>
        <p:spPr>
          <a:xfrm>
            <a:off x="9228071" y="2385185"/>
            <a:ext cx="1960240" cy="0"/>
          </a:xfrm>
          <a:prstGeom prst="line">
            <a:avLst/>
          </a:prstGeom>
          <a:ln w="19050" cap="rnd">
            <a:solidFill>
              <a:schemeClr val="bg1">
                <a:lumMod val="75000"/>
              </a:schemeClr>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D83E6E4C-4075-4F0E-BDA7-BD49A8435D8C}"/>
              </a:ext>
            </a:extLst>
          </p:cNvPr>
          <p:cNvCxnSpPr>
            <a:cxnSpLocks/>
          </p:cNvCxnSpPr>
          <p:nvPr/>
        </p:nvCxnSpPr>
        <p:spPr>
          <a:xfrm>
            <a:off x="8573426" y="2568480"/>
            <a:ext cx="2628000" cy="0"/>
          </a:xfrm>
          <a:prstGeom prst="line">
            <a:avLst/>
          </a:prstGeom>
          <a:ln w="19050" cap="rnd">
            <a:solidFill>
              <a:schemeClr val="bg1">
                <a:lumMod val="75000"/>
              </a:schemeClr>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B65F551C-9CA8-4E70-9CE9-F154C3D717F4}"/>
              </a:ext>
            </a:extLst>
          </p:cNvPr>
          <p:cNvCxnSpPr>
            <a:cxnSpLocks/>
          </p:cNvCxnSpPr>
          <p:nvPr/>
        </p:nvCxnSpPr>
        <p:spPr>
          <a:xfrm>
            <a:off x="8560726" y="2751740"/>
            <a:ext cx="2640285" cy="0"/>
          </a:xfrm>
          <a:prstGeom prst="line">
            <a:avLst/>
          </a:prstGeom>
          <a:ln w="19050" cap="rnd">
            <a:solidFill>
              <a:schemeClr val="bg1">
                <a:lumMod val="75000"/>
              </a:schemeClr>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F4E6264-A787-4CB4-A27C-1D1AB77ECC69}"/>
              </a:ext>
            </a:extLst>
          </p:cNvPr>
          <p:cNvCxnSpPr>
            <a:cxnSpLocks/>
          </p:cNvCxnSpPr>
          <p:nvPr/>
        </p:nvCxnSpPr>
        <p:spPr>
          <a:xfrm>
            <a:off x="9254946" y="4823588"/>
            <a:ext cx="1960240" cy="0"/>
          </a:xfrm>
          <a:prstGeom prst="line">
            <a:avLst/>
          </a:prstGeom>
          <a:ln w="19050" cap="rnd">
            <a:solidFill>
              <a:schemeClr val="bg1">
                <a:lumMod val="75000"/>
              </a:schemeClr>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200F07D3-5A3D-4EAC-87F2-448392276AA5}"/>
              </a:ext>
            </a:extLst>
          </p:cNvPr>
          <p:cNvCxnSpPr>
            <a:cxnSpLocks/>
          </p:cNvCxnSpPr>
          <p:nvPr/>
        </p:nvCxnSpPr>
        <p:spPr>
          <a:xfrm>
            <a:off x="8549501" y="5006883"/>
            <a:ext cx="2650918" cy="0"/>
          </a:xfrm>
          <a:prstGeom prst="line">
            <a:avLst/>
          </a:prstGeom>
          <a:ln w="19050" cap="rnd">
            <a:solidFill>
              <a:schemeClr val="bg1">
                <a:lumMod val="75000"/>
              </a:schemeClr>
            </a:solidFill>
            <a:prstDash val="sysDot"/>
            <a:round/>
            <a:tailEnd type="none"/>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C6E0BC84-CB38-4918-BD52-AC18B90FC60A}"/>
              </a:ext>
            </a:extLst>
          </p:cNvPr>
          <p:cNvCxnSpPr>
            <a:cxnSpLocks/>
          </p:cNvCxnSpPr>
          <p:nvPr/>
        </p:nvCxnSpPr>
        <p:spPr>
          <a:xfrm>
            <a:off x="8587601" y="5190143"/>
            <a:ext cx="2640285" cy="0"/>
          </a:xfrm>
          <a:prstGeom prst="line">
            <a:avLst/>
          </a:prstGeom>
          <a:ln w="19050" cap="rnd">
            <a:solidFill>
              <a:schemeClr val="bg1">
                <a:lumMod val="75000"/>
              </a:schemeClr>
            </a:solidFill>
            <a:prstDash val="sysDot"/>
            <a:round/>
            <a:tailEnd type="none"/>
          </a:ln>
        </p:spPr>
        <p:style>
          <a:lnRef idx="1">
            <a:schemeClr val="accent1"/>
          </a:lnRef>
          <a:fillRef idx="0">
            <a:schemeClr val="accent1"/>
          </a:fillRef>
          <a:effectRef idx="0">
            <a:schemeClr val="accent1"/>
          </a:effectRef>
          <a:fontRef idx="minor">
            <a:schemeClr val="tx1"/>
          </a:fontRef>
        </p:style>
      </p:cxnSp>
      <p:sp>
        <p:nvSpPr>
          <p:cNvPr id="136" name="Text Placeholder 6">
            <a:extLst>
              <a:ext uri="{FF2B5EF4-FFF2-40B4-BE49-F238E27FC236}">
                <a16:creationId xmlns:a16="http://schemas.microsoft.com/office/drawing/2014/main" id="{93BCF0C0-CDAD-438A-8735-3767420BF176}"/>
              </a:ext>
            </a:extLst>
          </p:cNvPr>
          <p:cNvSpPr txBox="1">
            <a:spLocks/>
          </p:cNvSpPr>
          <p:nvPr/>
        </p:nvSpPr>
        <p:spPr>
          <a:xfrm>
            <a:off x="11287795" y="1092254"/>
            <a:ext cx="511695" cy="44619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2000" dirty="0">
                <a:solidFill>
                  <a:schemeClr val="tx2"/>
                </a:solidFill>
              </a:rPr>
              <a:t>79</a:t>
            </a:r>
          </a:p>
        </p:txBody>
      </p:sp>
      <p:sp>
        <p:nvSpPr>
          <p:cNvPr id="137" name="Text Placeholder 6">
            <a:extLst>
              <a:ext uri="{FF2B5EF4-FFF2-40B4-BE49-F238E27FC236}">
                <a16:creationId xmlns:a16="http://schemas.microsoft.com/office/drawing/2014/main" id="{0D08BD93-7130-4DB2-8439-4E611D1E03CC}"/>
              </a:ext>
            </a:extLst>
          </p:cNvPr>
          <p:cNvSpPr txBox="1">
            <a:spLocks/>
          </p:cNvSpPr>
          <p:nvPr/>
        </p:nvSpPr>
        <p:spPr>
          <a:xfrm>
            <a:off x="11287795" y="1841721"/>
            <a:ext cx="511695" cy="44619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2000" dirty="0">
                <a:solidFill>
                  <a:schemeClr val="tx2"/>
                </a:solidFill>
              </a:rPr>
              <a:t>84</a:t>
            </a:r>
          </a:p>
        </p:txBody>
      </p:sp>
      <p:sp>
        <p:nvSpPr>
          <p:cNvPr id="138" name="TextBox 137">
            <a:extLst>
              <a:ext uri="{FF2B5EF4-FFF2-40B4-BE49-F238E27FC236}">
                <a16:creationId xmlns:a16="http://schemas.microsoft.com/office/drawing/2014/main" id="{DEB4A9C8-78E2-462E-9A70-7203A759DA65}"/>
              </a:ext>
            </a:extLst>
          </p:cNvPr>
          <p:cNvSpPr txBox="1"/>
          <p:nvPr/>
        </p:nvSpPr>
        <p:spPr>
          <a:xfrm>
            <a:off x="11279649" y="4734612"/>
            <a:ext cx="549695" cy="646331"/>
          </a:xfrm>
          <a:prstGeom prst="rect">
            <a:avLst/>
          </a:prstGeom>
          <a:noFill/>
        </p:spPr>
        <p:txBody>
          <a:bodyPr wrap="square" rtlCol="0">
            <a:spAutoFit/>
          </a:bodyPr>
          <a:lstStyle/>
          <a:p>
            <a:pPr algn="ctr"/>
            <a:r>
              <a:rPr lang="en-NZ" sz="1200" dirty="0">
                <a:solidFill>
                  <a:schemeClr val="bg2">
                    <a:lumMod val="25000"/>
                  </a:schemeClr>
                </a:solidFill>
              </a:rPr>
              <a:t>112</a:t>
            </a:r>
          </a:p>
          <a:p>
            <a:pPr algn="ctr"/>
            <a:r>
              <a:rPr lang="en-NZ" sz="1200" dirty="0">
                <a:solidFill>
                  <a:schemeClr val="bg2">
                    <a:lumMod val="25000"/>
                  </a:schemeClr>
                </a:solidFill>
              </a:rPr>
              <a:t>120</a:t>
            </a:r>
          </a:p>
          <a:p>
            <a:pPr algn="ctr"/>
            <a:r>
              <a:rPr lang="en-NZ" sz="1200" dirty="0">
                <a:solidFill>
                  <a:schemeClr val="bg2">
                    <a:lumMod val="25000"/>
                  </a:schemeClr>
                </a:solidFill>
              </a:rPr>
              <a:t>123</a:t>
            </a:r>
          </a:p>
        </p:txBody>
      </p:sp>
      <p:sp>
        <p:nvSpPr>
          <p:cNvPr id="139" name="TextBox 138">
            <a:extLst>
              <a:ext uri="{FF2B5EF4-FFF2-40B4-BE49-F238E27FC236}">
                <a16:creationId xmlns:a16="http://schemas.microsoft.com/office/drawing/2014/main" id="{201F5D7B-E338-431F-A44A-D5CD8421FD4E}"/>
              </a:ext>
            </a:extLst>
          </p:cNvPr>
          <p:cNvSpPr txBox="1"/>
          <p:nvPr/>
        </p:nvSpPr>
        <p:spPr>
          <a:xfrm>
            <a:off x="11284891" y="2234681"/>
            <a:ext cx="549695" cy="646331"/>
          </a:xfrm>
          <a:prstGeom prst="rect">
            <a:avLst/>
          </a:prstGeom>
          <a:noFill/>
        </p:spPr>
        <p:txBody>
          <a:bodyPr wrap="square" rtlCol="0">
            <a:spAutoFit/>
          </a:bodyPr>
          <a:lstStyle/>
          <a:p>
            <a:pPr algn="ctr"/>
            <a:r>
              <a:rPr lang="en-NZ" sz="1200" dirty="0">
                <a:solidFill>
                  <a:schemeClr val="bg2">
                    <a:lumMod val="25000"/>
                  </a:schemeClr>
                </a:solidFill>
              </a:rPr>
              <a:t>86</a:t>
            </a:r>
          </a:p>
          <a:p>
            <a:pPr algn="ctr"/>
            <a:r>
              <a:rPr lang="en-NZ" sz="1200" dirty="0">
                <a:solidFill>
                  <a:schemeClr val="bg2">
                    <a:lumMod val="25000"/>
                  </a:schemeClr>
                </a:solidFill>
              </a:rPr>
              <a:t>94</a:t>
            </a:r>
          </a:p>
          <a:p>
            <a:pPr algn="ctr"/>
            <a:r>
              <a:rPr lang="en-NZ" sz="1200" dirty="0">
                <a:solidFill>
                  <a:schemeClr val="bg2">
                    <a:lumMod val="25000"/>
                  </a:schemeClr>
                </a:solidFill>
              </a:rPr>
              <a:t>99</a:t>
            </a:r>
          </a:p>
        </p:txBody>
      </p:sp>
      <p:sp>
        <p:nvSpPr>
          <p:cNvPr id="141" name="Text Placeholder 6">
            <a:extLst>
              <a:ext uri="{FF2B5EF4-FFF2-40B4-BE49-F238E27FC236}">
                <a16:creationId xmlns:a16="http://schemas.microsoft.com/office/drawing/2014/main" id="{8DFF1B29-9FA5-4055-A56B-DCE1DE221D00}"/>
              </a:ext>
            </a:extLst>
          </p:cNvPr>
          <p:cNvSpPr txBox="1">
            <a:spLocks/>
          </p:cNvSpPr>
          <p:nvPr/>
        </p:nvSpPr>
        <p:spPr>
          <a:xfrm>
            <a:off x="11240642" y="3261200"/>
            <a:ext cx="651128" cy="44619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2000" dirty="0">
                <a:solidFill>
                  <a:schemeClr val="tx2"/>
                </a:solidFill>
              </a:rPr>
              <a:t>103</a:t>
            </a:r>
          </a:p>
        </p:txBody>
      </p:sp>
      <p:sp>
        <p:nvSpPr>
          <p:cNvPr id="142" name="Text Placeholder 6">
            <a:extLst>
              <a:ext uri="{FF2B5EF4-FFF2-40B4-BE49-F238E27FC236}">
                <a16:creationId xmlns:a16="http://schemas.microsoft.com/office/drawing/2014/main" id="{12154E60-2B6A-46BB-896A-F65E18057E81}"/>
              </a:ext>
            </a:extLst>
          </p:cNvPr>
          <p:cNvSpPr txBox="1">
            <a:spLocks/>
          </p:cNvSpPr>
          <p:nvPr/>
        </p:nvSpPr>
        <p:spPr>
          <a:xfrm>
            <a:off x="11237581" y="4284141"/>
            <a:ext cx="612121" cy="44619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2000" dirty="0">
                <a:solidFill>
                  <a:schemeClr val="tx2"/>
                </a:solidFill>
              </a:rPr>
              <a:t>108</a:t>
            </a:r>
          </a:p>
        </p:txBody>
      </p:sp>
      <p:sp>
        <p:nvSpPr>
          <p:cNvPr id="143" name="Text Placeholder 6">
            <a:extLst>
              <a:ext uri="{FF2B5EF4-FFF2-40B4-BE49-F238E27FC236}">
                <a16:creationId xmlns:a16="http://schemas.microsoft.com/office/drawing/2014/main" id="{FB3BA3B1-BF02-4CC5-B06E-B57C001E1FA5}"/>
              </a:ext>
            </a:extLst>
          </p:cNvPr>
          <p:cNvSpPr txBox="1">
            <a:spLocks/>
          </p:cNvSpPr>
          <p:nvPr/>
        </p:nvSpPr>
        <p:spPr>
          <a:xfrm>
            <a:off x="11240802" y="5716647"/>
            <a:ext cx="605678" cy="446191"/>
          </a:xfrm>
          <a:prstGeom prst="rect">
            <a:avLst/>
          </a:prstGeom>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2000" dirty="0">
                <a:solidFill>
                  <a:schemeClr val="tx2"/>
                </a:solidFill>
              </a:rPr>
              <a:t>132</a:t>
            </a:r>
          </a:p>
        </p:txBody>
      </p:sp>
    </p:spTree>
    <p:extLst>
      <p:ext uri="{BB962C8B-B14F-4D97-AF65-F5344CB8AC3E}">
        <p14:creationId xmlns:p14="http://schemas.microsoft.com/office/powerpoint/2010/main" val="165898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9CC430-487A-4473-A64E-DB63C3C792F9}"/>
              </a:ext>
            </a:extLst>
          </p:cNvPr>
          <p:cNvSpPr/>
          <p:nvPr/>
        </p:nvSpPr>
        <p:spPr>
          <a:xfrm>
            <a:off x="8133210" y="2189255"/>
            <a:ext cx="3852000" cy="1962000"/>
          </a:xfrm>
          <a:prstGeom prst="rect">
            <a:avLst/>
          </a:prstGeom>
          <a:solidFill>
            <a:schemeClr val="bg1"/>
          </a:solidFill>
          <a:ln w="508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51" name="Rectangle 50">
            <a:extLst>
              <a:ext uri="{FF2B5EF4-FFF2-40B4-BE49-F238E27FC236}">
                <a16:creationId xmlns:a16="http://schemas.microsoft.com/office/drawing/2014/main" id="{F3294471-C2CA-4AC6-B205-163A9D378467}"/>
              </a:ext>
            </a:extLst>
          </p:cNvPr>
          <p:cNvSpPr/>
          <p:nvPr/>
        </p:nvSpPr>
        <p:spPr>
          <a:xfrm>
            <a:off x="4189083" y="2189326"/>
            <a:ext cx="3852000" cy="1962000"/>
          </a:xfrm>
          <a:prstGeom prst="rect">
            <a:avLst/>
          </a:prstGeom>
          <a:solidFill>
            <a:schemeClr val="bg1"/>
          </a:solidFill>
          <a:ln w="508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52" name="Rectangle 51">
            <a:extLst>
              <a:ext uri="{FF2B5EF4-FFF2-40B4-BE49-F238E27FC236}">
                <a16:creationId xmlns:a16="http://schemas.microsoft.com/office/drawing/2014/main" id="{DAF96275-F2EB-4265-99C0-30E2514AE304}"/>
              </a:ext>
            </a:extLst>
          </p:cNvPr>
          <p:cNvSpPr/>
          <p:nvPr/>
        </p:nvSpPr>
        <p:spPr>
          <a:xfrm>
            <a:off x="226667" y="2178622"/>
            <a:ext cx="3836882" cy="1962000"/>
          </a:xfrm>
          <a:prstGeom prst="rect">
            <a:avLst/>
          </a:prstGeom>
          <a:solidFill>
            <a:schemeClr val="bg1"/>
          </a:solidFill>
          <a:ln w="508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aphicFrame>
        <p:nvGraphicFramePr>
          <p:cNvPr id="24" name="Chart 23">
            <a:extLst>
              <a:ext uri="{FF2B5EF4-FFF2-40B4-BE49-F238E27FC236}">
                <a16:creationId xmlns:a16="http://schemas.microsoft.com/office/drawing/2014/main" id="{E10F8203-077B-4482-BB6B-62FC3A23EE03}"/>
              </a:ext>
            </a:extLst>
          </p:cNvPr>
          <p:cNvGraphicFramePr/>
          <p:nvPr/>
        </p:nvGraphicFramePr>
        <p:xfrm>
          <a:off x="637953" y="2181050"/>
          <a:ext cx="3429873" cy="195957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5" name="Chart 24">
            <a:extLst>
              <a:ext uri="{FF2B5EF4-FFF2-40B4-BE49-F238E27FC236}">
                <a16:creationId xmlns:a16="http://schemas.microsoft.com/office/drawing/2014/main" id="{97901B53-5217-42F5-A4E6-437FC630C090}"/>
              </a:ext>
            </a:extLst>
          </p:cNvPr>
          <p:cNvGraphicFramePr/>
          <p:nvPr/>
        </p:nvGraphicFramePr>
        <p:xfrm>
          <a:off x="4612989" y="2172614"/>
          <a:ext cx="3411099" cy="197449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Chart 25">
            <a:extLst>
              <a:ext uri="{FF2B5EF4-FFF2-40B4-BE49-F238E27FC236}">
                <a16:creationId xmlns:a16="http://schemas.microsoft.com/office/drawing/2014/main" id="{EE0D2EBB-48D1-4CBC-9D88-E10D9041AB7B}"/>
              </a:ext>
            </a:extLst>
          </p:cNvPr>
          <p:cNvGraphicFramePr/>
          <p:nvPr/>
        </p:nvGraphicFramePr>
        <p:xfrm>
          <a:off x="8566367" y="2189255"/>
          <a:ext cx="3408903" cy="1966147"/>
        </p:xfrm>
        <a:graphic>
          <a:graphicData uri="http://schemas.openxmlformats.org/drawingml/2006/chart">
            <c:chart xmlns:c="http://schemas.openxmlformats.org/drawingml/2006/chart" xmlns:r="http://schemas.openxmlformats.org/officeDocument/2006/relationships" r:id="rId4"/>
          </a:graphicData>
        </a:graphic>
      </p:graphicFrame>
      <p:sp>
        <p:nvSpPr>
          <p:cNvPr id="28" name="Rectangle 27">
            <a:extLst>
              <a:ext uri="{FF2B5EF4-FFF2-40B4-BE49-F238E27FC236}">
                <a16:creationId xmlns:a16="http://schemas.microsoft.com/office/drawing/2014/main" id="{B30FEDCF-8940-44F5-8D3F-28F993495E1B}"/>
              </a:ext>
            </a:extLst>
          </p:cNvPr>
          <p:cNvSpPr/>
          <p:nvPr/>
        </p:nvSpPr>
        <p:spPr>
          <a:xfrm>
            <a:off x="189670" y="1250668"/>
            <a:ext cx="11795540" cy="9279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Looking at online behaviour, we don’t see the same pre-school spike that we do with programmes and shows. Online use tends to peak earlier in the afternoon, between 3pm and 6pm. </a:t>
            </a:r>
          </a:p>
        </p:txBody>
      </p:sp>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56930" y="138224"/>
            <a:ext cx="9179678" cy="547576"/>
          </a:xfrm>
        </p:spPr>
        <p:txBody>
          <a:bodyPr/>
          <a:lstStyle/>
          <a:p>
            <a:r>
              <a:rPr lang="en-NZ" dirty="0"/>
              <a:t>When children are online</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p:txBody>
          <a:bodyPr/>
          <a:lstStyle/>
          <a:p>
            <a:r>
              <a:rPr lang="en-NZ" dirty="0"/>
              <a:t>Source: S1Q5. When did [CHILD] do each of the following for 5 minutes or more? </a:t>
            </a:r>
          </a:p>
          <a:p>
            <a:r>
              <a:rPr lang="en-NZ" dirty="0"/>
              <a:t>Base size: All parents and caregivers of 6 to 14 year olds who did each activity yesterday (n=123 to n=790). </a:t>
            </a:r>
          </a:p>
        </p:txBody>
      </p:sp>
      <p:sp>
        <p:nvSpPr>
          <p:cNvPr id="56" name="Rectangle 55">
            <a:extLst>
              <a:ext uri="{FF2B5EF4-FFF2-40B4-BE49-F238E27FC236}">
                <a16:creationId xmlns:a16="http://schemas.microsoft.com/office/drawing/2014/main" id="{0914CF5A-0A6B-4463-BB29-02A49A389CE8}"/>
              </a:ext>
            </a:extLst>
          </p:cNvPr>
          <p:cNvSpPr/>
          <p:nvPr/>
        </p:nvSpPr>
        <p:spPr>
          <a:xfrm rot="16200000">
            <a:off x="-553659" y="2949010"/>
            <a:ext cx="1962000" cy="421224"/>
          </a:xfrm>
          <a:prstGeom prst="rect">
            <a:avLst/>
          </a:prstGeom>
          <a:solidFill>
            <a:srgbClr val="1363A8"/>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NZ" sz="1200" b="1" dirty="0"/>
              <a:t>Watch a video online using an overseas site</a:t>
            </a:r>
          </a:p>
        </p:txBody>
      </p:sp>
      <p:sp>
        <p:nvSpPr>
          <p:cNvPr id="58" name="Rectangle 57">
            <a:extLst>
              <a:ext uri="{FF2B5EF4-FFF2-40B4-BE49-F238E27FC236}">
                <a16:creationId xmlns:a16="http://schemas.microsoft.com/office/drawing/2014/main" id="{C427A560-5B39-4F68-8D50-53236C8439A3}"/>
              </a:ext>
            </a:extLst>
          </p:cNvPr>
          <p:cNvSpPr/>
          <p:nvPr/>
        </p:nvSpPr>
        <p:spPr>
          <a:xfrm rot="16200000">
            <a:off x="3410097" y="2951438"/>
            <a:ext cx="1962000" cy="421224"/>
          </a:xfrm>
          <a:prstGeom prst="rect">
            <a:avLst/>
          </a:prstGeom>
          <a:solidFill>
            <a:srgbClr val="1363A8"/>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NZ" sz="1200" b="1" dirty="0"/>
              <a:t>Watch a video online using a NZ site</a:t>
            </a:r>
          </a:p>
        </p:txBody>
      </p:sp>
      <p:sp>
        <p:nvSpPr>
          <p:cNvPr id="61" name="Rectangle 60">
            <a:extLst>
              <a:ext uri="{FF2B5EF4-FFF2-40B4-BE49-F238E27FC236}">
                <a16:creationId xmlns:a16="http://schemas.microsoft.com/office/drawing/2014/main" id="{D9E4E8A7-C157-4F89-9C20-15359A72FA9D}"/>
              </a:ext>
            </a:extLst>
          </p:cNvPr>
          <p:cNvSpPr/>
          <p:nvPr/>
        </p:nvSpPr>
        <p:spPr>
          <a:xfrm rot="16200000">
            <a:off x="7357782" y="2955496"/>
            <a:ext cx="1962000" cy="421224"/>
          </a:xfrm>
          <a:prstGeom prst="rect">
            <a:avLst/>
          </a:prstGeom>
          <a:solidFill>
            <a:srgbClr val="1363A8"/>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NZ" sz="1200" b="1" dirty="0"/>
              <a:t>Use website or apps</a:t>
            </a:r>
          </a:p>
        </p:txBody>
      </p:sp>
      <p:pic>
        <p:nvPicPr>
          <p:cNvPr id="21" name="Picture 20">
            <a:extLst>
              <a:ext uri="{FF2B5EF4-FFF2-40B4-BE49-F238E27FC236}">
                <a16:creationId xmlns:a16="http://schemas.microsoft.com/office/drawing/2014/main" id="{30DE2866-728B-4F53-9063-E900C7A790EC}"/>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l="3" t="33902" r="-4" b="40278"/>
          <a:stretch/>
        </p:blipFill>
        <p:spPr>
          <a:xfrm>
            <a:off x="0" y="4457331"/>
            <a:ext cx="12192000" cy="1770789"/>
          </a:xfrm>
          <a:prstGeom prst="rect">
            <a:avLst/>
          </a:prstGeom>
        </p:spPr>
      </p:pic>
      <p:sp>
        <p:nvSpPr>
          <p:cNvPr id="18" name="Rectangle 17">
            <a:extLst>
              <a:ext uri="{FF2B5EF4-FFF2-40B4-BE49-F238E27FC236}">
                <a16:creationId xmlns:a16="http://schemas.microsoft.com/office/drawing/2014/main" id="{55AFE4BE-2D21-4DCC-A7AB-19E6452D51F1}"/>
              </a:ext>
            </a:extLst>
          </p:cNvPr>
          <p:cNvSpPr/>
          <p:nvPr/>
        </p:nvSpPr>
        <p:spPr>
          <a:xfrm>
            <a:off x="0" y="1093470"/>
            <a:ext cx="359664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7" name="Rectangle 26">
            <a:extLst>
              <a:ext uri="{FF2B5EF4-FFF2-40B4-BE49-F238E27FC236}">
                <a16:creationId xmlns:a16="http://schemas.microsoft.com/office/drawing/2014/main" id="{3317CA1A-22E7-446A-A845-8F6D5ADDD385}"/>
              </a:ext>
            </a:extLst>
          </p:cNvPr>
          <p:cNvSpPr/>
          <p:nvPr/>
        </p:nvSpPr>
        <p:spPr>
          <a:xfrm>
            <a:off x="0" y="4472110"/>
            <a:ext cx="12192000" cy="1770789"/>
          </a:xfrm>
          <a:prstGeom prst="rect">
            <a:avLst/>
          </a:prstGeom>
          <a:solidFill>
            <a:srgbClr val="1363A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20" name="Picture 19">
            <a:extLst>
              <a:ext uri="{FF2B5EF4-FFF2-40B4-BE49-F238E27FC236}">
                <a16:creationId xmlns:a16="http://schemas.microsoft.com/office/drawing/2014/main" id="{EF1CA89C-7B13-454E-B546-C6461AB2E708}"/>
              </a:ext>
            </a:extLst>
          </p:cNvPr>
          <p:cNvPicPr>
            <a:picLocks noChangeAspect="1"/>
          </p:cNvPicPr>
          <p:nvPr/>
        </p:nvPicPr>
        <p:blipFill>
          <a:blip r:embed="rId7"/>
          <a:stretch>
            <a:fillRect/>
          </a:stretch>
        </p:blipFill>
        <p:spPr>
          <a:xfrm>
            <a:off x="201612" y="113240"/>
            <a:ext cx="612000" cy="612000"/>
          </a:xfrm>
          <a:prstGeom prst="rect">
            <a:avLst/>
          </a:prstGeom>
        </p:spPr>
      </p:pic>
      <p:sp>
        <p:nvSpPr>
          <p:cNvPr id="22" name="Oval 21">
            <a:extLst>
              <a:ext uri="{FF2B5EF4-FFF2-40B4-BE49-F238E27FC236}">
                <a16:creationId xmlns:a16="http://schemas.microsoft.com/office/drawing/2014/main" id="{F115431A-FFC7-4989-8957-459B94365372}"/>
              </a:ext>
            </a:extLst>
          </p:cNvPr>
          <p:cNvSpPr/>
          <p:nvPr/>
        </p:nvSpPr>
        <p:spPr>
          <a:xfrm>
            <a:off x="7650460" y="6486098"/>
            <a:ext cx="288000" cy="288000"/>
          </a:xfrm>
          <a:prstGeom prst="ellipse">
            <a:avLst/>
          </a:prstGeom>
          <a:solidFill>
            <a:srgbClr val="1363A8"/>
          </a:solidFill>
          <a:ln>
            <a:solidFill>
              <a:srgbClr val="1363A8"/>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NZ" sz="900" b="1" dirty="0"/>
              <a:t>XX%</a:t>
            </a:r>
          </a:p>
        </p:txBody>
      </p:sp>
      <p:sp>
        <p:nvSpPr>
          <p:cNvPr id="23" name="Footer Placeholder 16">
            <a:extLst>
              <a:ext uri="{FF2B5EF4-FFF2-40B4-BE49-F238E27FC236}">
                <a16:creationId xmlns:a16="http://schemas.microsoft.com/office/drawing/2014/main" id="{17F27A2C-F149-4CD5-8BBF-180D17AD0A7D}"/>
              </a:ext>
            </a:extLst>
          </p:cNvPr>
          <p:cNvSpPr txBox="1">
            <a:spLocks/>
          </p:cNvSpPr>
          <p:nvPr/>
        </p:nvSpPr>
        <p:spPr>
          <a:xfrm>
            <a:off x="7964967" y="6389646"/>
            <a:ext cx="1685001" cy="468354"/>
          </a:xfrm>
          <a:prstGeom prst="rect">
            <a:avLst/>
          </a:prstGeom>
        </p:spPr>
        <p:txBody>
          <a:bodyPr vert="horz" lIns="91440" tIns="45720" rIns="91440" bIns="45720" rtlCol="0" anchor="ctr"/>
          <a:lstStyle>
            <a:defPPr>
              <a:defRPr lang="en-US"/>
            </a:defPPr>
            <a:lvl1pPr marL="0" algn="l" defTabSz="914400" rtl="0" eaLnBrk="1" latinLnBrk="0" hangingPunct="1">
              <a:lnSpc>
                <a:spcPct val="80000"/>
              </a:lnSpc>
              <a:defRPr sz="800" kern="1200">
                <a:solidFill>
                  <a:srgbClr val="5B5C6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Z" dirty="0"/>
              <a:t>Proportion who view this type of content each day</a:t>
            </a:r>
          </a:p>
        </p:txBody>
      </p:sp>
      <p:sp>
        <p:nvSpPr>
          <p:cNvPr id="29" name="Oval 28">
            <a:extLst>
              <a:ext uri="{FF2B5EF4-FFF2-40B4-BE49-F238E27FC236}">
                <a16:creationId xmlns:a16="http://schemas.microsoft.com/office/drawing/2014/main" id="{50E80F74-AE0B-472D-A134-D84664FF4692}"/>
              </a:ext>
            </a:extLst>
          </p:cNvPr>
          <p:cNvSpPr/>
          <p:nvPr/>
        </p:nvSpPr>
        <p:spPr>
          <a:xfrm>
            <a:off x="3561204" y="2257907"/>
            <a:ext cx="432000" cy="396000"/>
          </a:xfrm>
          <a:prstGeom prst="ellipse">
            <a:avLst/>
          </a:prstGeom>
          <a:solidFill>
            <a:srgbClr val="1363A8"/>
          </a:solidFill>
          <a:ln>
            <a:solidFill>
              <a:srgbClr val="1363A8"/>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NZ" sz="1200" b="1" dirty="0"/>
              <a:t>73%</a:t>
            </a:r>
          </a:p>
        </p:txBody>
      </p:sp>
      <p:sp>
        <p:nvSpPr>
          <p:cNvPr id="30" name="Oval 29">
            <a:extLst>
              <a:ext uri="{FF2B5EF4-FFF2-40B4-BE49-F238E27FC236}">
                <a16:creationId xmlns:a16="http://schemas.microsoft.com/office/drawing/2014/main" id="{4C91B70C-06E2-4580-ADEA-FAEC71F4180D}"/>
              </a:ext>
            </a:extLst>
          </p:cNvPr>
          <p:cNvSpPr/>
          <p:nvPr/>
        </p:nvSpPr>
        <p:spPr>
          <a:xfrm>
            <a:off x="7532676" y="2257907"/>
            <a:ext cx="432000" cy="396000"/>
          </a:xfrm>
          <a:prstGeom prst="ellipse">
            <a:avLst/>
          </a:prstGeom>
          <a:solidFill>
            <a:srgbClr val="1363A8"/>
          </a:solidFill>
          <a:ln>
            <a:solidFill>
              <a:srgbClr val="1363A8"/>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NZ" sz="1200" b="1" dirty="0"/>
              <a:t>11%</a:t>
            </a:r>
          </a:p>
        </p:txBody>
      </p:sp>
      <p:sp>
        <p:nvSpPr>
          <p:cNvPr id="31" name="Oval 30">
            <a:extLst>
              <a:ext uri="{FF2B5EF4-FFF2-40B4-BE49-F238E27FC236}">
                <a16:creationId xmlns:a16="http://schemas.microsoft.com/office/drawing/2014/main" id="{5846CBFA-16CB-4D68-9A2C-589448E5B28F}"/>
              </a:ext>
            </a:extLst>
          </p:cNvPr>
          <p:cNvSpPr/>
          <p:nvPr/>
        </p:nvSpPr>
        <p:spPr>
          <a:xfrm>
            <a:off x="11479953" y="2257907"/>
            <a:ext cx="432000" cy="396000"/>
          </a:xfrm>
          <a:prstGeom prst="ellipse">
            <a:avLst/>
          </a:prstGeom>
          <a:solidFill>
            <a:srgbClr val="1363A8"/>
          </a:solidFill>
          <a:ln>
            <a:solidFill>
              <a:srgbClr val="1363A8"/>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NZ" sz="1200" b="1" dirty="0"/>
              <a:t>66%</a:t>
            </a:r>
          </a:p>
        </p:txBody>
      </p:sp>
    </p:spTree>
    <p:extLst>
      <p:ext uri="{BB962C8B-B14F-4D97-AF65-F5344CB8AC3E}">
        <p14:creationId xmlns:p14="http://schemas.microsoft.com/office/powerpoint/2010/main" val="3076469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9CC430-487A-4473-A64E-DB63C3C792F9}"/>
              </a:ext>
            </a:extLst>
          </p:cNvPr>
          <p:cNvSpPr/>
          <p:nvPr/>
        </p:nvSpPr>
        <p:spPr>
          <a:xfrm>
            <a:off x="212469" y="4306719"/>
            <a:ext cx="3814729" cy="1962000"/>
          </a:xfrm>
          <a:prstGeom prst="rect">
            <a:avLst/>
          </a:prstGeom>
          <a:solidFill>
            <a:schemeClr val="bg1"/>
          </a:solidFill>
          <a:ln w="508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50" name="Rectangle 49">
            <a:extLst>
              <a:ext uri="{FF2B5EF4-FFF2-40B4-BE49-F238E27FC236}">
                <a16:creationId xmlns:a16="http://schemas.microsoft.com/office/drawing/2014/main" id="{F687CB62-A807-4A67-9415-78826A853F7B}"/>
              </a:ext>
            </a:extLst>
          </p:cNvPr>
          <p:cNvSpPr/>
          <p:nvPr/>
        </p:nvSpPr>
        <p:spPr>
          <a:xfrm>
            <a:off x="8133917" y="4306721"/>
            <a:ext cx="3814729" cy="1962000"/>
          </a:xfrm>
          <a:prstGeom prst="rect">
            <a:avLst/>
          </a:prstGeom>
          <a:solidFill>
            <a:schemeClr val="bg1"/>
          </a:solidFill>
          <a:ln w="508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51" name="Rectangle 50">
            <a:extLst>
              <a:ext uri="{FF2B5EF4-FFF2-40B4-BE49-F238E27FC236}">
                <a16:creationId xmlns:a16="http://schemas.microsoft.com/office/drawing/2014/main" id="{F3294471-C2CA-4AC6-B205-163A9D378467}"/>
              </a:ext>
            </a:extLst>
          </p:cNvPr>
          <p:cNvSpPr/>
          <p:nvPr/>
        </p:nvSpPr>
        <p:spPr>
          <a:xfrm>
            <a:off x="4199022" y="2199959"/>
            <a:ext cx="3814729" cy="1962000"/>
          </a:xfrm>
          <a:prstGeom prst="rect">
            <a:avLst/>
          </a:prstGeom>
          <a:solidFill>
            <a:schemeClr val="bg1"/>
          </a:solidFill>
          <a:ln w="508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52" name="Rectangle 51">
            <a:extLst>
              <a:ext uri="{FF2B5EF4-FFF2-40B4-BE49-F238E27FC236}">
                <a16:creationId xmlns:a16="http://schemas.microsoft.com/office/drawing/2014/main" id="{DAF96275-F2EB-4265-99C0-30E2514AE304}"/>
              </a:ext>
            </a:extLst>
          </p:cNvPr>
          <p:cNvSpPr/>
          <p:nvPr/>
        </p:nvSpPr>
        <p:spPr>
          <a:xfrm>
            <a:off x="231427" y="2189255"/>
            <a:ext cx="3814729" cy="1962000"/>
          </a:xfrm>
          <a:prstGeom prst="rect">
            <a:avLst/>
          </a:prstGeom>
          <a:solidFill>
            <a:schemeClr val="bg1"/>
          </a:solidFill>
          <a:ln w="508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53" name="Rectangle 52">
            <a:extLst>
              <a:ext uri="{FF2B5EF4-FFF2-40B4-BE49-F238E27FC236}">
                <a16:creationId xmlns:a16="http://schemas.microsoft.com/office/drawing/2014/main" id="{73126088-0D8E-4561-AED7-9F19AC02F175}"/>
              </a:ext>
            </a:extLst>
          </p:cNvPr>
          <p:cNvSpPr/>
          <p:nvPr/>
        </p:nvSpPr>
        <p:spPr>
          <a:xfrm>
            <a:off x="4182610" y="4306721"/>
            <a:ext cx="3814729" cy="1962000"/>
          </a:xfrm>
          <a:prstGeom prst="rect">
            <a:avLst/>
          </a:prstGeom>
          <a:solidFill>
            <a:schemeClr val="bg1"/>
          </a:solidFill>
          <a:ln w="508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aphicFrame>
        <p:nvGraphicFramePr>
          <p:cNvPr id="20" name="Chart 19">
            <a:extLst>
              <a:ext uri="{FF2B5EF4-FFF2-40B4-BE49-F238E27FC236}">
                <a16:creationId xmlns:a16="http://schemas.microsoft.com/office/drawing/2014/main" id="{1C0B670D-164B-4B48-B582-B94227631FB6}"/>
              </a:ext>
            </a:extLst>
          </p:cNvPr>
          <p:cNvGraphicFramePr/>
          <p:nvPr/>
        </p:nvGraphicFramePr>
        <p:xfrm>
          <a:off x="8616930" y="4320915"/>
          <a:ext cx="3358341" cy="193717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Chart 20">
            <a:extLst>
              <a:ext uri="{FF2B5EF4-FFF2-40B4-BE49-F238E27FC236}">
                <a16:creationId xmlns:a16="http://schemas.microsoft.com/office/drawing/2014/main" id="{D2C38F9C-9B31-4EDA-8AFD-12A3DD992496}"/>
              </a:ext>
            </a:extLst>
          </p:cNvPr>
          <p:cNvGraphicFramePr/>
          <p:nvPr/>
        </p:nvGraphicFramePr>
        <p:xfrm>
          <a:off x="4589136" y="4291231"/>
          <a:ext cx="3415657" cy="196685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Chart 21">
            <a:extLst>
              <a:ext uri="{FF2B5EF4-FFF2-40B4-BE49-F238E27FC236}">
                <a16:creationId xmlns:a16="http://schemas.microsoft.com/office/drawing/2014/main" id="{366C4415-94BE-49F5-B136-64B282F9FDDB}"/>
              </a:ext>
            </a:extLst>
          </p:cNvPr>
          <p:cNvGraphicFramePr/>
          <p:nvPr/>
        </p:nvGraphicFramePr>
        <p:xfrm>
          <a:off x="654024" y="2189255"/>
          <a:ext cx="3358340" cy="19513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Chart 22">
            <a:extLst>
              <a:ext uri="{FF2B5EF4-FFF2-40B4-BE49-F238E27FC236}">
                <a16:creationId xmlns:a16="http://schemas.microsoft.com/office/drawing/2014/main" id="{B4466847-7D6A-4227-8EB2-84AF690F3B3C}"/>
              </a:ext>
            </a:extLst>
          </p:cNvPr>
          <p:cNvGraphicFramePr/>
          <p:nvPr/>
        </p:nvGraphicFramePr>
        <p:xfrm>
          <a:off x="4612989" y="2172614"/>
          <a:ext cx="3411099" cy="1962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4" name="Chart 23">
            <a:extLst>
              <a:ext uri="{FF2B5EF4-FFF2-40B4-BE49-F238E27FC236}">
                <a16:creationId xmlns:a16="http://schemas.microsoft.com/office/drawing/2014/main" id="{F7113775-788A-4FDC-A1C1-8C21C6C0291B}"/>
              </a:ext>
            </a:extLst>
          </p:cNvPr>
          <p:cNvGraphicFramePr/>
          <p:nvPr/>
        </p:nvGraphicFramePr>
        <p:xfrm>
          <a:off x="642848" y="4296087"/>
          <a:ext cx="3391804" cy="1962000"/>
        </p:xfrm>
        <a:graphic>
          <a:graphicData uri="http://schemas.openxmlformats.org/drawingml/2006/chart">
            <c:chart xmlns:c="http://schemas.openxmlformats.org/drawingml/2006/chart" xmlns:r="http://schemas.openxmlformats.org/officeDocument/2006/relationships" r:id="rId6"/>
          </a:graphicData>
        </a:graphic>
      </p:graphicFrame>
      <p:sp>
        <p:nvSpPr>
          <p:cNvPr id="28" name="Rectangle 27">
            <a:extLst>
              <a:ext uri="{FF2B5EF4-FFF2-40B4-BE49-F238E27FC236}">
                <a16:creationId xmlns:a16="http://schemas.microsoft.com/office/drawing/2014/main" id="{B30FEDCF-8940-44F5-8D3F-28F993495E1B}"/>
              </a:ext>
            </a:extLst>
          </p:cNvPr>
          <p:cNvSpPr/>
          <p:nvPr/>
        </p:nvSpPr>
        <p:spPr>
          <a:xfrm>
            <a:off x="182217" y="1242392"/>
            <a:ext cx="11785599" cy="9092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Media consumption patterns for audio content vary. Those listening to New Zealand radio appear to be doing so on their way to and from school, with peaks in the morning and early afternoon. In contrast, listening to music, podcasts and audiobooks appears to be more of an evening activity.  </a:t>
            </a:r>
          </a:p>
        </p:txBody>
      </p:sp>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78194" y="138224"/>
            <a:ext cx="9158413" cy="547576"/>
          </a:xfrm>
        </p:spPr>
        <p:txBody>
          <a:bodyPr/>
          <a:lstStyle/>
          <a:p>
            <a:r>
              <a:rPr lang="en-NZ" dirty="0"/>
              <a:t>When children are listening to audio content</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p:txBody>
          <a:bodyPr/>
          <a:lstStyle/>
          <a:p>
            <a:r>
              <a:rPr lang="en-NZ" dirty="0"/>
              <a:t>Source: S1Q5. When did [CHILD] do each of the following for 5 minutes or more? </a:t>
            </a:r>
          </a:p>
          <a:p>
            <a:r>
              <a:rPr lang="en-NZ" dirty="0"/>
              <a:t>Base size: All parents and caregivers of 6 to 14 year olds who did each activity yesterday (n=58 to n=300). </a:t>
            </a:r>
          </a:p>
        </p:txBody>
      </p:sp>
      <p:sp>
        <p:nvSpPr>
          <p:cNvPr id="56" name="Rectangle 55">
            <a:extLst>
              <a:ext uri="{FF2B5EF4-FFF2-40B4-BE49-F238E27FC236}">
                <a16:creationId xmlns:a16="http://schemas.microsoft.com/office/drawing/2014/main" id="{0914CF5A-0A6B-4463-BB29-02A49A389CE8}"/>
              </a:ext>
            </a:extLst>
          </p:cNvPr>
          <p:cNvSpPr/>
          <p:nvPr/>
        </p:nvSpPr>
        <p:spPr>
          <a:xfrm rot="16200000">
            <a:off x="-553659" y="2949010"/>
            <a:ext cx="1962000" cy="421224"/>
          </a:xfrm>
          <a:prstGeom prst="rect">
            <a:avLst/>
          </a:prstGeom>
          <a:solidFill>
            <a:srgbClr val="E4C05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NZ" sz="1200" b="1" dirty="0"/>
              <a:t>Listen to music on site or streaming service</a:t>
            </a:r>
          </a:p>
        </p:txBody>
      </p:sp>
      <p:sp>
        <p:nvSpPr>
          <p:cNvPr id="58" name="Rectangle 57">
            <a:extLst>
              <a:ext uri="{FF2B5EF4-FFF2-40B4-BE49-F238E27FC236}">
                <a16:creationId xmlns:a16="http://schemas.microsoft.com/office/drawing/2014/main" id="{C427A560-5B39-4F68-8D50-53236C8439A3}"/>
              </a:ext>
            </a:extLst>
          </p:cNvPr>
          <p:cNvSpPr/>
          <p:nvPr/>
        </p:nvSpPr>
        <p:spPr>
          <a:xfrm rot="16200000">
            <a:off x="3410097" y="2951438"/>
            <a:ext cx="1962000" cy="421224"/>
          </a:xfrm>
          <a:prstGeom prst="rect">
            <a:avLst/>
          </a:prstGeom>
          <a:solidFill>
            <a:srgbClr val="E4C05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NZ" sz="1200" b="1" dirty="0"/>
              <a:t>Listen to a NZ radio station broadcast live</a:t>
            </a:r>
          </a:p>
        </p:txBody>
      </p:sp>
      <p:sp>
        <p:nvSpPr>
          <p:cNvPr id="61" name="Rectangle 60">
            <a:extLst>
              <a:ext uri="{FF2B5EF4-FFF2-40B4-BE49-F238E27FC236}">
                <a16:creationId xmlns:a16="http://schemas.microsoft.com/office/drawing/2014/main" id="{D9E4E8A7-C157-4F89-9C20-15359A72FA9D}"/>
              </a:ext>
            </a:extLst>
          </p:cNvPr>
          <p:cNvSpPr/>
          <p:nvPr/>
        </p:nvSpPr>
        <p:spPr>
          <a:xfrm rot="16200000">
            <a:off x="-582837" y="5062327"/>
            <a:ext cx="1962000" cy="421224"/>
          </a:xfrm>
          <a:prstGeom prst="rect">
            <a:avLst/>
          </a:prstGeom>
          <a:solidFill>
            <a:srgbClr val="E4C05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NZ" sz="1200" b="1" dirty="0"/>
              <a:t>Listen to a NZ radio station online</a:t>
            </a:r>
          </a:p>
        </p:txBody>
      </p:sp>
      <p:sp>
        <p:nvSpPr>
          <p:cNvPr id="62" name="Rectangle 61">
            <a:extLst>
              <a:ext uri="{FF2B5EF4-FFF2-40B4-BE49-F238E27FC236}">
                <a16:creationId xmlns:a16="http://schemas.microsoft.com/office/drawing/2014/main" id="{89E3789D-8FB6-40B0-85F9-52C3BB8F5AC4}"/>
              </a:ext>
            </a:extLst>
          </p:cNvPr>
          <p:cNvSpPr/>
          <p:nvPr/>
        </p:nvSpPr>
        <p:spPr>
          <a:xfrm rot="16200000">
            <a:off x="7350000" y="5074752"/>
            <a:ext cx="1962000" cy="421224"/>
          </a:xfrm>
          <a:prstGeom prst="rect">
            <a:avLst/>
          </a:prstGeom>
          <a:solidFill>
            <a:srgbClr val="E4C05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NZ" sz="1200" b="1" dirty="0"/>
              <a:t>Listen to an overseas radio station online</a:t>
            </a:r>
          </a:p>
        </p:txBody>
      </p:sp>
      <p:sp>
        <p:nvSpPr>
          <p:cNvPr id="63" name="Rectangle 62">
            <a:extLst>
              <a:ext uri="{FF2B5EF4-FFF2-40B4-BE49-F238E27FC236}">
                <a16:creationId xmlns:a16="http://schemas.microsoft.com/office/drawing/2014/main" id="{F1A1E138-56FD-4319-A7BE-52AE4B196C32}"/>
              </a:ext>
            </a:extLst>
          </p:cNvPr>
          <p:cNvSpPr/>
          <p:nvPr/>
        </p:nvSpPr>
        <p:spPr>
          <a:xfrm rot="16200000">
            <a:off x="3397524" y="5066476"/>
            <a:ext cx="1962000" cy="421224"/>
          </a:xfrm>
          <a:prstGeom prst="rect">
            <a:avLst/>
          </a:prstGeom>
          <a:solidFill>
            <a:srgbClr val="E4C05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NZ" sz="1200" b="1" dirty="0"/>
              <a:t>Listen to a podcast or audiobook</a:t>
            </a:r>
          </a:p>
        </p:txBody>
      </p:sp>
      <p:sp>
        <p:nvSpPr>
          <p:cNvPr id="26" name="Rectangle 25">
            <a:extLst>
              <a:ext uri="{FF2B5EF4-FFF2-40B4-BE49-F238E27FC236}">
                <a16:creationId xmlns:a16="http://schemas.microsoft.com/office/drawing/2014/main" id="{54F17A90-81EA-4A20-AB66-CB1C653CA50C}"/>
              </a:ext>
            </a:extLst>
          </p:cNvPr>
          <p:cNvSpPr/>
          <p:nvPr/>
        </p:nvSpPr>
        <p:spPr>
          <a:xfrm>
            <a:off x="0" y="1093470"/>
            <a:ext cx="359664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5" name="Rectangle 24">
            <a:extLst>
              <a:ext uri="{FF2B5EF4-FFF2-40B4-BE49-F238E27FC236}">
                <a16:creationId xmlns:a16="http://schemas.microsoft.com/office/drawing/2014/main" id="{53869844-84E0-4FC6-94ED-DCB759E3741E}"/>
              </a:ext>
            </a:extLst>
          </p:cNvPr>
          <p:cNvSpPr/>
          <p:nvPr/>
        </p:nvSpPr>
        <p:spPr>
          <a:xfrm>
            <a:off x="8133706" y="2196894"/>
            <a:ext cx="3814729" cy="1962000"/>
          </a:xfrm>
          <a:prstGeom prst="rect">
            <a:avLst/>
          </a:prstGeom>
          <a:solidFill>
            <a:schemeClr val="bg1"/>
          </a:solidFill>
          <a:ln w="508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aphicFrame>
        <p:nvGraphicFramePr>
          <p:cNvPr id="27" name="Chart 26">
            <a:extLst>
              <a:ext uri="{FF2B5EF4-FFF2-40B4-BE49-F238E27FC236}">
                <a16:creationId xmlns:a16="http://schemas.microsoft.com/office/drawing/2014/main" id="{670824C6-E56E-4153-92A4-12215B999FF6}"/>
              </a:ext>
            </a:extLst>
          </p:cNvPr>
          <p:cNvGraphicFramePr/>
          <p:nvPr/>
        </p:nvGraphicFramePr>
        <p:xfrm>
          <a:off x="8616719" y="2211088"/>
          <a:ext cx="3358341" cy="1937173"/>
        </p:xfrm>
        <a:graphic>
          <a:graphicData uri="http://schemas.openxmlformats.org/drawingml/2006/chart">
            <c:chart xmlns:c="http://schemas.openxmlformats.org/drawingml/2006/chart" xmlns:r="http://schemas.openxmlformats.org/officeDocument/2006/relationships" r:id="rId7"/>
          </a:graphicData>
        </a:graphic>
      </p:graphicFrame>
      <p:sp>
        <p:nvSpPr>
          <p:cNvPr id="29" name="Rectangle 28">
            <a:extLst>
              <a:ext uri="{FF2B5EF4-FFF2-40B4-BE49-F238E27FC236}">
                <a16:creationId xmlns:a16="http://schemas.microsoft.com/office/drawing/2014/main" id="{43C439EB-FBF0-4525-A3CC-0B8A7A7EA85F}"/>
              </a:ext>
            </a:extLst>
          </p:cNvPr>
          <p:cNvSpPr/>
          <p:nvPr/>
        </p:nvSpPr>
        <p:spPr>
          <a:xfrm rot="16200000">
            <a:off x="7349789" y="2964925"/>
            <a:ext cx="1962000" cy="421224"/>
          </a:xfrm>
          <a:prstGeom prst="rect">
            <a:avLst/>
          </a:prstGeom>
          <a:solidFill>
            <a:srgbClr val="E4C05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NZ" sz="1200" b="1" dirty="0"/>
              <a:t>Listen to music on CDs or iPod</a:t>
            </a:r>
          </a:p>
        </p:txBody>
      </p:sp>
      <p:pic>
        <p:nvPicPr>
          <p:cNvPr id="31" name="Picture 30">
            <a:extLst>
              <a:ext uri="{FF2B5EF4-FFF2-40B4-BE49-F238E27FC236}">
                <a16:creationId xmlns:a16="http://schemas.microsoft.com/office/drawing/2014/main" id="{FC0FDB8B-8606-4170-AECD-98FB5327B039}"/>
              </a:ext>
            </a:extLst>
          </p:cNvPr>
          <p:cNvPicPr>
            <a:picLocks noChangeAspect="1"/>
          </p:cNvPicPr>
          <p:nvPr/>
        </p:nvPicPr>
        <p:blipFill>
          <a:blip r:embed="rId8"/>
          <a:stretch>
            <a:fillRect/>
          </a:stretch>
        </p:blipFill>
        <p:spPr>
          <a:xfrm>
            <a:off x="201613" y="115608"/>
            <a:ext cx="612000" cy="608292"/>
          </a:xfrm>
          <a:prstGeom prst="rect">
            <a:avLst/>
          </a:prstGeom>
        </p:spPr>
      </p:pic>
      <p:sp>
        <p:nvSpPr>
          <p:cNvPr id="32" name="Oval 31">
            <a:extLst>
              <a:ext uri="{FF2B5EF4-FFF2-40B4-BE49-F238E27FC236}">
                <a16:creationId xmlns:a16="http://schemas.microsoft.com/office/drawing/2014/main" id="{5E0491F5-B17A-44A4-B891-A567E20B75AA}"/>
              </a:ext>
            </a:extLst>
          </p:cNvPr>
          <p:cNvSpPr/>
          <p:nvPr/>
        </p:nvSpPr>
        <p:spPr>
          <a:xfrm>
            <a:off x="7650460" y="6486098"/>
            <a:ext cx="288000" cy="288000"/>
          </a:xfrm>
          <a:prstGeom prst="ellipse">
            <a:avLst/>
          </a:prstGeom>
          <a:solidFill>
            <a:srgbClr val="E4C051"/>
          </a:solidFill>
          <a:ln>
            <a:solidFill>
              <a:srgbClr val="E4C05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NZ" sz="900" b="1" dirty="0"/>
              <a:t>XX%</a:t>
            </a:r>
          </a:p>
        </p:txBody>
      </p:sp>
      <p:sp>
        <p:nvSpPr>
          <p:cNvPr id="33" name="Footer Placeholder 16">
            <a:extLst>
              <a:ext uri="{FF2B5EF4-FFF2-40B4-BE49-F238E27FC236}">
                <a16:creationId xmlns:a16="http://schemas.microsoft.com/office/drawing/2014/main" id="{C4168CD0-5474-4B2F-9AD6-799736977116}"/>
              </a:ext>
            </a:extLst>
          </p:cNvPr>
          <p:cNvSpPr txBox="1">
            <a:spLocks/>
          </p:cNvSpPr>
          <p:nvPr/>
        </p:nvSpPr>
        <p:spPr>
          <a:xfrm>
            <a:off x="7964967" y="6389646"/>
            <a:ext cx="1685001" cy="468354"/>
          </a:xfrm>
          <a:prstGeom prst="rect">
            <a:avLst/>
          </a:prstGeom>
        </p:spPr>
        <p:txBody>
          <a:bodyPr vert="horz" lIns="91440" tIns="45720" rIns="91440" bIns="45720" rtlCol="0" anchor="ctr"/>
          <a:lstStyle>
            <a:defPPr>
              <a:defRPr lang="en-US"/>
            </a:defPPr>
            <a:lvl1pPr marL="0" algn="l" defTabSz="914400" rtl="0" eaLnBrk="1" latinLnBrk="0" hangingPunct="1">
              <a:lnSpc>
                <a:spcPct val="80000"/>
              </a:lnSpc>
              <a:defRPr sz="800" kern="1200">
                <a:solidFill>
                  <a:srgbClr val="5B5C6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Z" dirty="0"/>
              <a:t>Proportion who listen to this type of content each day</a:t>
            </a:r>
          </a:p>
        </p:txBody>
      </p:sp>
      <p:sp>
        <p:nvSpPr>
          <p:cNvPr id="34" name="Oval 33">
            <a:extLst>
              <a:ext uri="{FF2B5EF4-FFF2-40B4-BE49-F238E27FC236}">
                <a16:creationId xmlns:a16="http://schemas.microsoft.com/office/drawing/2014/main" id="{0FC60068-4BF9-40D1-8ACE-40BBE36593B3}"/>
              </a:ext>
            </a:extLst>
          </p:cNvPr>
          <p:cNvSpPr/>
          <p:nvPr/>
        </p:nvSpPr>
        <p:spPr>
          <a:xfrm>
            <a:off x="3510404" y="2264998"/>
            <a:ext cx="432000" cy="396000"/>
          </a:xfrm>
          <a:prstGeom prst="ellipse">
            <a:avLst/>
          </a:prstGeom>
          <a:solidFill>
            <a:srgbClr val="E4C051"/>
          </a:solidFill>
          <a:ln>
            <a:solidFill>
              <a:srgbClr val="E4C05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NZ" sz="1200" b="1" dirty="0"/>
              <a:t>51%</a:t>
            </a:r>
          </a:p>
        </p:txBody>
      </p:sp>
      <p:sp>
        <p:nvSpPr>
          <p:cNvPr id="35" name="Oval 34">
            <a:extLst>
              <a:ext uri="{FF2B5EF4-FFF2-40B4-BE49-F238E27FC236}">
                <a16:creationId xmlns:a16="http://schemas.microsoft.com/office/drawing/2014/main" id="{3DB91E4B-51CD-4FCB-856C-7AA987E8B4A6}"/>
              </a:ext>
            </a:extLst>
          </p:cNvPr>
          <p:cNvSpPr/>
          <p:nvPr/>
        </p:nvSpPr>
        <p:spPr>
          <a:xfrm>
            <a:off x="7481876" y="2264998"/>
            <a:ext cx="432000" cy="396000"/>
          </a:xfrm>
          <a:prstGeom prst="ellipse">
            <a:avLst/>
          </a:prstGeom>
          <a:solidFill>
            <a:srgbClr val="E4C051"/>
          </a:solidFill>
          <a:ln>
            <a:solidFill>
              <a:srgbClr val="E4C05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NZ" sz="1200" b="1" dirty="0"/>
              <a:t>27%</a:t>
            </a:r>
          </a:p>
        </p:txBody>
      </p:sp>
      <p:sp>
        <p:nvSpPr>
          <p:cNvPr id="36" name="Oval 35">
            <a:extLst>
              <a:ext uri="{FF2B5EF4-FFF2-40B4-BE49-F238E27FC236}">
                <a16:creationId xmlns:a16="http://schemas.microsoft.com/office/drawing/2014/main" id="{2252755D-E817-4252-A95B-75878E6313B5}"/>
              </a:ext>
            </a:extLst>
          </p:cNvPr>
          <p:cNvSpPr/>
          <p:nvPr/>
        </p:nvSpPr>
        <p:spPr>
          <a:xfrm>
            <a:off x="11429153" y="2264998"/>
            <a:ext cx="432000" cy="396000"/>
          </a:xfrm>
          <a:prstGeom prst="ellipse">
            <a:avLst/>
          </a:prstGeom>
          <a:solidFill>
            <a:srgbClr val="E4C051"/>
          </a:solidFill>
          <a:ln>
            <a:solidFill>
              <a:srgbClr val="E4C05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NZ" sz="1200" b="1" dirty="0"/>
              <a:t>14%</a:t>
            </a:r>
          </a:p>
        </p:txBody>
      </p:sp>
      <p:sp>
        <p:nvSpPr>
          <p:cNvPr id="37" name="Oval 36">
            <a:extLst>
              <a:ext uri="{FF2B5EF4-FFF2-40B4-BE49-F238E27FC236}">
                <a16:creationId xmlns:a16="http://schemas.microsoft.com/office/drawing/2014/main" id="{71D4E8F5-FD70-4BDC-AD32-C5793EFC4468}"/>
              </a:ext>
            </a:extLst>
          </p:cNvPr>
          <p:cNvSpPr/>
          <p:nvPr/>
        </p:nvSpPr>
        <p:spPr>
          <a:xfrm>
            <a:off x="3523104" y="4385898"/>
            <a:ext cx="432000" cy="396000"/>
          </a:xfrm>
          <a:prstGeom prst="ellipse">
            <a:avLst/>
          </a:prstGeom>
          <a:solidFill>
            <a:srgbClr val="E4C051"/>
          </a:solidFill>
          <a:ln>
            <a:solidFill>
              <a:srgbClr val="E4C05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NZ" sz="1200" b="1" dirty="0"/>
              <a:t>10%</a:t>
            </a:r>
          </a:p>
        </p:txBody>
      </p:sp>
      <p:sp>
        <p:nvSpPr>
          <p:cNvPr id="38" name="Oval 37">
            <a:extLst>
              <a:ext uri="{FF2B5EF4-FFF2-40B4-BE49-F238E27FC236}">
                <a16:creationId xmlns:a16="http://schemas.microsoft.com/office/drawing/2014/main" id="{EF81EA3B-EC48-4CA5-B7AF-771C08A121E9}"/>
              </a:ext>
            </a:extLst>
          </p:cNvPr>
          <p:cNvSpPr/>
          <p:nvPr/>
        </p:nvSpPr>
        <p:spPr>
          <a:xfrm>
            <a:off x="7494576" y="4385898"/>
            <a:ext cx="432000" cy="396000"/>
          </a:xfrm>
          <a:prstGeom prst="ellipse">
            <a:avLst/>
          </a:prstGeom>
          <a:solidFill>
            <a:srgbClr val="E4C051"/>
          </a:solidFill>
          <a:ln>
            <a:solidFill>
              <a:srgbClr val="E4C05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NZ" sz="1200" b="1" dirty="0"/>
              <a:t>8%</a:t>
            </a:r>
          </a:p>
        </p:txBody>
      </p:sp>
      <p:sp>
        <p:nvSpPr>
          <p:cNvPr id="39" name="Oval 38">
            <a:extLst>
              <a:ext uri="{FF2B5EF4-FFF2-40B4-BE49-F238E27FC236}">
                <a16:creationId xmlns:a16="http://schemas.microsoft.com/office/drawing/2014/main" id="{75A36814-4172-4AE4-BF60-5314A71F2C37}"/>
              </a:ext>
            </a:extLst>
          </p:cNvPr>
          <p:cNvSpPr/>
          <p:nvPr/>
        </p:nvSpPr>
        <p:spPr>
          <a:xfrm>
            <a:off x="11441853" y="4385898"/>
            <a:ext cx="432000" cy="396000"/>
          </a:xfrm>
          <a:prstGeom prst="ellipse">
            <a:avLst/>
          </a:prstGeom>
          <a:solidFill>
            <a:srgbClr val="E4C051"/>
          </a:solidFill>
          <a:ln>
            <a:solidFill>
              <a:srgbClr val="E4C05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NZ" sz="1200" b="1" dirty="0"/>
              <a:t>5%</a:t>
            </a:r>
          </a:p>
        </p:txBody>
      </p:sp>
    </p:spTree>
    <p:extLst>
      <p:ext uri="{BB962C8B-B14F-4D97-AF65-F5344CB8AC3E}">
        <p14:creationId xmlns:p14="http://schemas.microsoft.com/office/powerpoint/2010/main" val="1771431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EF1B4995-543D-48BB-A32B-0BA64FE8E26C}"/>
              </a:ext>
            </a:extLst>
          </p:cNvPr>
          <p:cNvSpPr/>
          <p:nvPr/>
        </p:nvSpPr>
        <p:spPr>
          <a:xfrm>
            <a:off x="3136900" y="1039528"/>
            <a:ext cx="8851900" cy="5178392"/>
          </a:xfrm>
          <a:prstGeom prst="rect">
            <a:avLst/>
          </a:prstGeom>
          <a:solidFill>
            <a:schemeClr val="bg1"/>
          </a:solidFill>
          <a:ln w="508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graphicFrame>
        <p:nvGraphicFramePr>
          <p:cNvPr id="5" name="Chart 4">
            <a:extLst>
              <a:ext uri="{FF2B5EF4-FFF2-40B4-BE49-F238E27FC236}">
                <a16:creationId xmlns:a16="http://schemas.microsoft.com/office/drawing/2014/main" id="{20BB7213-C255-4A64-9238-D7140C09654D}"/>
              </a:ext>
            </a:extLst>
          </p:cNvPr>
          <p:cNvGraphicFramePr/>
          <p:nvPr>
            <p:extLst>
              <p:ext uri="{D42A27DB-BD31-4B8C-83A1-F6EECF244321}">
                <p14:modId xmlns:p14="http://schemas.microsoft.com/office/powerpoint/2010/main" val="2859229557"/>
              </p:ext>
            </p:extLst>
          </p:nvPr>
        </p:nvGraphicFramePr>
        <p:xfrm>
          <a:off x="3136900" y="996117"/>
          <a:ext cx="88519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p:txBody>
          <a:bodyPr/>
          <a:lstStyle/>
          <a:p>
            <a:r>
              <a:rPr lang="en-NZ" dirty="0"/>
              <a:t>How long children spend on different activities</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p:txBody>
          <a:bodyPr/>
          <a:lstStyle/>
          <a:p>
            <a:r>
              <a:rPr lang="en-NZ" dirty="0"/>
              <a:t>Source: S1Q7. Still thinking about yesterday, how long did [CHILD] spend on each of these activities in total?</a:t>
            </a:r>
          </a:p>
          <a:p>
            <a:r>
              <a:rPr lang="en-NZ" dirty="0"/>
              <a:t>Base size: All parents and caregivers of 6 to 14 year olds who did each activity yesterday (n=58 to n=789). </a:t>
            </a:r>
          </a:p>
        </p:txBody>
      </p:sp>
      <p:graphicFrame>
        <p:nvGraphicFramePr>
          <p:cNvPr id="10" name="Table 9">
            <a:extLst>
              <a:ext uri="{FF2B5EF4-FFF2-40B4-BE49-F238E27FC236}">
                <a16:creationId xmlns:a16="http://schemas.microsoft.com/office/drawing/2014/main" id="{6EF4C9D0-F431-4427-9CCE-6A968E299D85}"/>
              </a:ext>
            </a:extLst>
          </p:cNvPr>
          <p:cNvGraphicFramePr>
            <a:graphicFrameLocks noGrp="1"/>
          </p:cNvGraphicFramePr>
          <p:nvPr>
            <p:extLst>
              <p:ext uri="{D42A27DB-BD31-4B8C-83A1-F6EECF244321}">
                <p14:modId xmlns:p14="http://schemas.microsoft.com/office/powerpoint/2010/main" val="3022062288"/>
              </p:ext>
            </p:extLst>
          </p:nvPr>
        </p:nvGraphicFramePr>
        <p:xfrm>
          <a:off x="3687417" y="2495309"/>
          <a:ext cx="6449190" cy="853440"/>
        </p:xfrm>
        <a:graphic>
          <a:graphicData uri="http://schemas.openxmlformats.org/drawingml/2006/table">
            <a:tbl>
              <a:tblPr firstRow="1" bandRow="1">
                <a:tableStyleId>{5C22544A-7EE6-4342-B048-85BDC9FD1C3A}</a:tableStyleId>
              </a:tblPr>
              <a:tblGrid>
                <a:gridCol w="1289838">
                  <a:extLst>
                    <a:ext uri="{9D8B030D-6E8A-4147-A177-3AD203B41FA5}">
                      <a16:colId xmlns:a16="http://schemas.microsoft.com/office/drawing/2014/main" val="2041095588"/>
                    </a:ext>
                  </a:extLst>
                </a:gridCol>
                <a:gridCol w="1289838">
                  <a:extLst>
                    <a:ext uri="{9D8B030D-6E8A-4147-A177-3AD203B41FA5}">
                      <a16:colId xmlns:a16="http://schemas.microsoft.com/office/drawing/2014/main" val="3597252040"/>
                    </a:ext>
                  </a:extLst>
                </a:gridCol>
                <a:gridCol w="1289838">
                  <a:extLst>
                    <a:ext uri="{9D8B030D-6E8A-4147-A177-3AD203B41FA5}">
                      <a16:colId xmlns:a16="http://schemas.microsoft.com/office/drawing/2014/main" val="1581944196"/>
                    </a:ext>
                  </a:extLst>
                </a:gridCol>
                <a:gridCol w="1289838">
                  <a:extLst>
                    <a:ext uri="{9D8B030D-6E8A-4147-A177-3AD203B41FA5}">
                      <a16:colId xmlns:a16="http://schemas.microsoft.com/office/drawing/2014/main" val="3208174258"/>
                    </a:ext>
                  </a:extLst>
                </a:gridCol>
                <a:gridCol w="1289838">
                  <a:extLst>
                    <a:ext uri="{9D8B030D-6E8A-4147-A177-3AD203B41FA5}">
                      <a16:colId xmlns:a16="http://schemas.microsoft.com/office/drawing/2014/main" val="1439186130"/>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1000" b="0" i="0" u="none" strike="noStrike" kern="1200" dirty="0">
                          <a:solidFill>
                            <a:srgbClr val="000000"/>
                          </a:solidFill>
                          <a:effectLst/>
                          <a:latin typeface="Calibri" panose="020F0502020204030204" pitchFamily="34" charset="0"/>
                          <a:ea typeface="+mn-ea"/>
                          <a:cs typeface="+mn-cs"/>
                        </a:rPr>
                        <a:t>Watching TV on a NZ website or service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NZ" sz="1000" b="0" i="0" u="none" strike="noStrike" kern="1200" dirty="0">
                        <a:solidFill>
                          <a:srgbClr val="000000"/>
                        </a:solidFill>
                        <a:effectLst/>
                        <a:latin typeface="Calibri" panose="020F0502020204030204" pitchFamily="34" charset="0"/>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1000" b="0" i="0" u="none" strike="noStrike" dirty="0">
                          <a:solidFill>
                            <a:srgbClr val="000000"/>
                          </a:solidFill>
                          <a:effectLst/>
                          <a:latin typeface="Calibri" panose="020F0502020204030204" pitchFamily="34" charset="0"/>
                        </a:rPr>
                        <a:t>Watching TV on an overseas website or service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1000" b="0" i="0" u="none" strike="noStrike" kern="1200" dirty="0">
                          <a:solidFill>
                            <a:srgbClr val="000000"/>
                          </a:solidFill>
                          <a:effectLst/>
                          <a:latin typeface="Calibri" panose="020F0502020204030204" pitchFamily="34" charset="0"/>
                          <a:ea typeface="+mn-ea"/>
                          <a:cs typeface="+mn-cs"/>
                        </a:rPr>
                        <a:t>Watching TV through a Sky decoder or MySky</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NZ" sz="1000" b="0" i="0" u="none" strike="noStrike" dirty="0">
                        <a:solidFill>
                          <a:srgbClr val="000000"/>
                        </a:solidFill>
                        <a:effectLst/>
                        <a:latin typeface="Calibri" panose="020F0502020204030204" pitchFamily="34" charset="0"/>
                      </a:endParaRPr>
                    </a:p>
                    <a:p>
                      <a:pPr algn="ctr"/>
                      <a:endParaRPr lang="en-NZ" sz="1000" b="0" i="0" u="none" strike="noStrike" kern="1200" dirty="0">
                        <a:solidFill>
                          <a:srgbClr val="000000"/>
                        </a:solidFill>
                        <a:effectLst/>
                        <a:latin typeface="+mj-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1000" b="0" i="0" u="none" strike="noStrike" dirty="0">
                          <a:solidFill>
                            <a:srgbClr val="000000"/>
                          </a:solidFill>
                          <a:effectLst/>
                          <a:latin typeface="Calibri" panose="020F0502020204030204" pitchFamily="34" charset="0"/>
                        </a:rPr>
                        <a:t>Watching live or recorded free-to-air TV</a:t>
                      </a:r>
                    </a:p>
                    <a:p>
                      <a:pPr algn="ctr"/>
                      <a:endParaRPr lang="en-NZ" sz="1000" b="0" i="0" u="none" strike="noStrike" kern="1200" dirty="0">
                        <a:solidFill>
                          <a:srgbClr val="000000"/>
                        </a:solidFill>
                        <a:effectLst/>
                        <a:latin typeface="+mj-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1000" b="0" i="0" u="none" strike="noStrike" kern="1200" dirty="0">
                          <a:solidFill>
                            <a:srgbClr val="000000"/>
                          </a:solidFill>
                          <a:effectLst/>
                          <a:latin typeface="Calibri" panose="020F0502020204030204" pitchFamily="34" charset="0"/>
                          <a:ea typeface="+mn-ea"/>
                          <a:cs typeface="+mn-cs"/>
                        </a:rPr>
                        <a:t>Watching TV on demand</a:t>
                      </a:r>
                    </a:p>
                    <a:p>
                      <a:pPr algn="ctr"/>
                      <a:endParaRPr lang="en-NZ" sz="1000" b="0" i="0" u="none" strike="noStrike" kern="1200" dirty="0">
                        <a:solidFill>
                          <a:srgbClr val="000000"/>
                        </a:solidFill>
                        <a:effectLst/>
                        <a:latin typeface="+mj-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84976777"/>
                  </a:ext>
                </a:extLst>
              </a:tr>
            </a:tbl>
          </a:graphicData>
        </a:graphic>
      </p:graphicFrame>
      <p:graphicFrame>
        <p:nvGraphicFramePr>
          <p:cNvPr id="29" name="Table 28">
            <a:extLst>
              <a:ext uri="{FF2B5EF4-FFF2-40B4-BE49-F238E27FC236}">
                <a16:creationId xmlns:a16="http://schemas.microsoft.com/office/drawing/2014/main" id="{B9A65B25-8780-4634-9738-0D149FCF51DB}"/>
              </a:ext>
            </a:extLst>
          </p:cNvPr>
          <p:cNvGraphicFramePr>
            <a:graphicFrameLocks noGrp="1"/>
          </p:cNvGraphicFramePr>
          <p:nvPr/>
        </p:nvGraphicFramePr>
        <p:xfrm>
          <a:off x="3687416" y="4154190"/>
          <a:ext cx="6449190" cy="548640"/>
        </p:xfrm>
        <a:graphic>
          <a:graphicData uri="http://schemas.openxmlformats.org/drawingml/2006/table">
            <a:tbl>
              <a:tblPr firstRow="1" bandRow="1">
                <a:tableStyleId>{5C22544A-7EE6-4342-B048-85BDC9FD1C3A}</a:tableStyleId>
              </a:tblPr>
              <a:tblGrid>
                <a:gridCol w="1289838">
                  <a:extLst>
                    <a:ext uri="{9D8B030D-6E8A-4147-A177-3AD203B41FA5}">
                      <a16:colId xmlns:a16="http://schemas.microsoft.com/office/drawing/2014/main" val="2041095588"/>
                    </a:ext>
                  </a:extLst>
                </a:gridCol>
                <a:gridCol w="1289838">
                  <a:extLst>
                    <a:ext uri="{9D8B030D-6E8A-4147-A177-3AD203B41FA5}">
                      <a16:colId xmlns:a16="http://schemas.microsoft.com/office/drawing/2014/main" val="3597252040"/>
                    </a:ext>
                  </a:extLst>
                </a:gridCol>
                <a:gridCol w="1289838">
                  <a:extLst>
                    <a:ext uri="{9D8B030D-6E8A-4147-A177-3AD203B41FA5}">
                      <a16:colId xmlns:a16="http://schemas.microsoft.com/office/drawing/2014/main" val="1581944196"/>
                    </a:ext>
                  </a:extLst>
                </a:gridCol>
                <a:gridCol w="1289838">
                  <a:extLst>
                    <a:ext uri="{9D8B030D-6E8A-4147-A177-3AD203B41FA5}">
                      <a16:colId xmlns:a16="http://schemas.microsoft.com/office/drawing/2014/main" val="3208174258"/>
                    </a:ext>
                  </a:extLst>
                </a:gridCol>
                <a:gridCol w="1289838">
                  <a:extLst>
                    <a:ext uri="{9D8B030D-6E8A-4147-A177-3AD203B41FA5}">
                      <a16:colId xmlns:a16="http://schemas.microsoft.com/office/drawing/2014/main" val="1439186130"/>
                    </a:ext>
                  </a:extLst>
                </a:gridCol>
              </a:tblGrid>
              <a:tr h="370840">
                <a:tc>
                  <a:txBody>
                    <a:bodyPr/>
                    <a:lstStyle/>
                    <a:p>
                      <a:pPr algn="ctr" fontAlgn="b"/>
                      <a:r>
                        <a:rPr lang="en-NZ" sz="1000" b="0" i="0" u="none" strike="noStrike" dirty="0">
                          <a:solidFill>
                            <a:srgbClr val="000000"/>
                          </a:solidFill>
                          <a:effectLst/>
                          <a:latin typeface="Calibri" panose="020F0502020204030204" pitchFamily="34" charset="0"/>
                        </a:rPr>
                        <a:t>Watching a video online using an overseas site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en-NZ" sz="1000" b="0" i="0" u="none" strike="noStrike" kern="1200" dirty="0">
                          <a:solidFill>
                            <a:srgbClr val="000000"/>
                          </a:solidFill>
                          <a:effectLst/>
                          <a:latin typeface="Calibri" panose="020F0502020204030204" pitchFamily="34" charset="0"/>
                          <a:ea typeface="+mn-ea"/>
                          <a:cs typeface="+mn-cs"/>
                        </a:rPr>
                        <a:t>Using websites or apps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fontAlgn="b"/>
                      <a:r>
                        <a:rPr lang="en-NZ" sz="1000" b="0" i="0" u="none" strike="noStrike" dirty="0">
                          <a:solidFill>
                            <a:srgbClr val="000000"/>
                          </a:solidFill>
                          <a:effectLst/>
                          <a:latin typeface="Calibri" panose="020F0502020204030204" pitchFamily="34" charset="0"/>
                        </a:rPr>
                        <a:t>Watching a video online using a NZ site </a:t>
                      </a:r>
                    </a:p>
                    <a:p>
                      <a:pPr algn="ctr"/>
                      <a:endParaRPr lang="en-NZ" sz="1000" b="0" i="0" u="none" strike="noStrike" kern="1200" dirty="0">
                        <a:solidFill>
                          <a:srgbClr val="000000"/>
                        </a:solidFill>
                        <a:effectLst/>
                        <a:latin typeface="+mj-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NZ" sz="1000" b="0" i="0" u="none" strike="noStrike" kern="1200" dirty="0">
                        <a:solidFill>
                          <a:srgbClr val="000000"/>
                        </a:solidFill>
                        <a:effectLst/>
                        <a:latin typeface="+mj-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NZ" sz="1000" b="0" i="0" u="none" strike="noStrike" kern="1200" dirty="0">
                        <a:solidFill>
                          <a:srgbClr val="000000"/>
                        </a:solidFill>
                        <a:effectLst/>
                        <a:latin typeface="+mj-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84976777"/>
                  </a:ext>
                </a:extLst>
              </a:tr>
            </a:tbl>
          </a:graphicData>
        </a:graphic>
      </p:graphicFrame>
      <p:graphicFrame>
        <p:nvGraphicFramePr>
          <p:cNvPr id="30" name="Table 29">
            <a:extLst>
              <a:ext uri="{FF2B5EF4-FFF2-40B4-BE49-F238E27FC236}">
                <a16:creationId xmlns:a16="http://schemas.microsoft.com/office/drawing/2014/main" id="{4266BC1D-A019-4394-B7A9-7A6940A876D5}"/>
              </a:ext>
            </a:extLst>
          </p:cNvPr>
          <p:cNvGraphicFramePr>
            <a:graphicFrameLocks noGrp="1"/>
          </p:cNvGraphicFramePr>
          <p:nvPr>
            <p:extLst>
              <p:ext uri="{D42A27DB-BD31-4B8C-83A1-F6EECF244321}">
                <p14:modId xmlns:p14="http://schemas.microsoft.com/office/powerpoint/2010/main" val="2979878034"/>
              </p:ext>
            </p:extLst>
          </p:nvPr>
        </p:nvGraphicFramePr>
        <p:xfrm>
          <a:off x="3658232" y="5636578"/>
          <a:ext cx="7732857" cy="701040"/>
        </p:xfrm>
        <a:graphic>
          <a:graphicData uri="http://schemas.openxmlformats.org/drawingml/2006/table">
            <a:tbl>
              <a:tblPr firstRow="1" bandRow="1">
                <a:tableStyleId>{5C22544A-7EE6-4342-B048-85BDC9FD1C3A}</a:tableStyleId>
              </a:tblPr>
              <a:tblGrid>
                <a:gridCol w="1405430">
                  <a:extLst>
                    <a:ext uri="{9D8B030D-6E8A-4147-A177-3AD203B41FA5}">
                      <a16:colId xmlns:a16="http://schemas.microsoft.com/office/drawing/2014/main" val="2041095588"/>
                    </a:ext>
                  </a:extLst>
                </a:gridCol>
                <a:gridCol w="1305636">
                  <a:extLst>
                    <a:ext uri="{9D8B030D-6E8A-4147-A177-3AD203B41FA5}">
                      <a16:colId xmlns:a16="http://schemas.microsoft.com/office/drawing/2014/main" val="3597252040"/>
                    </a:ext>
                  </a:extLst>
                </a:gridCol>
                <a:gridCol w="1151323">
                  <a:extLst>
                    <a:ext uri="{9D8B030D-6E8A-4147-A177-3AD203B41FA5}">
                      <a16:colId xmlns:a16="http://schemas.microsoft.com/office/drawing/2014/main" val="1581944196"/>
                    </a:ext>
                  </a:extLst>
                </a:gridCol>
                <a:gridCol w="1290156">
                  <a:extLst>
                    <a:ext uri="{9D8B030D-6E8A-4147-A177-3AD203B41FA5}">
                      <a16:colId xmlns:a16="http://schemas.microsoft.com/office/drawing/2014/main" val="3208174258"/>
                    </a:ext>
                  </a:extLst>
                </a:gridCol>
                <a:gridCol w="1290156">
                  <a:extLst>
                    <a:ext uri="{9D8B030D-6E8A-4147-A177-3AD203B41FA5}">
                      <a16:colId xmlns:a16="http://schemas.microsoft.com/office/drawing/2014/main" val="1439186130"/>
                    </a:ext>
                  </a:extLst>
                </a:gridCol>
                <a:gridCol w="1290156">
                  <a:extLst>
                    <a:ext uri="{9D8B030D-6E8A-4147-A177-3AD203B41FA5}">
                      <a16:colId xmlns:a16="http://schemas.microsoft.com/office/drawing/2014/main" val="4155528787"/>
                    </a:ext>
                  </a:extLst>
                </a:gridCol>
              </a:tblGrid>
              <a:tr h="370840">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NZ" sz="1000" b="0" i="0" u="none" strike="noStrike" dirty="0">
                          <a:solidFill>
                            <a:srgbClr val="000000"/>
                          </a:solidFill>
                          <a:effectLst/>
                          <a:latin typeface="Calibri" panose="020F0502020204030204" pitchFamily="34" charset="0"/>
                        </a:rPr>
                        <a:t>Listening to music on a website or streaming service</a:t>
                      </a:r>
                    </a:p>
                    <a:p>
                      <a:pPr algn="ctr" fontAlgn="b"/>
                      <a:endParaRPr lang="en-NZ" sz="1000" b="0" i="0" u="none" strike="noStrike" dirty="0">
                        <a:solidFill>
                          <a:srgbClr val="000000"/>
                        </a:solidFill>
                        <a:effectLst/>
                        <a:latin typeface="Calibri" panose="020F05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NZ" sz="1000" b="0" i="0" u="none" strike="noStrike" dirty="0">
                          <a:solidFill>
                            <a:srgbClr val="000000"/>
                          </a:solidFill>
                          <a:effectLst/>
                          <a:latin typeface="Calibri" panose="020F0502020204030204" pitchFamily="34" charset="0"/>
                        </a:rPr>
                        <a:t>Listening to music on CDs or iPods</a:t>
                      </a:r>
                    </a:p>
                    <a:p>
                      <a:pPr marL="0" marR="0" lvl="0" indent="0" algn="ctr" defTabSz="914400" rtl="0" eaLnBrk="1" fontAlgn="b" latinLnBrk="0" hangingPunct="1">
                        <a:lnSpc>
                          <a:spcPct val="100000"/>
                        </a:lnSpc>
                        <a:spcBef>
                          <a:spcPts val="0"/>
                        </a:spcBef>
                        <a:spcAft>
                          <a:spcPts val="0"/>
                        </a:spcAft>
                        <a:buClrTx/>
                        <a:buSzTx/>
                        <a:buFontTx/>
                        <a:buNone/>
                        <a:tabLst/>
                        <a:defRPr/>
                      </a:pPr>
                      <a:endParaRPr lang="en-NZ" sz="1000" b="0" i="0" u="none" strike="noStrike" dirty="0">
                        <a:solidFill>
                          <a:srgbClr val="000000"/>
                        </a:solidFill>
                        <a:effectLst/>
                        <a:latin typeface="Calibri" panose="020F05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1000" b="0" i="0" u="none" strike="noStrike" dirty="0">
                          <a:solidFill>
                            <a:srgbClr val="000000"/>
                          </a:solidFill>
                          <a:effectLst/>
                          <a:latin typeface="Calibri" panose="020F0502020204030204" pitchFamily="34" charset="0"/>
                        </a:rPr>
                        <a:t>Listening to a podcast or audiobook</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1000" b="0" i="0" u="none" strike="noStrike" dirty="0">
                          <a:solidFill>
                            <a:srgbClr val="000000"/>
                          </a:solidFill>
                          <a:effectLst/>
                          <a:latin typeface="Calibri" panose="020F0502020204030204" pitchFamily="34" charset="0"/>
                        </a:rPr>
                        <a:t>Listening to a NZ radio station broadcast on radio</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NZ" sz="1000" b="0" i="0" u="none" strike="noStrike" kern="1200" dirty="0">
                          <a:solidFill>
                            <a:srgbClr val="000000"/>
                          </a:solidFill>
                          <a:effectLst/>
                          <a:latin typeface="Calibri" panose="020F0502020204030204" pitchFamily="34" charset="0"/>
                          <a:ea typeface="+mn-ea"/>
                          <a:cs typeface="+mn-cs"/>
                        </a:rPr>
                        <a:t>Listening to an overseas radio station online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1000" b="0" i="0" u="none" strike="noStrike" dirty="0">
                          <a:solidFill>
                            <a:srgbClr val="000000"/>
                          </a:solidFill>
                          <a:effectLst/>
                          <a:latin typeface="Calibri" panose="020F0502020204030204" pitchFamily="34" charset="0"/>
                        </a:rPr>
                        <a:t>Listening to a NZ radio station online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84976777"/>
                  </a:ext>
                </a:extLst>
              </a:tr>
            </a:tbl>
          </a:graphicData>
        </a:graphic>
      </p:graphicFrame>
      <p:sp>
        <p:nvSpPr>
          <p:cNvPr id="11" name="TextBox 10">
            <a:extLst>
              <a:ext uri="{FF2B5EF4-FFF2-40B4-BE49-F238E27FC236}">
                <a16:creationId xmlns:a16="http://schemas.microsoft.com/office/drawing/2014/main" id="{79F63260-663E-4830-BC8A-5126F412EB69}"/>
              </a:ext>
            </a:extLst>
          </p:cNvPr>
          <p:cNvSpPr txBox="1"/>
          <p:nvPr/>
        </p:nvSpPr>
        <p:spPr>
          <a:xfrm>
            <a:off x="3136900" y="1127051"/>
            <a:ext cx="8851900" cy="378520"/>
          </a:xfrm>
          <a:prstGeom prst="rect">
            <a:avLst/>
          </a:prstGeom>
          <a:noFill/>
        </p:spPr>
        <p:txBody>
          <a:bodyPr wrap="square" rtlCol="0">
            <a:spAutoFit/>
          </a:bodyPr>
          <a:lstStyle/>
          <a:p>
            <a:pPr algn="ctr"/>
            <a:r>
              <a:rPr lang="en-NZ" b="1" dirty="0"/>
              <a:t>Average time spent…</a:t>
            </a:r>
          </a:p>
        </p:txBody>
      </p:sp>
      <p:sp>
        <p:nvSpPr>
          <p:cNvPr id="32" name="Rectangle 31">
            <a:extLst>
              <a:ext uri="{FF2B5EF4-FFF2-40B4-BE49-F238E27FC236}">
                <a16:creationId xmlns:a16="http://schemas.microsoft.com/office/drawing/2014/main" id="{AA6991BA-AD6B-4C8D-8A1D-1F101FD78936}"/>
              </a:ext>
            </a:extLst>
          </p:cNvPr>
          <p:cNvSpPr/>
          <p:nvPr/>
        </p:nvSpPr>
        <p:spPr>
          <a:xfrm>
            <a:off x="203200" y="1474309"/>
            <a:ext cx="2641600" cy="37226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Of all the activities we asked about, children spend the most time watching videos online on overseas platforms. </a:t>
            </a:r>
          </a:p>
          <a:p>
            <a:pPr marL="36000"/>
            <a:endParaRPr lang="en-NZ" dirty="0">
              <a:solidFill>
                <a:srgbClr val="404040"/>
              </a:solidFill>
            </a:endParaRPr>
          </a:p>
          <a:p>
            <a:pPr marL="36000"/>
            <a:r>
              <a:rPr lang="en-NZ" dirty="0">
                <a:solidFill>
                  <a:srgbClr val="404040"/>
                </a:solidFill>
              </a:rPr>
              <a:t>The least amount of time is spent listening to New Zealand radio online, and watching video content on local websites.</a:t>
            </a:r>
          </a:p>
        </p:txBody>
      </p:sp>
      <p:sp>
        <p:nvSpPr>
          <p:cNvPr id="12" name="Rectangle 11">
            <a:extLst>
              <a:ext uri="{FF2B5EF4-FFF2-40B4-BE49-F238E27FC236}">
                <a16:creationId xmlns:a16="http://schemas.microsoft.com/office/drawing/2014/main" id="{F8329C28-A961-4B9A-AD66-F12759B62892}"/>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Tree>
    <p:extLst>
      <p:ext uri="{BB962C8B-B14F-4D97-AF65-F5344CB8AC3E}">
        <p14:creationId xmlns:p14="http://schemas.microsoft.com/office/powerpoint/2010/main" val="4021953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20BB7213-C255-4A64-9238-D7140C09654D}"/>
              </a:ext>
            </a:extLst>
          </p:cNvPr>
          <p:cNvGraphicFramePr/>
          <p:nvPr>
            <p:extLst>
              <p:ext uri="{D42A27DB-BD31-4B8C-83A1-F6EECF244321}">
                <p14:modId xmlns:p14="http://schemas.microsoft.com/office/powerpoint/2010/main" val="1287558292"/>
              </p:ext>
            </p:extLst>
          </p:nvPr>
        </p:nvGraphicFramePr>
        <p:xfrm>
          <a:off x="3136900" y="1039528"/>
          <a:ext cx="8851900" cy="5178392"/>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p:txBody>
          <a:bodyPr>
            <a:normAutofit/>
          </a:bodyPr>
          <a:lstStyle/>
          <a:p>
            <a:r>
              <a:rPr lang="en-NZ" dirty="0"/>
              <a:t>Time spent by the proportion engaging in each activity</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a:xfrm>
            <a:off x="201613" y="6421799"/>
            <a:ext cx="9399587" cy="436201"/>
          </a:xfrm>
        </p:spPr>
        <p:txBody>
          <a:bodyPr/>
          <a:lstStyle/>
          <a:p>
            <a:r>
              <a:rPr lang="en-NZ" dirty="0"/>
              <a:t>Source: S1Q5. When did [CHILD] do each of the following for 5 minutes or more? | S1Q7. Still thinking about yesterday, how long did [CHILD] spend on each of these activities in total?</a:t>
            </a:r>
          </a:p>
          <a:p>
            <a:r>
              <a:rPr lang="en-NZ" dirty="0"/>
              <a:t>Base size: All parents and caregivers of 6 to 14 year olds who did each activity yesterday (n=58 to n=789). </a:t>
            </a:r>
          </a:p>
        </p:txBody>
      </p:sp>
      <p:sp>
        <p:nvSpPr>
          <p:cNvPr id="12" name="Rectangle 11">
            <a:extLst>
              <a:ext uri="{FF2B5EF4-FFF2-40B4-BE49-F238E27FC236}">
                <a16:creationId xmlns:a16="http://schemas.microsoft.com/office/drawing/2014/main" id="{54812779-091D-443E-81DB-8ADFB68C2D79}"/>
              </a:ext>
            </a:extLst>
          </p:cNvPr>
          <p:cNvSpPr/>
          <p:nvPr/>
        </p:nvSpPr>
        <p:spPr>
          <a:xfrm>
            <a:off x="201613" y="1347640"/>
            <a:ext cx="2641600" cy="12365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Children spend the most time on the most popular activities.</a:t>
            </a:r>
          </a:p>
        </p:txBody>
      </p:sp>
      <p:sp>
        <p:nvSpPr>
          <p:cNvPr id="14" name="Rectangle 13">
            <a:extLst>
              <a:ext uri="{FF2B5EF4-FFF2-40B4-BE49-F238E27FC236}">
                <a16:creationId xmlns:a16="http://schemas.microsoft.com/office/drawing/2014/main" id="{F9657825-B767-425B-A729-36B89FAFBA39}"/>
              </a:ext>
            </a:extLst>
          </p:cNvPr>
          <p:cNvSpPr/>
          <p:nvPr/>
        </p:nvSpPr>
        <p:spPr>
          <a:xfrm>
            <a:off x="3136900" y="1039528"/>
            <a:ext cx="8851900" cy="5178392"/>
          </a:xfrm>
          <a:prstGeom prst="rect">
            <a:avLst/>
          </a:prstGeom>
          <a:no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sp>
        <p:nvSpPr>
          <p:cNvPr id="8" name="Rectangle 7">
            <a:extLst>
              <a:ext uri="{FF2B5EF4-FFF2-40B4-BE49-F238E27FC236}">
                <a16:creationId xmlns:a16="http://schemas.microsoft.com/office/drawing/2014/main" id="{5DAD71A3-05DE-4214-8056-6EBAB6857FDF}"/>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Tree>
    <p:extLst>
      <p:ext uri="{BB962C8B-B14F-4D97-AF65-F5344CB8AC3E}">
        <p14:creationId xmlns:p14="http://schemas.microsoft.com/office/powerpoint/2010/main" val="21665873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AFBC0AD-D46E-4551-A2C2-C2D54CD7569D}"/>
              </a:ext>
            </a:extLst>
          </p:cNvPr>
          <p:cNvSpPr/>
          <p:nvPr/>
        </p:nvSpPr>
        <p:spPr>
          <a:xfrm>
            <a:off x="203200" y="2252312"/>
            <a:ext cx="11785600" cy="3965608"/>
          </a:xfrm>
          <a:prstGeom prst="rect">
            <a:avLst/>
          </a:prstGeom>
          <a:solidFill>
            <a:schemeClr val="bg1"/>
          </a:solidFill>
          <a:ln w="508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p:txBody>
          <a:bodyPr/>
          <a:lstStyle/>
          <a:p>
            <a:r>
              <a:rPr lang="en-NZ" dirty="0"/>
              <a:t>Content consumption in home versus out of home</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p:txBody>
          <a:bodyPr/>
          <a:lstStyle/>
          <a:p>
            <a:r>
              <a:rPr lang="en-NZ" dirty="0"/>
              <a:t>Source: Q6. Which of these did you do at home yesterday? | Q6b. Which of these did you do when you were away from home yesterday?  </a:t>
            </a:r>
          </a:p>
          <a:p>
            <a:r>
              <a:rPr lang="en-NZ" dirty="0"/>
              <a:t> Base size: All 6 to 14 year olds (n=1,112)</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371600"/>
            <a:ext cx="11785600" cy="6785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Around half of children access content outside of their home. Most common out of home activities include surfing the internet, watching YouTube, and using social media – all activities that can easily be done on a smaller device. </a:t>
            </a:r>
          </a:p>
        </p:txBody>
      </p:sp>
      <p:graphicFrame>
        <p:nvGraphicFramePr>
          <p:cNvPr id="8" name="Chart 7">
            <a:extLst>
              <a:ext uri="{FF2B5EF4-FFF2-40B4-BE49-F238E27FC236}">
                <a16:creationId xmlns:a16="http://schemas.microsoft.com/office/drawing/2014/main" id="{248CEB17-0BC8-48CC-8C4F-45688153D2AC}"/>
              </a:ext>
            </a:extLst>
          </p:cNvPr>
          <p:cNvGraphicFramePr/>
          <p:nvPr/>
        </p:nvGraphicFramePr>
        <p:xfrm>
          <a:off x="4628711" y="2571289"/>
          <a:ext cx="7145078" cy="396560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9FFD66BF-0F7B-45E3-8EBA-DA0317AD8EF3}"/>
              </a:ext>
            </a:extLst>
          </p:cNvPr>
          <p:cNvSpPr txBox="1"/>
          <p:nvPr/>
        </p:nvSpPr>
        <p:spPr>
          <a:xfrm>
            <a:off x="3772198" y="2299272"/>
            <a:ext cx="2690038" cy="369332"/>
          </a:xfrm>
          <a:prstGeom prst="rect">
            <a:avLst/>
          </a:prstGeom>
          <a:noFill/>
        </p:spPr>
        <p:txBody>
          <a:bodyPr wrap="square" rtlCol="0">
            <a:spAutoFit/>
          </a:bodyPr>
          <a:lstStyle/>
          <a:p>
            <a:pPr algn="ctr"/>
            <a:r>
              <a:rPr lang="en-NZ" dirty="0"/>
              <a:t>In home</a:t>
            </a:r>
          </a:p>
        </p:txBody>
      </p:sp>
      <p:sp>
        <p:nvSpPr>
          <p:cNvPr id="10" name="TextBox 9">
            <a:extLst>
              <a:ext uri="{FF2B5EF4-FFF2-40B4-BE49-F238E27FC236}">
                <a16:creationId xmlns:a16="http://schemas.microsoft.com/office/drawing/2014/main" id="{50C1AC0B-A0E5-424F-8817-1F46D5B3BB23}"/>
              </a:ext>
            </a:extLst>
          </p:cNvPr>
          <p:cNvSpPr txBox="1"/>
          <p:nvPr/>
        </p:nvSpPr>
        <p:spPr>
          <a:xfrm>
            <a:off x="8470602" y="2299272"/>
            <a:ext cx="2690038" cy="369332"/>
          </a:xfrm>
          <a:prstGeom prst="rect">
            <a:avLst/>
          </a:prstGeom>
          <a:noFill/>
        </p:spPr>
        <p:txBody>
          <a:bodyPr wrap="square" rtlCol="0">
            <a:spAutoFit/>
          </a:bodyPr>
          <a:lstStyle/>
          <a:p>
            <a:pPr algn="ctr"/>
            <a:r>
              <a:rPr lang="en-NZ" dirty="0"/>
              <a:t>Out of home</a:t>
            </a:r>
          </a:p>
        </p:txBody>
      </p:sp>
      <p:sp>
        <p:nvSpPr>
          <p:cNvPr id="12" name="Rectangle 11">
            <a:extLst>
              <a:ext uri="{FF2B5EF4-FFF2-40B4-BE49-F238E27FC236}">
                <a16:creationId xmlns:a16="http://schemas.microsoft.com/office/drawing/2014/main" id="{6CB75FB3-9EE4-424A-A8C5-14B65CB3CC70}"/>
              </a:ext>
            </a:extLst>
          </p:cNvPr>
          <p:cNvSpPr/>
          <p:nvPr/>
        </p:nvSpPr>
        <p:spPr>
          <a:xfrm>
            <a:off x="0" y="1093470"/>
            <a:ext cx="359664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aphicFrame>
        <p:nvGraphicFramePr>
          <p:cNvPr id="15" name="Chart 14">
            <a:extLst>
              <a:ext uri="{FF2B5EF4-FFF2-40B4-BE49-F238E27FC236}">
                <a16:creationId xmlns:a16="http://schemas.microsoft.com/office/drawing/2014/main" id="{228CBE8A-15C3-4F94-BA30-9A57E4464EE7}"/>
              </a:ext>
            </a:extLst>
          </p:cNvPr>
          <p:cNvGraphicFramePr/>
          <p:nvPr>
            <p:extLst>
              <p:ext uri="{D42A27DB-BD31-4B8C-83A1-F6EECF244321}">
                <p14:modId xmlns:p14="http://schemas.microsoft.com/office/powerpoint/2010/main" val="3196685350"/>
              </p:ext>
            </p:extLst>
          </p:nvPr>
        </p:nvGraphicFramePr>
        <p:xfrm>
          <a:off x="350876" y="2571289"/>
          <a:ext cx="7145078" cy="39656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45499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p:txBody>
          <a:bodyPr/>
          <a:lstStyle/>
          <a:p>
            <a:r>
              <a:rPr lang="en-NZ" dirty="0"/>
              <a:t>Who is the child with while they use each media?</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a:xfrm>
            <a:off x="201613" y="6421799"/>
            <a:ext cx="9250731" cy="436201"/>
          </a:xfrm>
        </p:spPr>
        <p:txBody>
          <a:bodyPr/>
          <a:lstStyle/>
          <a:p>
            <a:r>
              <a:rPr lang="en-NZ" dirty="0"/>
              <a:t>Source: Q1b. Thinking about what you watched yesterday. Did you mostly watch it… | Q3b. When using the internet or a website yesterday, did you mostly do that… | Q4b When listening to the radio yesterday, did you mostly do that…  </a:t>
            </a:r>
          </a:p>
          <a:p>
            <a:r>
              <a:rPr lang="en-NZ" dirty="0"/>
              <a:t>Base size: All 6 to 14 year olds who watched a programme or show yesterday (n=946), who used the internet yesterday (n=925); who listened to the radio yesterday (n=519)</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487730"/>
            <a:ext cx="11785600" cy="6561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Watching programmes and shows and using the internet are largely solo activities. In contrast, children most often listen to the radio with a grown up present, suggesting much of children’s radio exposure is second hand and they are not actively seeking out this type of content on their own. </a:t>
            </a:r>
          </a:p>
        </p:txBody>
      </p:sp>
      <p:sp>
        <p:nvSpPr>
          <p:cNvPr id="16" name="Rectangle 15">
            <a:extLst>
              <a:ext uri="{FF2B5EF4-FFF2-40B4-BE49-F238E27FC236}">
                <a16:creationId xmlns:a16="http://schemas.microsoft.com/office/drawing/2014/main" id="{4AFBC0AD-D46E-4551-A2C2-C2D54CD7569D}"/>
              </a:ext>
            </a:extLst>
          </p:cNvPr>
          <p:cNvSpPr/>
          <p:nvPr/>
        </p:nvSpPr>
        <p:spPr>
          <a:xfrm>
            <a:off x="203200" y="2389261"/>
            <a:ext cx="11785600" cy="3965608"/>
          </a:xfrm>
          <a:prstGeom prst="rect">
            <a:avLst/>
          </a:prstGeom>
          <a:solidFill>
            <a:schemeClr val="bg1"/>
          </a:solidFill>
          <a:ln w="508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grpSp>
        <p:nvGrpSpPr>
          <p:cNvPr id="3" name="Group 2">
            <a:extLst>
              <a:ext uri="{FF2B5EF4-FFF2-40B4-BE49-F238E27FC236}">
                <a16:creationId xmlns:a16="http://schemas.microsoft.com/office/drawing/2014/main" id="{AF9503B6-875A-45C1-B314-9966323CEA3C}"/>
              </a:ext>
            </a:extLst>
          </p:cNvPr>
          <p:cNvGrpSpPr/>
          <p:nvPr/>
        </p:nvGrpSpPr>
        <p:grpSpPr>
          <a:xfrm>
            <a:off x="273051" y="2403909"/>
            <a:ext cx="11531598" cy="4147659"/>
            <a:chOff x="203200" y="2237487"/>
            <a:chExt cx="11531598" cy="4147659"/>
          </a:xfrm>
        </p:grpSpPr>
        <p:grpSp>
          <p:nvGrpSpPr>
            <p:cNvPr id="6" name="Group 5">
              <a:extLst>
                <a:ext uri="{FF2B5EF4-FFF2-40B4-BE49-F238E27FC236}">
                  <a16:creationId xmlns:a16="http://schemas.microsoft.com/office/drawing/2014/main" id="{00C3606D-CB5E-4B5E-8036-D5A892A7563C}"/>
                </a:ext>
              </a:extLst>
            </p:cNvPr>
            <p:cNvGrpSpPr/>
            <p:nvPr/>
          </p:nvGrpSpPr>
          <p:grpSpPr>
            <a:xfrm>
              <a:off x="203200" y="2237487"/>
              <a:ext cx="11531598" cy="4147659"/>
              <a:chOff x="203200" y="2085087"/>
              <a:chExt cx="11531598" cy="4147659"/>
            </a:xfrm>
          </p:grpSpPr>
          <p:grpSp>
            <p:nvGrpSpPr>
              <p:cNvPr id="5" name="Group 4">
                <a:extLst>
                  <a:ext uri="{FF2B5EF4-FFF2-40B4-BE49-F238E27FC236}">
                    <a16:creationId xmlns:a16="http://schemas.microsoft.com/office/drawing/2014/main" id="{D2250472-5E53-4F5C-8E4D-1242A1142597}"/>
                  </a:ext>
                </a:extLst>
              </p:cNvPr>
              <p:cNvGrpSpPr/>
              <p:nvPr/>
            </p:nvGrpSpPr>
            <p:grpSpPr>
              <a:xfrm>
                <a:off x="203200" y="2085087"/>
                <a:ext cx="11531598" cy="4147659"/>
                <a:chOff x="203200" y="2085087"/>
                <a:chExt cx="15180436" cy="4147659"/>
              </a:xfrm>
            </p:grpSpPr>
            <p:graphicFrame>
              <p:nvGraphicFramePr>
                <p:cNvPr id="15" name="Chart 14">
                  <a:extLst>
                    <a:ext uri="{FF2B5EF4-FFF2-40B4-BE49-F238E27FC236}">
                      <a16:creationId xmlns:a16="http://schemas.microsoft.com/office/drawing/2014/main" id="{228CBE8A-15C3-4F94-BA30-9A57E4464EE7}"/>
                    </a:ext>
                  </a:extLst>
                </p:cNvPr>
                <p:cNvGraphicFramePr/>
                <p:nvPr/>
              </p:nvGraphicFramePr>
              <p:xfrm>
                <a:off x="203200" y="2085087"/>
                <a:ext cx="4913314" cy="413283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A387D053-0395-4DB1-ACF7-23C4FD3528D0}"/>
                    </a:ext>
                  </a:extLst>
                </p:cNvPr>
                <p:cNvGraphicFramePr/>
                <p:nvPr/>
              </p:nvGraphicFramePr>
              <p:xfrm>
                <a:off x="5332506" y="2099912"/>
                <a:ext cx="4913316" cy="41328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05049D13-F961-4B23-BE1A-592F655E642E}"/>
                    </a:ext>
                  </a:extLst>
                </p:cNvPr>
                <p:cNvGraphicFramePr/>
                <p:nvPr/>
              </p:nvGraphicFramePr>
              <p:xfrm>
                <a:off x="10470320" y="2085087"/>
                <a:ext cx="4913316" cy="4132833"/>
              </p:xfrm>
              <a:graphic>
                <a:graphicData uri="http://schemas.openxmlformats.org/drawingml/2006/chart">
                  <c:chart xmlns:c="http://schemas.openxmlformats.org/drawingml/2006/chart" xmlns:r="http://schemas.openxmlformats.org/officeDocument/2006/relationships" r:id="rId4"/>
                </a:graphicData>
              </a:graphic>
            </p:graphicFrame>
          </p:grpSp>
          <p:sp>
            <p:nvSpPr>
              <p:cNvPr id="20" name="Oval 19">
                <a:extLst>
                  <a:ext uri="{FF2B5EF4-FFF2-40B4-BE49-F238E27FC236}">
                    <a16:creationId xmlns:a16="http://schemas.microsoft.com/office/drawing/2014/main" id="{E6346B1E-AA8C-472E-BE6E-95A5F0C5E663}"/>
                  </a:ext>
                </a:extLst>
              </p:cNvPr>
              <p:cNvSpPr/>
              <p:nvPr/>
            </p:nvSpPr>
            <p:spPr>
              <a:xfrm>
                <a:off x="9110712" y="2990849"/>
                <a:ext cx="1724593" cy="172459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400" dirty="0">
                    <a:solidFill>
                      <a:schemeClr val="tx1"/>
                    </a:solidFill>
                  </a:rPr>
                  <a:t>Listen to the radio mostly with...</a:t>
                </a:r>
              </a:p>
            </p:txBody>
          </p:sp>
        </p:grpSp>
        <p:sp>
          <p:nvSpPr>
            <p:cNvPr id="23" name="Oval 22">
              <a:extLst>
                <a:ext uri="{FF2B5EF4-FFF2-40B4-BE49-F238E27FC236}">
                  <a16:creationId xmlns:a16="http://schemas.microsoft.com/office/drawing/2014/main" id="{033B4CFF-26E1-4B31-9559-2024A010A8F9}"/>
                </a:ext>
              </a:extLst>
            </p:cNvPr>
            <p:cNvSpPr/>
            <p:nvPr/>
          </p:nvSpPr>
          <p:spPr>
            <a:xfrm>
              <a:off x="5205462" y="3162298"/>
              <a:ext cx="1724593" cy="172459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400" dirty="0">
                  <a:solidFill>
                    <a:schemeClr val="tx1"/>
                  </a:solidFill>
                </a:rPr>
                <a:t>Use the internet mostly with…</a:t>
              </a:r>
            </a:p>
          </p:txBody>
        </p:sp>
        <p:sp>
          <p:nvSpPr>
            <p:cNvPr id="24" name="Oval 23">
              <a:extLst>
                <a:ext uri="{FF2B5EF4-FFF2-40B4-BE49-F238E27FC236}">
                  <a16:creationId xmlns:a16="http://schemas.microsoft.com/office/drawing/2014/main" id="{270A8430-2AAA-412C-8B6D-DFF92992753D}"/>
                </a:ext>
              </a:extLst>
            </p:cNvPr>
            <p:cNvSpPr/>
            <p:nvPr/>
          </p:nvSpPr>
          <p:spPr>
            <a:xfrm>
              <a:off x="1309737" y="3143249"/>
              <a:ext cx="1724593" cy="172459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400" dirty="0">
                  <a:solidFill>
                    <a:schemeClr val="tx1"/>
                  </a:solidFill>
                </a:rPr>
                <a:t>Watch programmes or shows mostly with…</a:t>
              </a:r>
            </a:p>
          </p:txBody>
        </p:sp>
      </p:grpSp>
      <p:graphicFrame>
        <p:nvGraphicFramePr>
          <p:cNvPr id="27" name="Chart 26">
            <a:extLst>
              <a:ext uri="{FF2B5EF4-FFF2-40B4-BE49-F238E27FC236}">
                <a16:creationId xmlns:a16="http://schemas.microsoft.com/office/drawing/2014/main" id="{8B7B0F02-7605-4587-B706-E8B940585C60}"/>
              </a:ext>
            </a:extLst>
          </p:cNvPr>
          <p:cNvGraphicFramePr/>
          <p:nvPr/>
        </p:nvGraphicFramePr>
        <p:xfrm>
          <a:off x="273051" y="5882517"/>
          <a:ext cx="11645898" cy="397351"/>
        </p:xfrm>
        <a:graphic>
          <a:graphicData uri="http://schemas.openxmlformats.org/drawingml/2006/chart">
            <c:chart xmlns:c="http://schemas.openxmlformats.org/drawingml/2006/chart" xmlns:r="http://schemas.openxmlformats.org/officeDocument/2006/relationships" r:id="rId5"/>
          </a:graphicData>
        </a:graphic>
      </p:graphicFrame>
      <p:sp>
        <p:nvSpPr>
          <p:cNvPr id="18" name="Rectangle 17">
            <a:extLst>
              <a:ext uri="{FF2B5EF4-FFF2-40B4-BE49-F238E27FC236}">
                <a16:creationId xmlns:a16="http://schemas.microsoft.com/office/drawing/2014/main" id="{8BE7FE9F-8866-40BD-B5D1-50FE87C44D64}"/>
              </a:ext>
            </a:extLst>
          </p:cNvPr>
          <p:cNvSpPr/>
          <p:nvPr/>
        </p:nvSpPr>
        <p:spPr>
          <a:xfrm>
            <a:off x="0" y="1093470"/>
            <a:ext cx="359664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Tree>
    <p:extLst>
      <p:ext uri="{BB962C8B-B14F-4D97-AF65-F5344CB8AC3E}">
        <p14:creationId xmlns:p14="http://schemas.microsoft.com/office/powerpoint/2010/main" val="3126439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4367E28-56F4-4CC0-B141-D52D846B57F8}"/>
              </a:ext>
            </a:extLst>
          </p:cNvPr>
          <p:cNvSpPr/>
          <p:nvPr/>
        </p:nvSpPr>
        <p:spPr>
          <a:xfrm>
            <a:off x="203200" y="1510332"/>
            <a:ext cx="2641600" cy="1719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6000"/>
            <a:r>
              <a:rPr lang="en-NZ" dirty="0">
                <a:solidFill>
                  <a:srgbClr val="404040"/>
                </a:solidFill>
              </a:rPr>
              <a:t>As children age they are more likely to consume media on their own. </a:t>
            </a:r>
          </a:p>
        </p:txBody>
      </p:sp>
      <p:sp>
        <p:nvSpPr>
          <p:cNvPr id="16" name="Rectangle 15">
            <a:extLst>
              <a:ext uri="{FF2B5EF4-FFF2-40B4-BE49-F238E27FC236}">
                <a16:creationId xmlns:a16="http://schemas.microsoft.com/office/drawing/2014/main" id="{4AFBC0AD-D46E-4551-A2C2-C2D54CD7569D}"/>
              </a:ext>
            </a:extLst>
          </p:cNvPr>
          <p:cNvSpPr/>
          <p:nvPr/>
        </p:nvSpPr>
        <p:spPr>
          <a:xfrm>
            <a:off x="3136900" y="1039528"/>
            <a:ext cx="8851900" cy="5178392"/>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sp>
        <p:nvSpPr>
          <p:cNvPr id="9" name="Rectangle 8">
            <a:extLst>
              <a:ext uri="{FF2B5EF4-FFF2-40B4-BE49-F238E27FC236}">
                <a16:creationId xmlns:a16="http://schemas.microsoft.com/office/drawing/2014/main" id="{71C7172D-6D72-4A8F-A240-37496B7AEB97}"/>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aphicFrame>
        <p:nvGraphicFramePr>
          <p:cNvPr id="12" name="Chart 11">
            <a:extLst>
              <a:ext uri="{FF2B5EF4-FFF2-40B4-BE49-F238E27FC236}">
                <a16:creationId xmlns:a16="http://schemas.microsoft.com/office/drawing/2014/main" id="{E004992B-8C0E-4FD5-9A68-630BFFA72B2D}"/>
              </a:ext>
            </a:extLst>
          </p:cNvPr>
          <p:cNvGraphicFramePr/>
          <p:nvPr/>
        </p:nvGraphicFramePr>
        <p:xfrm>
          <a:off x="3227832" y="1242392"/>
          <a:ext cx="8595572" cy="4783504"/>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1">
            <a:extLst>
              <a:ext uri="{FF2B5EF4-FFF2-40B4-BE49-F238E27FC236}">
                <a16:creationId xmlns:a16="http://schemas.microsoft.com/office/drawing/2014/main" id="{FD77A1B1-AC72-4CF3-A82B-F582B088DD63}"/>
              </a:ext>
            </a:extLst>
          </p:cNvPr>
          <p:cNvSpPr>
            <a:spLocks noGrp="1"/>
          </p:cNvSpPr>
          <p:nvPr>
            <p:ph type="title"/>
          </p:nvPr>
        </p:nvSpPr>
        <p:spPr>
          <a:xfrm>
            <a:off x="201613" y="138224"/>
            <a:ext cx="9934995" cy="547576"/>
          </a:xfrm>
        </p:spPr>
        <p:txBody>
          <a:bodyPr/>
          <a:lstStyle/>
          <a:p>
            <a:r>
              <a:rPr lang="en-NZ" dirty="0"/>
              <a:t>Who is the child with while they use each media?</a:t>
            </a:r>
          </a:p>
        </p:txBody>
      </p:sp>
      <p:sp>
        <p:nvSpPr>
          <p:cNvPr id="14" name="Footer Placeholder 16">
            <a:extLst>
              <a:ext uri="{FF2B5EF4-FFF2-40B4-BE49-F238E27FC236}">
                <a16:creationId xmlns:a16="http://schemas.microsoft.com/office/drawing/2014/main" id="{74D56D0D-7A5F-468B-90DF-E4F129DB09CE}"/>
              </a:ext>
            </a:extLst>
          </p:cNvPr>
          <p:cNvSpPr>
            <a:spLocks noGrp="1"/>
          </p:cNvSpPr>
          <p:nvPr>
            <p:ph type="ftr" sz="quarter" idx="11"/>
          </p:nvPr>
        </p:nvSpPr>
        <p:spPr>
          <a:xfrm>
            <a:off x="201613" y="6421799"/>
            <a:ext cx="9250731" cy="436201"/>
          </a:xfrm>
        </p:spPr>
        <p:txBody>
          <a:bodyPr/>
          <a:lstStyle/>
          <a:p>
            <a:r>
              <a:rPr lang="en-NZ" dirty="0"/>
              <a:t>Source: Q1b. Thinking about what you watched yesterday. Did you mostly watch it… | Q3b. When using the internet or a website yesterday, did you mostly do that… | Q4b When listening to the radio yesterday, did you mostly do that…  </a:t>
            </a:r>
          </a:p>
          <a:p>
            <a:r>
              <a:rPr lang="en-NZ" dirty="0"/>
              <a:t>Base size: All 6 to 14 year olds who watched a programme or show yesterday (n=946), who used the internet yesterday (n=925); who listened to the radio yesterday (n=519)</a:t>
            </a:r>
          </a:p>
        </p:txBody>
      </p:sp>
    </p:spTree>
    <p:extLst>
      <p:ext uri="{BB962C8B-B14F-4D97-AF65-F5344CB8AC3E}">
        <p14:creationId xmlns:p14="http://schemas.microsoft.com/office/powerpoint/2010/main" val="3778548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CDE7-BE05-48D2-B563-6D4C9547696D}"/>
              </a:ext>
            </a:extLst>
          </p:cNvPr>
          <p:cNvSpPr>
            <a:spLocks noGrp="1"/>
          </p:cNvSpPr>
          <p:nvPr>
            <p:ph type="title"/>
          </p:nvPr>
        </p:nvSpPr>
        <p:spPr>
          <a:xfrm>
            <a:off x="354176" y="5581926"/>
            <a:ext cx="8269124" cy="590270"/>
          </a:xfrm>
        </p:spPr>
        <p:txBody>
          <a:bodyPr/>
          <a:lstStyle/>
          <a:p>
            <a:r>
              <a:rPr lang="en-NZ" dirty="0"/>
              <a:t>Media consumption:  </a:t>
            </a:r>
            <a:r>
              <a:rPr lang="en-NZ" sz="2800" b="0" i="1" dirty="0"/>
              <a:t>Programmes and shows</a:t>
            </a:r>
            <a:endParaRPr lang="en-NZ" b="0" i="1" dirty="0"/>
          </a:p>
        </p:txBody>
      </p:sp>
      <p:cxnSp>
        <p:nvCxnSpPr>
          <p:cNvPr id="3" name="Straight Connector 2">
            <a:extLst>
              <a:ext uri="{FF2B5EF4-FFF2-40B4-BE49-F238E27FC236}">
                <a16:creationId xmlns:a16="http://schemas.microsoft.com/office/drawing/2014/main" id="{CB843DEC-46D3-42AD-B64B-104C306CD838}"/>
              </a:ext>
            </a:extLst>
          </p:cNvPr>
          <p:cNvCxnSpPr>
            <a:cxnSpLocks/>
          </p:cNvCxnSpPr>
          <p:nvPr/>
        </p:nvCxnSpPr>
        <p:spPr>
          <a:xfrm>
            <a:off x="433689" y="6321455"/>
            <a:ext cx="3836987" cy="0"/>
          </a:xfrm>
          <a:prstGeom prst="line">
            <a:avLst/>
          </a:prstGeom>
          <a:ln w="76200">
            <a:gradFill flip="none" rotWithShape="1">
              <a:gsLst>
                <a:gs pos="0">
                  <a:schemeClr val="accent3"/>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69556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451CE8D-CABC-47BB-88BD-D660CDC0F135}"/>
              </a:ext>
            </a:extLst>
          </p:cNvPr>
          <p:cNvSpPr/>
          <p:nvPr/>
        </p:nvSpPr>
        <p:spPr>
          <a:xfrm>
            <a:off x="7660641" y="1044120"/>
            <a:ext cx="4328159" cy="3453451"/>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9" name="Rectangle 18">
            <a:extLst>
              <a:ext uri="{FF2B5EF4-FFF2-40B4-BE49-F238E27FC236}">
                <a16:creationId xmlns:a16="http://schemas.microsoft.com/office/drawing/2014/main" id="{A0366272-6826-404B-A566-E20C0F115A72}"/>
              </a:ext>
            </a:extLst>
          </p:cNvPr>
          <p:cNvSpPr/>
          <p:nvPr/>
        </p:nvSpPr>
        <p:spPr>
          <a:xfrm>
            <a:off x="7660641" y="4635377"/>
            <a:ext cx="4328159" cy="1597713"/>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aphicFrame>
        <p:nvGraphicFramePr>
          <p:cNvPr id="8" name="Chart 7">
            <a:extLst>
              <a:ext uri="{FF2B5EF4-FFF2-40B4-BE49-F238E27FC236}">
                <a16:creationId xmlns:a16="http://schemas.microsoft.com/office/drawing/2014/main" id="{85FB6D68-1DFD-4264-836C-88BDC9760141}"/>
              </a:ext>
            </a:extLst>
          </p:cNvPr>
          <p:cNvGraphicFramePr/>
          <p:nvPr>
            <p:extLst>
              <p:ext uri="{D42A27DB-BD31-4B8C-83A1-F6EECF244321}">
                <p14:modId xmlns:p14="http://schemas.microsoft.com/office/powerpoint/2010/main" val="471835317"/>
              </p:ext>
            </p:extLst>
          </p:nvPr>
        </p:nvGraphicFramePr>
        <p:xfrm>
          <a:off x="7650948" y="1209652"/>
          <a:ext cx="4328159" cy="5178392"/>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3165AA89-8F9A-4093-B808-3BC5DAD92E49}"/>
              </a:ext>
            </a:extLst>
          </p:cNvPr>
          <p:cNvSpPr/>
          <p:nvPr/>
        </p:nvSpPr>
        <p:spPr>
          <a:xfrm>
            <a:off x="3186986" y="4106854"/>
            <a:ext cx="4328159" cy="2124292"/>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3" name="Rectangle 12">
            <a:extLst>
              <a:ext uri="{FF2B5EF4-FFF2-40B4-BE49-F238E27FC236}">
                <a16:creationId xmlns:a16="http://schemas.microsoft.com/office/drawing/2014/main" id="{05645288-99BE-47EE-B94C-75BEC0F9CD06}"/>
              </a:ext>
            </a:extLst>
          </p:cNvPr>
          <p:cNvSpPr/>
          <p:nvPr/>
        </p:nvSpPr>
        <p:spPr>
          <a:xfrm>
            <a:off x="3186986" y="3147238"/>
            <a:ext cx="4328159" cy="818703"/>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5" name="Rectangle 4">
            <a:extLst>
              <a:ext uri="{FF2B5EF4-FFF2-40B4-BE49-F238E27FC236}">
                <a16:creationId xmlns:a16="http://schemas.microsoft.com/office/drawing/2014/main" id="{82FE7C23-07DD-4DB6-B516-416394AB8523}"/>
              </a:ext>
            </a:extLst>
          </p:cNvPr>
          <p:cNvSpPr/>
          <p:nvPr/>
        </p:nvSpPr>
        <p:spPr>
          <a:xfrm>
            <a:off x="3155088" y="1039529"/>
            <a:ext cx="4328159" cy="2012016"/>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33450" y="138224"/>
            <a:ext cx="9203158" cy="547576"/>
          </a:xfrm>
        </p:spPr>
        <p:txBody>
          <a:bodyPr>
            <a:normAutofit fontScale="90000"/>
          </a:bodyPr>
          <a:lstStyle/>
          <a:p>
            <a:r>
              <a:rPr lang="en-NZ" dirty="0"/>
              <a:t>Daily reach of platforms, channels and streaming services for watching programmes and shows</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p:txBody>
          <a:bodyPr/>
          <a:lstStyle/>
          <a:p>
            <a:r>
              <a:rPr lang="en-NZ" dirty="0"/>
              <a:t>*NOTE: daily reach of streaming sites was 1% in 2014</a:t>
            </a:r>
          </a:p>
          <a:p>
            <a:r>
              <a:rPr lang="en-NZ" dirty="0"/>
              <a:t>Source: Q1f. Which of these did you watch yesterday? </a:t>
            </a:r>
          </a:p>
          <a:p>
            <a:r>
              <a:rPr lang="en-NZ" dirty="0"/>
              <a:t>Base size: All 6 to 14 year olds 2020 (n=1,112), 2014 (n=708)</a:t>
            </a:r>
          </a:p>
        </p:txBody>
      </p:sp>
      <p:sp>
        <p:nvSpPr>
          <p:cNvPr id="11" name="Rectangle 10">
            <a:extLst>
              <a:ext uri="{FF2B5EF4-FFF2-40B4-BE49-F238E27FC236}">
                <a16:creationId xmlns:a16="http://schemas.microsoft.com/office/drawing/2014/main" id="{64367E28-56F4-4CC0-B141-D52D846B57F8}"/>
              </a:ext>
            </a:extLst>
          </p:cNvPr>
          <p:cNvSpPr/>
          <p:nvPr/>
        </p:nvSpPr>
        <p:spPr>
          <a:xfrm>
            <a:off x="183149" y="1319761"/>
            <a:ext cx="2792384" cy="41489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6000"/>
            <a:r>
              <a:rPr lang="en-NZ" sz="1600" dirty="0">
                <a:solidFill>
                  <a:srgbClr val="404040"/>
                </a:solidFill>
              </a:rPr>
              <a:t>Netflix and YouTube have the highest daily reach of all the platforms, channels and streaming services we asked about. </a:t>
            </a:r>
          </a:p>
          <a:p>
            <a:pPr marL="36000"/>
            <a:endParaRPr lang="en-NZ" sz="1600" dirty="0">
              <a:solidFill>
                <a:srgbClr val="404040"/>
              </a:solidFill>
            </a:endParaRPr>
          </a:p>
          <a:p>
            <a:pPr marL="36000"/>
            <a:r>
              <a:rPr lang="en-NZ" sz="1600" dirty="0">
                <a:solidFill>
                  <a:srgbClr val="404040"/>
                </a:solidFill>
              </a:rPr>
              <a:t>Both unregulated platforms like YouTube and streaming services have seen high levels of growth since 2014. On demand free-to-air TV channels are also increasingly popular, although HEIHEI and Māori TV OnDemand have yet to get a foothold.</a:t>
            </a:r>
          </a:p>
          <a:p>
            <a:pPr marL="36000"/>
            <a:endParaRPr lang="en-NZ" sz="1600" dirty="0">
              <a:solidFill>
                <a:srgbClr val="404040"/>
              </a:solidFill>
            </a:endParaRPr>
          </a:p>
          <a:p>
            <a:pPr marL="36000"/>
            <a:r>
              <a:rPr lang="en-NZ" sz="1600" dirty="0">
                <a:solidFill>
                  <a:srgbClr val="404040"/>
                </a:solidFill>
              </a:rPr>
              <a:t>Fewer children now watch TVNZ 2, Cartoon Network and Nickelodeon.</a:t>
            </a:r>
          </a:p>
        </p:txBody>
      </p:sp>
      <p:graphicFrame>
        <p:nvGraphicFramePr>
          <p:cNvPr id="9" name="Chart 8">
            <a:extLst>
              <a:ext uri="{FF2B5EF4-FFF2-40B4-BE49-F238E27FC236}">
                <a16:creationId xmlns:a16="http://schemas.microsoft.com/office/drawing/2014/main" id="{88E036B6-15CF-4EC3-B85F-312EA476E56A}"/>
              </a:ext>
            </a:extLst>
          </p:cNvPr>
          <p:cNvGraphicFramePr/>
          <p:nvPr>
            <p:extLst>
              <p:ext uri="{D42A27DB-BD31-4B8C-83A1-F6EECF244321}">
                <p14:modId xmlns:p14="http://schemas.microsoft.com/office/powerpoint/2010/main" val="2986212436"/>
              </p:ext>
            </p:extLst>
          </p:nvPr>
        </p:nvGraphicFramePr>
        <p:xfrm>
          <a:off x="3091285" y="1209653"/>
          <a:ext cx="4328159" cy="5178392"/>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75E4177B-A393-41CD-81CC-9885DF7CD568}"/>
              </a:ext>
            </a:extLst>
          </p:cNvPr>
          <p:cNvSpPr txBox="1"/>
          <p:nvPr/>
        </p:nvSpPr>
        <p:spPr>
          <a:xfrm>
            <a:off x="3189765" y="1039528"/>
            <a:ext cx="3615070" cy="307777"/>
          </a:xfrm>
          <a:prstGeom prst="rect">
            <a:avLst/>
          </a:prstGeom>
          <a:noFill/>
        </p:spPr>
        <p:txBody>
          <a:bodyPr wrap="square" rtlCol="0">
            <a:spAutoFit/>
          </a:bodyPr>
          <a:lstStyle/>
          <a:p>
            <a:r>
              <a:rPr lang="en-NZ" sz="1400" b="1" dirty="0">
                <a:solidFill>
                  <a:srgbClr val="404040"/>
                </a:solidFill>
              </a:rPr>
              <a:t>Streaming Services (nett 53%*)</a:t>
            </a:r>
          </a:p>
        </p:txBody>
      </p:sp>
      <p:sp>
        <p:nvSpPr>
          <p:cNvPr id="20" name="TextBox 19">
            <a:extLst>
              <a:ext uri="{FF2B5EF4-FFF2-40B4-BE49-F238E27FC236}">
                <a16:creationId xmlns:a16="http://schemas.microsoft.com/office/drawing/2014/main" id="{5E4DBA5F-78F9-4207-AF5A-8812F225EB0A}"/>
              </a:ext>
            </a:extLst>
          </p:cNvPr>
          <p:cNvSpPr txBox="1"/>
          <p:nvPr/>
        </p:nvSpPr>
        <p:spPr>
          <a:xfrm>
            <a:off x="3189765" y="3171591"/>
            <a:ext cx="3615070" cy="307777"/>
          </a:xfrm>
          <a:prstGeom prst="rect">
            <a:avLst/>
          </a:prstGeom>
          <a:noFill/>
        </p:spPr>
        <p:txBody>
          <a:bodyPr wrap="square" rtlCol="0">
            <a:spAutoFit/>
          </a:bodyPr>
          <a:lstStyle/>
          <a:p>
            <a:r>
              <a:rPr lang="en-NZ" sz="1400" b="1" dirty="0">
                <a:solidFill>
                  <a:srgbClr val="404040"/>
                </a:solidFill>
              </a:rPr>
              <a:t>YouTube (nett 51%)</a:t>
            </a:r>
          </a:p>
        </p:txBody>
      </p:sp>
      <p:sp>
        <p:nvSpPr>
          <p:cNvPr id="21" name="TextBox 20">
            <a:extLst>
              <a:ext uri="{FF2B5EF4-FFF2-40B4-BE49-F238E27FC236}">
                <a16:creationId xmlns:a16="http://schemas.microsoft.com/office/drawing/2014/main" id="{1B21495B-399F-4412-BFB4-BF1CA8F07A62}"/>
              </a:ext>
            </a:extLst>
          </p:cNvPr>
          <p:cNvSpPr txBox="1"/>
          <p:nvPr/>
        </p:nvSpPr>
        <p:spPr>
          <a:xfrm>
            <a:off x="3197362" y="4136065"/>
            <a:ext cx="3615070" cy="307777"/>
          </a:xfrm>
          <a:prstGeom prst="rect">
            <a:avLst/>
          </a:prstGeom>
          <a:noFill/>
        </p:spPr>
        <p:txBody>
          <a:bodyPr wrap="square" rtlCol="0">
            <a:spAutoFit/>
          </a:bodyPr>
          <a:lstStyle/>
          <a:p>
            <a:r>
              <a:rPr lang="en-NZ" sz="1400" b="1" dirty="0">
                <a:solidFill>
                  <a:srgbClr val="404040"/>
                </a:solidFill>
              </a:rPr>
              <a:t>Live free-to-air (nett 31%)</a:t>
            </a:r>
          </a:p>
        </p:txBody>
      </p:sp>
      <p:sp>
        <p:nvSpPr>
          <p:cNvPr id="22" name="TextBox 21">
            <a:extLst>
              <a:ext uri="{FF2B5EF4-FFF2-40B4-BE49-F238E27FC236}">
                <a16:creationId xmlns:a16="http://schemas.microsoft.com/office/drawing/2014/main" id="{08FDEB03-0301-42C3-8783-DDD75392209B}"/>
              </a:ext>
            </a:extLst>
          </p:cNvPr>
          <p:cNvSpPr txBox="1"/>
          <p:nvPr/>
        </p:nvSpPr>
        <p:spPr>
          <a:xfrm>
            <a:off x="7676948" y="1038887"/>
            <a:ext cx="3615070" cy="307777"/>
          </a:xfrm>
          <a:prstGeom prst="rect">
            <a:avLst/>
          </a:prstGeom>
          <a:noFill/>
        </p:spPr>
        <p:txBody>
          <a:bodyPr wrap="square" rtlCol="0">
            <a:spAutoFit/>
          </a:bodyPr>
          <a:lstStyle/>
          <a:p>
            <a:r>
              <a:rPr lang="en-NZ" sz="1400" b="1" dirty="0">
                <a:solidFill>
                  <a:srgbClr val="404040"/>
                </a:solidFill>
              </a:rPr>
              <a:t>Sky TV channels (nett 17%)</a:t>
            </a:r>
          </a:p>
        </p:txBody>
      </p:sp>
      <p:sp>
        <p:nvSpPr>
          <p:cNvPr id="23" name="TextBox 22">
            <a:extLst>
              <a:ext uri="{FF2B5EF4-FFF2-40B4-BE49-F238E27FC236}">
                <a16:creationId xmlns:a16="http://schemas.microsoft.com/office/drawing/2014/main" id="{EDD14BD0-5280-4FC0-9036-8100E6F6F8D7}"/>
              </a:ext>
            </a:extLst>
          </p:cNvPr>
          <p:cNvSpPr txBox="1"/>
          <p:nvPr/>
        </p:nvSpPr>
        <p:spPr>
          <a:xfrm>
            <a:off x="7677654" y="4666863"/>
            <a:ext cx="3615070" cy="307777"/>
          </a:xfrm>
          <a:prstGeom prst="rect">
            <a:avLst/>
          </a:prstGeom>
          <a:noFill/>
        </p:spPr>
        <p:txBody>
          <a:bodyPr wrap="square" rtlCol="0">
            <a:spAutoFit/>
          </a:bodyPr>
          <a:lstStyle/>
          <a:p>
            <a:r>
              <a:rPr lang="en-NZ" sz="1400" b="1" dirty="0">
                <a:solidFill>
                  <a:srgbClr val="404040"/>
                </a:solidFill>
              </a:rPr>
              <a:t>On demand free-to-air TV (nett 14%)</a:t>
            </a:r>
          </a:p>
        </p:txBody>
      </p:sp>
      <p:graphicFrame>
        <p:nvGraphicFramePr>
          <p:cNvPr id="10" name="Table 9">
            <a:extLst>
              <a:ext uri="{FF2B5EF4-FFF2-40B4-BE49-F238E27FC236}">
                <a16:creationId xmlns:a16="http://schemas.microsoft.com/office/drawing/2014/main" id="{60A7AFC0-87D3-464B-9376-A4A84DFDB3F3}"/>
              </a:ext>
            </a:extLst>
          </p:cNvPr>
          <p:cNvGraphicFramePr>
            <a:graphicFrameLocks noGrp="1"/>
          </p:cNvGraphicFramePr>
          <p:nvPr>
            <p:extLst>
              <p:ext uri="{D42A27DB-BD31-4B8C-83A1-F6EECF244321}">
                <p14:modId xmlns:p14="http://schemas.microsoft.com/office/powerpoint/2010/main" val="3397187954"/>
              </p:ext>
            </p:extLst>
          </p:nvPr>
        </p:nvGraphicFramePr>
        <p:xfrm>
          <a:off x="6852735" y="1413698"/>
          <a:ext cx="622595" cy="1580000"/>
        </p:xfrm>
        <a:graphic>
          <a:graphicData uri="http://schemas.openxmlformats.org/drawingml/2006/table">
            <a:tbl>
              <a:tblPr firstRow="1" bandRow="1">
                <a:tableStyleId>{5C22544A-7EE6-4342-B048-85BDC9FD1C3A}</a:tableStyleId>
              </a:tblPr>
              <a:tblGrid>
                <a:gridCol w="622595">
                  <a:extLst>
                    <a:ext uri="{9D8B030D-6E8A-4147-A177-3AD203B41FA5}">
                      <a16:colId xmlns:a16="http://schemas.microsoft.com/office/drawing/2014/main" val="647661269"/>
                    </a:ext>
                  </a:extLst>
                </a:gridCol>
              </a:tblGrid>
              <a:tr h="316000">
                <a:tc>
                  <a:txBody>
                    <a:bodyPr/>
                    <a:lstStyle/>
                    <a:p>
                      <a:pPr algn="ctr"/>
                      <a:r>
                        <a:rPr lang="en-NZ" sz="1200" b="0" dirty="0">
                          <a:solidFill>
                            <a:schemeClr val="tx1"/>
                          </a:solidFill>
                        </a:rPr>
                        <a: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094811"/>
                  </a:ext>
                </a:extLst>
              </a:tr>
              <a:tr h="316000">
                <a:tc>
                  <a:txBody>
                    <a:bodyPr/>
                    <a:lstStyle/>
                    <a:p>
                      <a:pPr algn="ctr"/>
                      <a:r>
                        <a:rPr lang="en-NZ" sz="1200" b="0" dirty="0">
                          <a:solidFill>
                            <a:schemeClr val="tx1"/>
                          </a:solidFill>
                        </a:rPr>
                        <a:t>-</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8599440"/>
                  </a:ext>
                </a:extLst>
              </a:tr>
              <a:tr h="316000">
                <a:tc>
                  <a:txBody>
                    <a:bodyPr/>
                    <a:lstStyle/>
                    <a:p>
                      <a:pPr algn="ctr"/>
                      <a:r>
                        <a:rPr lang="en-NZ" sz="1200" b="0" dirty="0">
                          <a:solidFill>
                            <a:schemeClr val="tx1"/>
                          </a:solidFill>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20249438"/>
                  </a:ext>
                </a:extLst>
              </a:tr>
              <a:tr h="316000">
                <a:tc>
                  <a:txBody>
                    <a:bodyPr/>
                    <a:lstStyle/>
                    <a:p>
                      <a:pPr algn="ctr"/>
                      <a:r>
                        <a:rPr lang="en-NZ" sz="1200" b="0" dirty="0">
                          <a:solidFill>
                            <a:schemeClr val="tx1"/>
                          </a:solidFill>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159558"/>
                  </a:ext>
                </a:extLst>
              </a:tr>
              <a:tr h="316000">
                <a:tc>
                  <a:txBody>
                    <a:bodyPr/>
                    <a:lstStyle/>
                    <a:p>
                      <a:pPr algn="ctr"/>
                      <a:r>
                        <a:rPr lang="en-NZ" sz="1200" b="0" dirty="0">
                          <a:solidFill>
                            <a:schemeClr val="tx1"/>
                          </a:solidFill>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0933640"/>
                  </a:ext>
                </a:extLst>
              </a:tr>
            </a:tbl>
          </a:graphicData>
        </a:graphic>
      </p:graphicFrame>
      <p:graphicFrame>
        <p:nvGraphicFramePr>
          <p:cNvPr id="24" name="Table 23">
            <a:extLst>
              <a:ext uri="{FF2B5EF4-FFF2-40B4-BE49-F238E27FC236}">
                <a16:creationId xmlns:a16="http://schemas.microsoft.com/office/drawing/2014/main" id="{A1E31E16-0870-43B4-B2B4-0FB5B9605CB8}"/>
              </a:ext>
            </a:extLst>
          </p:cNvPr>
          <p:cNvGraphicFramePr>
            <a:graphicFrameLocks noGrp="1"/>
          </p:cNvGraphicFramePr>
          <p:nvPr>
            <p:extLst>
              <p:ext uri="{D42A27DB-BD31-4B8C-83A1-F6EECF244321}">
                <p14:modId xmlns:p14="http://schemas.microsoft.com/office/powerpoint/2010/main" val="2646820677"/>
              </p:ext>
            </p:extLst>
          </p:nvPr>
        </p:nvGraphicFramePr>
        <p:xfrm>
          <a:off x="6864259" y="3540146"/>
          <a:ext cx="622595" cy="316000"/>
        </p:xfrm>
        <a:graphic>
          <a:graphicData uri="http://schemas.openxmlformats.org/drawingml/2006/table">
            <a:tbl>
              <a:tblPr firstRow="1" bandRow="1">
                <a:tableStyleId>{5C22544A-7EE6-4342-B048-85BDC9FD1C3A}</a:tableStyleId>
              </a:tblPr>
              <a:tblGrid>
                <a:gridCol w="622595">
                  <a:extLst>
                    <a:ext uri="{9D8B030D-6E8A-4147-A177-3AD203B41FA5}">
                      <a16:colId xmlns:a16="http://schemas.microsoft.com/office/drawing/2014/main" val="647661269"/>
                    </a:ext>
                  </a:extLst>
                </a:gridCol>
              </a:tblGrid>
              <a:tr h="316000">
                <a:tc>
                  <a:txBody>
                    <a:bodyPr/>
                    <a:lstStyle/>
                    <a:p>
                      <a:pPr algn="ctr"/>
                      <a:r>
                        <a:rPr lang="en-NZ" sz="1200" b="0" dirty="0">
                          <a:solidFill>
                            <a:schemeClr val="tx1"/>
                          </a:solidFill>
                        </a:rPr>
                        <a:t>35%</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094811"/>
                  </a:ext>
                </a:extLst>
              </a:tr>
            </a:tbl>
          </a:graphicData>
        </a:graphic>
      </p:graphicFrame>
      <p:graphicFrame>
        <p:nvGraphicFramePr>
          <p:cNvPr id="25" name="Table 24">
            <a:extLst>
              <a:ext uri="{FF2B5EF4-FFF2-40B4-BE49-F238E27FC236}">
                <a16:creationId xmlns:a16="http://schemas.microsoft.com/office/drawing/2014/main" id="{042226C4-DDFA-41E8-A2BA-A3A0D641CEC4}"/>
              </a:ext>
            </a:extLst>
          </p:cNvPr>
          <p:cNvGraphicFramePr>
            <a:graphicFrameLocks noGrp="1"/>
          </p:cNvGraphicFramePr>
          <p:nvPr>
            <p:extLst>
              <p:ext uri="{D42A27DB-BD31-4B8C-83A1-F6EECF244321}">
                <p14:modId xmlns:p14="http://schemas.microsoft.com/office/powerpoint/2010/main" val="1130358408"/>
              </p:ext>
            </p:extLst>
          </p:nvPr>
        </p:nvGraphicFramePr>
        <p:xfrm>
          <a:off x="6814618" y="1034155"/>
          <a:ext cx="744596" cy="396240"/>
        </p:xfrm>
        <a:graphic>
          <a:graphicData uri="http://schemas.openxmlformats.org/drawingml/2006/table">
            <a:tbl>
              <a:tblPr firstRow="1" bandRow="1">
                <a:tableStyleId>{5C22544A-7EE6-4342-B048-85BDC9FD1C3A}</a:tableStyleId>
              </a:tblPr>
              <a:tblGrid>
                <a:gridCol w="744596">
                  <a:extLst>
                    <a:ext uri="{9D8B030D-6E8A-4147-A177-3AD203B41FA5}">
                      <a16:colId xmlns:a16="http://schemas.microsoft.com/office/drawing/2014/main" val="647661269"/>
                    </a:ext>
                  </a:extLst>
                </a:gridCol>
              </a:tblGrid>
              <a:tr h="316000">
                <a:tc>
                  <a:txBody>
                    <a:bodyPr/>
                    <a:lstStyle/>
                    <a:p>
                      <a:pPr algn="ctr"/>
                      <a:r>
                        <a:rPr lang="en-NZ" sz="1000" b="1" dirty="0">
                          <a:solidFill>
                            <a:schemeClr val="tx1"/>
                          </a:solidFill>
                        </a:rPr>
                        <a:t>2014 result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094811"/>
                  </a:ext>
                </a:extLst>
              </a:tr>
            </a:tbl>
          </a:graphicData>
        </a:graphic>
      </p:graphicFrame>
      <p:graphicFrame>
        <p:nvGraphicFramePr>
          <p:cNvPr id="26" name="Table 25">
            <a:extLst>
              <a:ext uri="{FF2B5EF4-FFF2-40B4-BE49-F238E27FC236}">
                <a16:creationId xmlns:a16="http://schemas.microsoft.com/office/drawing/2014/main" id="{547899D5-2F20-4DDF-B81F-9BB097782F78}"/>
              </a:ext>
            </a:extLst>
          </p:cNvPr>
          <p:cNvGraphicFramePr>
            <a:graphicFrameLocks noGrp="1"/>
          </p:cNvGraphicFramePr>
          <p:nvPr>
            <p:extLst>
              <p:ext uri="{D42A27DB-BD31-4B8C-83A1-F6EECF244321}">
                <p14:modId xmlns:p14="http://schemas.microsoft.com/office/powerpoint/2010/main" val="4151164157"/>
              </p:ext>
            </p:extLst>
          </p:nvPr>
        </p:nvGraphicFramePr>
        <p:xfrm>
          <a:off x="6879842" y="4418923"/>
          <a:ext cx="622595" cy="1580000"/>
        </p:xfrm>
        <a:graphic>
          <a:graphicData uri="http://schemas.openxmlformats.org/drawingml/2006/table">
            <a:tbl>
              <a:tblPr firstRow="1" bandRow="1">
                <a:tableStyleId>{5C22544A-7EE6-4342-B048-85BDC9FD1C3A}</a:tableStyleId>
              </a:tblPr>
              <a:tblGrid>
                <a:gridCol w="622595">
                  <a:extLst>
                    <a:ext uri="{9D8B030D-6E8A-4147-A177-3AD203B41FA5}">
                      <a16:colId xmlns:a16="http://schemas.microsoft.com/office/drawing/2014/main" val="647661269"/>
                    </a:ext>
                  </a:extLst>
                </a:gridCol>
              </a:tblGrid>
              <a:tr h="316000">
                <a:tc>
                  <a:txBody>
                    <a:bodyPr/>
                    <a:lstStyle/>
                    <a:p>
                      <a:pPr algn="ctr"/>
                      <a:r>
                        <a:rPr lang="en-NZ" sz="1200" b="0" dirty="0">
                          <a:solidFill>
                            <a:schemeClr val="tx1"/>
                          </a:solidFill>
                        </a:rPr>
                        <a:t>8%</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094811"/>
                  </a:ext>
                </a:extLst>
              </a:tr>
              <a:tr h="316000">
                <a:tc>
                  <a:txBody>
                    <a:bodyPr/>
                    <a:lstStyle/>
                    <a:p>
                      <a:pPr algn="ctr"/>
                      <a:r>
                        <a:rPr lang="en-NZ" sz="1200" b="0" dirty="0">
                          <a:solidFill>
                            <a:schemeClr val="tx1"/>
                          </a:solidFill>
                        </a:rPr>
                        <a:t>32%</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8599440"/>
                  </a:ext>
                </a:extLst>
              </a:tr>
              <a:tr h="316000">
                <a:tc>
                  <a:txBody>
                    <a:bodyPr/>
                    <a:lstStyle/>
                    <a:p>
                      <a:pPr algn="ctr"/>
                      <a:r>
                        <a:rPr lang="en-NZ" sz="1200" b="0" dirty="0">
                          <a:solidFill>
                            <a:schemeClr val="tx1"/>
                          </a:solidFill>
                        </a:rPr>
                        <a:t>13%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20249438"/>
                  </a:ext>
                </a:extLst>
              </a:tr>
              <a:tr h="316000">
                <a:tc>
                  <a:txBody>
                    <a:bodyPr/>
                    <a:lstStyle/>
                    <a:p>
                      <a:pPr algn="ctr"/>
                      <a:r>
                        <a:rPr lang="en-NZ" sz="1200" b="0" dirty="0">
                          <a:solidFill>
                            <a:schemeClr val="tx1"/>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159558"/>
                  </a:ext>
                </a:extLst>
              </a:tr>
              <a:tr h="316000">
                <a:tc>
                  <a:txBody>
                    <a:bodyPr/>
                    <a:lstStyle/>
                    <a:p>
                      <a:pPr algn="ctr"/>
                      <a:r>
                        <a:rPr lang="en-NZ" sz="1200" b="0" dirty="0">
                          <a:solidFill>
                            <a:schemeClr val="tx1"/>
                          </a:solidFill>
                        </a:rPr>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0933640"/>
                  </a:ext>
                </a:extLst>
              </a:tr>
            </a:tbl>
          </a:graphicData>
        </a:graphic>
      </p:graphicFrame>
      <p:graphicFrame>
        <p:nvGraphicFramePr>
          <p:cNvPr id="27" name="Table 26">
            <a:extLst>
              <a:ext uri="{FF2B5EF4-FFF2-40B4-BE49-F238E27FC236}">
                <a16:creationId xmlns:a16="http://schemas.microsoft.com/office/drawing/2014/main" id="{ECEED624-1B9D-48FF-9940-CF54833C3A0E}"/>
              </a:ext>
            </a:extLst>
          </p:cNvPr>
          <p:cNvGraphicFramePr>
            <a:graphicFrameLocks noGrp="1"/>
          </p:cNvGraphicFramePr>
          <p:nvPr>
            <p:extLst>
              <p:ext uri="{D42A27DB-BD31-4B8C-83A1-F6EECF244321}">
                <p14:modId xmlns:p14="http://schemas.microsoft.com/office/powerpoint/2010/main" val="3919769906"/>
              </p:ext>
            </p:extLst>
          </p:nvPr>
        </p:nvGraphicFramePr>
        <p:xfrm>
          <a:off x="11204578" y="1409369"/>
          <a:ext cx="622595" cy="2954460"/>
        </p:xfrm>
        <a:graphic>
          <a:graphicData uri="http://schemas.openxmlformats.org/drawingml/2006/table">
            <a:tbl>
              <a:tblPr firstRow="1" bandRow="1">
                <a:tableStyleId>{5C22544A-7EE6-4342-B048-85BDC9FD1C3A}</a:tableStyleId>
              </a:tblPr>
              <a:tblGrid>
                <a:gridCol w="622595">
                  <a:extLst>
                    <a:ext uri="{9D8B030D-6E8A-4147-A177-3AD203B41FA5}">
                      <a16:colId xmlns:a16="http://schemas.microsoft.com/office/drawing/2014/main" val="647661269"/>
                    </a:ext>
                  </a:extLst>
                </a:gridCol>
              </a:tblGrid>
              <a:tr h="295446">
                <a:tc>
                  <a:txBody>
                    <a:bodyPr/>
                    <a:lstStyle/>
                    <a:p>
                      <a:pPr algn="ctr"/>
                      <a:r>
                        <a:rPr lang="en-NZ" sz="1200" b="0" dirty="0">
                          <a:solidFill>
                            <a:schemeClr val="tx1"/>
                          </a:solidFill>
                        </a:rPr>
                        <a:t>19%</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094811"/>
                  </a:ext>
                </a:extLst>
              </a:tr>
              <a:tr h="295446">
                <a:tc>
                  <a:txBody>
                    <a:bodyPr/>
                    <a:lstStyle/>
                    <a:p>
                      <a:pPr algn="ctr"/>
                      <a:r>
                        <a:rPr lang="en-NZ" sz="1200" b="0" dirty="0">
                          <a:solidFill>
                            <a:schemeClr val="tx1"/>
                          </a:solidFill>
                        </a:rPr>
                        <a:t>16%</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8599440"/>
                  </a:ext>
                </a:extLst>
              </a:tr>
              <a:tr h="295446">
                <a:tc>
                  <a:txBody>
                    <a:bodyPr/>
                    <a:lstStyle/>
                    <a:p>
                      <a:pPr algn="ctr"/>
                      <a:r>
                        <a:rPr lang="en-NZ" sz="1200" b="0" dirty="0">
                          <a:solidFill>
                            <a:schemeClr val="tx1"/>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20249438"/>
                  </a:ext>
                </a:extLst>
              </a:tr>
              <a:tr h="295446">
                <a:tc>
                  <a:txBody>
                    <a:bodyPr/>
                    <a:lstStyle/>
                    <a:p>
                      <a:pPr algn="ctr"/>
                      <a:r>
                        <a:rPr lang="en-NZ" sz="1200" b="0" dirty="0">
                          <a:solidFill>
                            <a:schemeClr val="tx1"/>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159558"/>
                  </a:ext>
                </a:extLst>
              </a:tr>
              <a:tr h="295446">
                <a:tc>
                  <a:txBody>
                    <a:bodyPr/>
                    <a:lstStyle/>
                    <a:p>
                      <a:pPr algn="ctr"/>
                      <a:r>
                        <a:rPr lang="en-NZ" sz="1200" b="0" dirty="0">
                          <a:solidFill>
                            <a:schemeClr val="tx1"/>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0933640"/>
                  </a:ext>
                </a:extLst>
              </a:tr>
              <a:tr h="295446">
                <a:tc>
                  <a:txBody>
                    <a:bodyPr/>
                    <a:lstStyle/>
                    <a:p>
                      <a:pPr algn="ctr"/>
                      <a:r>
                        <a:rPr lang="en-NZ" sz="1200" b="0" dirty="0">
                          <a:solidFill>
                            <a:schemeClr val="tx1"/>
                          </a:solidFill>
                        </a:rPr>
                        <a:t>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83406604"/>
                  </a:ext>
                </a:extLst>
              </a:tr>
              <a:tr h="295446">
                <a:tc>
                  <a:txBody>
                    <a:bodyPr/>
                    <a:lstStyle/>
                    <a:p>
                      <a:pPr algn="ctr"/>
                      <a:r>
                        <a:rPr lang="en-NZ" sz="1200" b="0" dirty="0">
                          <a:solidFill>
                            <a:schemeClr val="tx1"/>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11113473"/>
                  </a:ext>
                </a:extLst>
              </a:tr>
              <a:tr h="295446">
                <a:tc>
                  <a:txBody>
                    <a:bodyPr/>
                    <a:lstStyle/>
                    <a:p>
                      <a:pPr algn="ctr"/>
                      <a:r>
                        <a:rPr lang="en-NZ" sz="1200" b="0" dirty="0">
                          <a:solidFill>
                            <a:schemeClr val="tx1"/>
                          </a:solidFill>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77356008"/>
                  </a:ext>
                </a:extLst>
              </a:tr>
              <a:tr h="295446">
                <a:tc>
                  <a:txBody>
                    <a:bodyPr/>
                    <a:lstStyle/>
                    <a:p>
                      <a:pPr algn="ctr"/>
                      <a:r>
                        <a:rPr lang="en-NZ" sz="1200" b="0" dirty="0">
                          <a:solidFill>
                            <a:schemeClr val="tx1"/>
                          </a:solidFill>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13657448"/>
                  </a:ext>
                </a:extLst>
              </a:tr>
              <a:tr h="295446">
                <a:tc>
                  <a:txBody>
                    <a:bodyPr/>
                    <a:lstStyle/>
                    <a:p>
                      <a:pPr algn="ctr"/>
                      <a:r>
                        <a:rPr lang="en-NZ" sz="1200" b="0" dirty="0">
                          <a:solidFill>
                            <a:schemeClr val="tx1"/>
                          </a:solidFill>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26238525"/>
                  </a:ext>
                </a:extLst>
              </a:tr>
            </a:tbl>
          </a:graphicData>
        </a:graphic>
      </p:graphicFrame>
      <p:graphicFrame>
        <p:nvGraphicFramePr>
          <p:cNvPr id="28" name="Table 27">
            <a:extLst>
              <a:ext uri="{FF2B5EF4-FFF2-40B4-BE49-F238E27FC236}">
                <a16:creationId xmlns:a16="http://schemas.microsoft.com/office/drawing/2014/main" id="{00F6BD29-8202-4D64-95D8-0CC4DB54A7C7}"/>
              </a:ext>
            </a:extLst>
          </p:cNvPr>
          <p:cNvGraphicFramePr>
            <a:graphicFrameLocks noGrp="1"/>
          </p:cNvGraphicFramePr>
          <p:nvPr>
            <p:extLst>
              <p:ext uri="{D42A27DB-BD31-4B8C-83A1-F6EECF244321}">
                <p14:modId xmlns:p14="http://schemas.microsoft.com/office/powerpoint/2010/main" val="2748887248"/>
              </p:ext>
            </p:extLst>
          </p:nvPr>
        </p:nvGraphicFramePr>
        <p:xfrm>
          <a:off x="11156569" y="1031806"/>
          <a:ext cx="733906" cy="396240"/>
        </p:xfrm>
        <a:graphic>
          <a:graphicData uri="http://schemas.openxmlformats.org/drawingml/2006/table">
            <a:tbl>
              <a:tblPr firstRow="1" bandRow="1">
                <a:tableStyleId>{5C22544A-7EE6-4342-B048-85BDC9FD1C3A}</a:tableStyleId>
              </a:tblPr>
              <a:tblGrid>
                <a:gridCol w="733906">
                  <a:extLst>
                    <a:ext uri="{9D8B030D-6E8A-4147-A177-3AD203B41FA5}">
                      <a16:colId xmlns:a16="http://schemas.microsoft.com/office/drawing/2014/main" val="647661269"/>
                    </a:ext>
                  </a:extLst>
                </a:gridCol>
              </a:tblGrid>
              <a:tr h="316000">
                <a:tc>
                  <a:txBody>
                    <a:bodyPr/>
                    <a:lstStyle/>
                    <a:p>
                      <a:pPr algn="ctr"/>
                      <a:r>
                        <a:rPr lang="en-NZ" sz="1000" b="1" dirty="0">
                          <a:solidFill>
                            <a:schemeClr val="tx1"/>
                          </a:solidFill>
                        </a:rPr>
                        <a:t>2014 result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094811"/>
                  </a:ext>
                </a:extLst>
              </a:tr>
            </a:tbl>
          </a:graphicData>
        </a:graphic>
      </p:graphicFrame>
      <p:sp>
        <p:nvSpPr>
          <p:cNvPr id="29" name="Isosceles Triangle 28">
            <a:extLst>
              <a:ext uri="{FF2B5EF4-FFF2-40B4-BE49-F238E27FC236}">
                <a16:creationId xmlns:a16="http://schemas.microsoft.com/office/drawing/2014/main" id="{C4B7A8E7-F006-4AF0-9EBE-D617F75457C1}"/>
              </a:ext>
            </a:extLst>
          </p:cNvPr>
          <p:cNvSpPr/>
          <p:nvPr/>
        </p:nvSpPr>
        <p:spPr>
          <a:xfrm rot="10800000">
            <a:off x="5620525" y="4863895"/>
            <a:ext cx="144000" cy="108000"/>
          </a:xfrm>
          <a:prstGeom prst="triangle">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0" name="Isosceles Triangle 29">
            <a:extLst>
              <a:ext uri="{FF2B5EF4-FFF2-40B4-BE49-F238E27FC236}">
                <a16:creationId xmlns:a16="http://schemas.microsoft.com/office/drawing/2014/main" id="{3E70551E-5CE0-4750-BAA5-4C457805C23F}"/>
              </a:ext>
            </a:extLst>
          </p:cNvPr>
          <p:cNvSpPr/>
          <p:nvPr/>
        </p:nvSpPr>
        <p:spPr>
          <a:xfrm>
            <a:off x="6806172" y="3634056"/>
            <a:ext cx="144000" cy="108000"/>
          </a:xfrm>
          <a:prstGeom prst="triangle">
            <a:avLst/>
          </a:prstGeom>
          <a:solidFill>
            <a:schemeClr val="bg1">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1" name="Isosceles Triangle 30">
            <a:extLst>
              <a:ext uri="{FF2B5EF4-FFF2-40B4-BE49-F238E27FC236}">
                <a16:creationId xmlns:a16="http://schemas.microsoft.com/office/drawing/2014/main" id="{305016D6-C8FD-4A2E-B997-E926FAFB4349}"/>
              </a:ext>
            </a:extLst>
          </p:cNvPr>
          <p:cNvSpPr/>
          <p:nvPr/>
        </p:nvSpPr>
        <p:spPr>
          <a:xfrm>
            <a:off x="5680779" y="4562635"/>
            <a:ext cx="144000" cy="108000"/>
          </a:xfrm>
          <a:prstGeom prst="triangle">
            <a:avLst/>
          </a:prstGeom>
          <a:solidFill>
            <a:schemeClr val="bg1">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2" name="Isosceles Triangle 31">
            <a:extLst>
              <a:ext uri="{FF2B5EF4-FFF2-40B4-BE49-F238E27FC236}">
                <a16:creationId xmlns:a16="http://schemas.microsoft.com/office/drawing/2014/main" id="{779A6AE9-8A3E-4591-ADE7-557D428E9003}"/>
              </a:ext>
            </a:extLst>
          </p:cNvPr>
          <p:cNvSpPr/>
          <p:nvPr/>
        </p:nvSpPr>
        <p:spPr>
          <a:xfrm rot="10800000">
            <a:off x="9898369" y="1507548"/>
            <a:ext cx="144000" cy="108000"/>
          </a:xfrm>
          <a:prstGeom prst="triangle">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3" name="Isosceles Triangle 32">
            <a:extLst>
              <a:ext uri="{FF2B5EF4-FFF2-40B4-BE49-F238E27FC236}">
                <a16:creationId xmlns:a16="http://schemas.microsoft.com/office/drawing/2014/main" id="{D09ADC63-F53C-4E68-B84C-A1ECD58B64F1}"/>
              </a:ext>
            </a:extLst>
          </p:cNvPr>
          <p:cNvSpPr/>
          <p:nvPr/>
        </p:nvSpPr>
        <p:spPr>
          <a:xfrm rot="10800000">
            <a:off x="9848748" y="1808807"/>
            <a:ext cx="144000" cy="108000"/>
          </a:xfrm>
          <a:prstGeom prst="triangle">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aphicFrame>
        <p:nvGraphicFramePr>
          <p:cNvPr id="34" name="Table 33">
            <a:extLst>
              <a:ext uri="{FF2B5EF4-FFF2-40B4-BE49-F238E27FC236}">
                <a16:creationId xmlns:a16="http://schemas.microsoft.com/office/drawing/2014/main" id="{A3E6CA5C-C448-4942-A698-4F94C85ED59E}"/>
              </a:ext>
            </a:extLst>
          </p:cNvPr>
          <p:cNvGraphicFramePr>
            <a:graphicFrameLocks noGrp="1"/>
          </p:cNvGraphicFramePr>
          <p:nvPr>
            <p:extLst>
              <p:ext uri="{D42A27DB-BD31-4B8C-83A1-F6EECF244321}">
                <p14:modId xmlns:p14="http://schemas.microsoft.com/office/powerpoint/2010/main" val="1622632790"/>
              </p:ext>
            </p:extLst>
          </p:nvPr>
        </p:nvGraphicFramePr>
        <p:xfrm>
          <a:off x="11292018" y="5016348"/>
          <a:ext cx="622595" cy="1264000"/>
        </p:xfrm>
        <a:graphic>
          <a:graphicData uri="http://schemas.openxmlformats.org/drawingml/2006/table">
            <a:tbl>
              <a:tblPr firstRow="1" bandRow="1">
                <a:tableStyleId>{5C22544A-7EE6-4342-B048-85BDC9FD1C3A}</a:tableStyleId>
              </a:tblPr>
              <a:tblGrid>
                <a:gridCol w="622595">
                  <a:extLst>
                    <a:ext uri="{9D8B030D-6E8A-4147-A177-3AD203B41FA5}">
                      <a16:colId xmlns:a16="http://schemas.microsoft.com/office/drawing/2014/main" val="647661269"/>
                    </a:ext>
                  </a:extLst>
                </a:gridCol>
              </a:tblGrid>
              <a:tr h="316000">
                <a:tc>
                  <a:txBody>
                    <a:bodyPr/>
                    <a:lstStyle/>
                    <a:p>
                      <a:pPr algn="ctr"/>
                      <a:r>
                        <a:rPr lang="en-NZ" sz="1200" b="0" dirty="0">
                          <a:solidFill>
                            <a:schemeClr val="tx1"/>
                          </a:solidFill>
                        </a:rPr>
                        <a:t>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094811"/>
                  </a:ext>
                </a:extLst>
              </a:tr>
              <a:tr h="316000">
                <a:tc>
                  <a:txBody>
                    <a:bodyPr/>
                    <a:lstStyle/>
                    <a:p>
                      <a:pPr algn="ctr"/>
                      <a:r>
                        <a:rPr lang="en-NZ" sz="1200" b="0" dirty="0">
                          <a:solidFill>
                            <a:schemeClr val="tx1"/>
                          </a:solidFill>
                        </a:rPr>
                        <a:t>1%</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8599440"/>
                  </a:ext>
                </a:extLst>
              </a:tr>
              <a:tr h="316000">
                <a:tc>
                  <a:txBody>
                    <a:bodyPr/>
                    <a:lstStyle/>
                    <a:p>
                      <a:pPr algn="ctr"/>
                      <a:r>
                        <a:rPr lang="en-NZ" sz="1200" b="0" dirty="0">
                          <a:solidFill>
                            <a:schemeClr val="tx1"/>
                          </a:solidFill>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20249438"/>
                  </a:ext>
                </a:extLst>
              </a:tr>
              <a:tr h="316000">
                <a:tc>
                  <a:txBody>
                    <a:bodyPr/>
                    <a:lstStyle/>
                    <a:p>
                      <a:pPr algn="ctr"/>
                      <a:r>
                        <a:rPr lang="en-NZ" sz="1200" b="0" dirty="0">
                          <a:solidFill>
                            <a:schemeClr val="tx1"/>
                          </a:solidFill>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159558"/>
                  </a:ext>
                </a:extLst>
              </a:tr>
            </a:tbl>
          </a:graphicData>
        </a:graphic>
      </p:graphicFrame>
      <p:grpSp>
        <p:nvGrpSpPr>
          <p:cNvPr id="4" name="Group 3">
            <a:extLst>
              <a:ext uri="{FF2B5EF4-FFF2-40B4-BE49-F238E27FC236}">
                <a16:creationId xmlns:a16="http://schemas.microsoft.com/office/drawing/2014/main" id="{7E3BA7E4-364C-477D-9CE4-CE2F44369CEC}"/>
              </a:ext>
            </a:extLst>
          </p:cNvPr>
          <p:cNvGrpSpPr/>
          <p:nvPr/>
        </p:nvGrpSpPr>
        <p:grpSpPr>
          <a:xfrm>
            <a:off x="7517157" y="6472340"/>
            <a:ext cx="2338334" cy="295361"/>
            <a:chOff x="7517157" y="6472340"/>
            <a:chExt cx="2338334" cy="295361"/>
          </a:xfrm>
        </p:grpSpPr>
        <p:sp>
          <p:nvSpPr>
            <p:cNvPr id="35" name="Isosceles Triangle 34">
              <a:extLst>
                <a:ext uri="{FF2B5EF4-FFF2-40B4-BE49-F238E27FC236}">
                  <a16:creationId xmlns:a16="http://schemas.microsoft.com/office/drawing/2014/main" id="{78DDAC46-2570-4A46-8411-0ED6C7FE9805}"/>
                </a:ext>
              </a:extLst>
            </p:cNvPr>
            <p:cNvSpPr/>
            <p:nvPr/>
          </p:nvSpPr>
          <p:spPr>
            <a:xfrm>
              <a:off x="7517157" y="6550035"/>
              <a:ext cx="144000" cy="108000"/>
            </a:xfrm>
            <a:prstGeom prst="triangl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6" name="Isosceles Triangle 35">
              <a:extLst>
                <a:ext uri="{FF2B5EF4-FFF2-40B4-BE49-F238E27FC236}">
                  <a16:creationId xmlns:a16="http://schemas.microsoft.com/office/drawing/2014/main" id="{D43C62D5-8C97-412D-B7C9-7C2A694FAC09}"/>
                </a:ext>
              </a:extLst>
            </p:cNvPr>
            <p:cNvSpPr/>
            <p:nvPr/>
          </p:nvSpPr>
          <p:spPr>
            <a:xfrm rot="10800000">
              <a:off x="7708781" y="6550035"/>
              <a:ext cx="144000" cy="108000"/>
            </a:xfrm>
            <a:prstGeom prst="triangle">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7" name="Footer Placeholder 16">
              <a:extLst>
                <a:ext uri="{FF2B5EF4-FFF2-40B4-BE49-F238E27FC236}">
                  <a16:creationId xmlns:a16="http://schemas.microsoft.com/office/drawing/2014/main" id="{F54514CB-BD4F-4E5F-86E8-1388878D748F}"/>
                </a:ext>
              </a:extLst>
            </p:cNvPr>
            <p:cNvSpPr txBox="1">
              <a:spLocks/>
            </p:cNvSpPr>
            <p:nvPr/>
          </p:nvSpPr>
          <p:spPr>
            <a:xfrm>
              <a:off x="7872700" y="6472340"/>
              <a:ext cx="1982791" cy="295361"/>
            </a:xfrm>
            <a:prstGeom prst="rect">
              <a:avLst/>
            </a:prstGeom>
          </p:spPr>
          <p:txBody>
            <a:bodyPr vert="horz" lIns="91440" tIns="45720" rIns="91440" bIns="45720" rtlCol="0" anchor="ctr"/>
            <a:lstStyle>
              <a:defPPr>
                <a:defRPr lang="en-US"/>
              </a:defPPr>
              <a:lvl1pPr marL="0" algn="l" defTabSz="914400" rtl="0" eaLnBrk="1" latinLnBrk="0" hangingPunct="1">
                <a:lnSpc>
                  <a:spcPct val="80000"/>
                </a:lnSpc>
                <a:defRPr sz="800" kern="1200">
                  <a:solidFill>
                    <a:srgbClr val="5B5C6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NZ" dirty="0"/>
                <a:t>Significantly higher / lower than in 2014</a:t>
              </a:r>
            </a:p>
          </p:txBody>
        </p:sp>
      </p:grpSp>
      <p:sp>
        <p:nvSpPr>
          <p:cNvPr id="38" name="Isosceles Triangle 37">
            <a:extLst>
              <a:ext uri="{FF2B5EF4-FFF2-40B4-BE49-F238E27FC236}">
                <a16:creationId xmlns:a16="http://schemas.microsoft.com/office/drawing/2014/main" id="{BBBCACCB-68E2-41B0-A851-02DE55E1E678}"/>
              </a:ext>
            </a:extLst>
          </p:cNvPr>
          <p:cNvSpPr/>
          <p:nvPr/>
        </p:nvSpPr>
        <p:spPr>
          <a:xfrm>
            <a:off x="9947996" y="5097809"/>
            <a:ext cx="144000" cy="108000"/>
          </a:xfrm>
          <a:prstGeom prst="triangle">
            <a:avLst/>
          </a:prstGeom>
          <a:solidFill>
            <a:schemeClr val="bg1">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9" name="Isosceles Triangle 38">
            <a:extLst>
              <a:ext uri="{FF2B5EF4-FFF2-40B4-BE49-F238E27FC236}">
                <a16:creationId xmlns:a16="http://schemas.microsoft.com/office/drawing/2014/main" id="{9D49748E-5F4F-442F-9EDA-B790341CB402}"/>
              </a:ext>
            </a:extLst>
          </p:cNvPr>
          <p:cNvSpPr/>
          <p:nvPr/>
        </p:nvSpPr>
        <p:spPr>
          <a:xfrm>
            <a:off x="9834577" y="5388432"/>
            <a:ext cx="144000" cy="108000"/>
          </a:xfrm>
          <a:prstGeom prst="triangle">
            <a:avLst/>
          </a:prstGeom>
          <a:solidFill>
            <a:schemeClr val="bg1">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0" name="Rectangle 39">
            <a:extLst>
              <a:ext uri="{FF2B5EF4-FFF2-40B4-BE49-F238E27FC236}">
                <a16:creationId xmlns:a16="http://schemas.microsoft.com/office/drawing/2014/main" id="{9CB9BD66-66E5-4420-90D3-419A957D7886}"/>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42" name="Picture 41">
            <a:extLst>
              <a:ext uri="{FF2B5EF4-FFF2-40B4-BE49-F238E27FC236}">
                <a16:creationId xmlns:a16="http://schemas.microsoft.com/office/drawing/2014/main" id="{8F7327AF-E4C5-4975-9743-167D544F4A22}"/>
              </a:ext>
            </a:extLst>
          </p:cNvPr>
          <p:cNvPicPr>
            <a:picLocks noChangeAspect="1"/>
          </p:cNvPicPr>
          <p:nvPr/>
        </p:nvPicPr>
        <p:blipFill>
          <a:blip r:embed="rId5"/>
          <a:stretch>
            <a:fillRect/>
          </a:stretch>
        </p:blipFill>
        <p:spPr>
          <a:xfrm>
            <a:off x="201612" y="119935"/>
            <a:ext cx="612000" cy="612000"/>
          </a:xfrm>
          <a:prstGeom prst="rect">
            <a:avLst/>
          </a:prstGeom>
        </p:spPr>
      </p:pic>
    </p:spTree>
    <p:extLst>
      <p:ext uri="{BB962C8B-B14F-4D97-AF65-F5344CB8AC3E}">
        <p14:creationId xmlns:p14="http://schemas.microsoft.com/office/powerpoint/2010/main" val="18760454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52500" y="138224"/>
            <a:ext cx="9184107" cy="547576"/>
          </a:xfrm>
        </p:spPr>
        <p:txBody>
          <a:bodyPr>
            <a:normAutofit fontScale="90000"/>
          </a:bodyPr>
          <a:lstStyle/>
          <a:p>
            <a:r>
              <a:rPr lang="en-NZ" dirty="0"/>
              <a:t>Demographic differences in daily reach of top five platforms, channels and streaming services </a:t>
            </a:r>
          </a:p>
        </p:txBody>
      </p:sp>
      <p:sp>
        <p:nvSpPr>
          <p:cNvPr id="8" name="Footer Placeholder 16">
            <a:extLst>
              <a:ext uri="{FF2B5EF4-FFF2-40B4-BE49-F238E27FC236}">
                <a16:creationId xmlns:a16="http://schemas.microsoft.com/office/drawing/2014/main" id="{3306F696-A379-4C1E-8CBE-2F6D102F5418}"/>
              </a:ext>
            </a:extLst>
          </p:cNvPr>
          <p:cNvSpPr>
            <a:spLocks noGrp="1"/>
          </p:cNvSpPr>
          <p:nvPr>
            <p:ph type="ftr" sz="quarter" idx="11"/>
          </p:nvPr>
        </p:nvSpPr>
        <p:spPr/>
        <p:txBody>
          <a:bodyPr/>
          <a:lstStyle/>
          <a:p>
            <a:r>
              <a:rPr lang="en-NZ" dirty="0"/>
              <a:t>Source: Q1f. Which of these did you watch yesterday? </a:t>
            </a:r>
          </a:p>
          <a:p>
            <a:r>
              <a:rPr lang="en-NZ" dirty="0"/>
              <a:t>Base size: All 6 to 14 year olds 2020 (n=1,112),</a:t>
            </a:r>
          </a:p>
        </p:txBody>
      </p:sp>
      <p:sp>
        <p:nvSpPr>
          <p:cNvPr id="11" name="Rectangle 10">
            <a:extLst>
              <a:ext uri="{FF2B5EF4-FFF2-40B4-BE49-F238E27FC236}">
                <a16:creationId xmlns:a16="http://schemas.microsoft.com/office/drawing/2014/main" id="{64367E28-56F4-4CC0-B141-D52D846B57F8}"/>
              </a:ext>
            </a:extLst>
          </p:cNvPr>
          <p:cNvSpPr/>
          <p:nvPr/>
        </p:nvSpPr>
        <p:spPr>
          <a:xfrm>
            <a:off x="203199" y="1351280"/>
            <a:ext cx="2821467" cy="2570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Younger children are less likely to watch YouTube, TVNZ 1 and Three. </a:t>
            </a:r>
          </a:p>
          <a:p>
            <a:pPr marL="36000"/>
            <a:endParaRPr lang="en-NZ" dirty="0">
              <a:solidFill>
                <a:srgbClr val="404040"/>
              </a:solidFill>
            </a:endParaRPr>
          </a:p>
          <a:p>
            <a:pPr marL="36000"/>
            <a:r>
              <a:rPr lang="en-NZ" dirty="0">
                <a:solidFill>
                  <a:srgbClr val="404040"/>
                </a:solidFill>
              </a:rPr>
              <a:t>Higher income families are more likely to have paid for a Netflix subscription. </a:t>
            </a:r>
          </a:p>
        </p:txBody>
      </p:sp>
      <p:sp>
        <p:nvSpPr>
          <p:cNvPr id="16" name="Rectangle 15">
            <a:extLst>
              <a:ext uri="{FF2B5EF4-FFF2-40B4-BE49-F238E27FC236}">
                <a16:creationId xmlns:a16="http://schemas.microsoft.com/office/drawing/2014/main" id="{4AFBC0AD-D46E-4551-A2C2-C2D54CD7569D}"/>
              </a:ext>
            </a:extLst>
          </p:cNvPr>
          <p:cNvSpPr/>
          <p:nvPr/>
        </p:nvSpPr>
        <p:spPr>
          <a:xfrm>
            <a:off x="3338220" y="1039528"/>
            <a:ext cx="8650580" cy="5178392"/>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sp>
        <p:nvSpPr>
          <p:cNvPr id="9" name="Rectangle 8">
            <a:extLst>
              <a:ext uri="{FF2B5EF4-FFF2-40B4-BE49-F238E27FC236}">
                <a16:creationId xmlns:a16="http://schemas.microsoft.com/office/drawing/2014/main" id="{BBA93773-3955-437A-B176-08CDC0521863}"/>
              </a:ext>
            </a:extLst>
          </p:cNvPr>
          <p:cNvSpPr/>
          <p:nvPr/>
        </p:nvSpPr>
        <p:spPr>
          <a:xfrm>
            <a:off x="3338218" y="1039528"/>
            <a:ext cx="8650583" cy="816330"/>
          </a:xfrm>
          <a:prstGeom prst="rect">
            <a:avLst/>
          </a:prstGeom>
          <a:solidFill>
            <a:srgbClr val="0DB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0" name="Table 9">
            <a:extLst>
              <a:ext uri="{FF2B5EF4-FFF2-40B4-BE49-F238E27FC236}">
                <a16:creationId xmlns:a16="http://schemas.microsoft.com/office/drawing/2014/main" id="{97118E2E-6EE6-49E3-8EAF-5D7D4405B641}"/>
              </a:ext>
            </a:extLst>
          </p:cNvPr>
          <p:cNvGraphicFramePr>
            <a:graphicFrameLocks noGrp="1"/>
          </p:cNvGraphicFramePr>
          <p:nvPr>
            <p:extLst>
              <p:ext uri="{D42A27DB-BD31-4B8C-83A1-F6EECF244321}">
                <p14:modId xmlns:p14="http://schemas.microsoft.com/office/powerpoint/2010/main" val="477965611"/>
              </p:ext>
            </p:extLst>
          </p:nvPr>
        </p:nvGraphicFramePr>
        <p:xfrm>
          <a:off x="3338219" y="2026222"/>
          <a:ext cx="8538348" cy="3891979"/>
        </p:xfrm>
        <a:graphic>
          <a:graphicData uri="http://schemas.openxmlformats.org/drawingml/2006/table">
            <a:tbl>
              <a:tblPr/>
              <a:tblGrid>
                <a:gridCol w="1760555">
                  <a:extLst>
                    <a:ext uri="{9D8B030D-6E8A-4147-A177-3AD203B41FA5}">
                      <a16:colId xmlns:a16="http://schemas.microsoft.com/office/drawing/2014/main" val="3410750372"/>
                    </a:ext>
                  </a:extLst>
                </a:gridCol>
                <a:gridCol w="1321904">
                  <a:extLst>
                    <a:ext uri="{9D8B030D-6E8A-4147-A177-3AD203B41FA5}">
                      <a16:colId xmlns:a16="http://schemas.microsoft.com/office/drawing/2014/main" val="290354320"/>
                    </a:ext>
                  </a:extLst>
                </a:gridCol>
                <a:gridCol w="2644337">
                  <a:extLst>
                    <a:ext uri="{9D8B030D-6E8A-4147-A177-3AD203B41FA5}">
                      <a16:colId xmlns:a16="http://schemas.microsoft.com/office/drawing/2014/main" val="2788934165"/>
                    </a:ext>
                  </a:extLst>
                </a:gridCol>
                <a:gridCol w="937184">
                  <a:extLst>
                    <a:ext uri="{9D8B030D-6E8A-4147-A177-3AD203B41FA5}">
                      <a16:colId xmlns:a16="http://schemas.microsoft.com/office/drawing/2014/main" val="3957907278"/>
                    </a:ext>
                  </a:extLst>
                </a:gridCol>
                <a:gridCol w="937184">
                  <a:extLst>
                    <a:ext uri="{9D8B030D-6E8A-4147-A177-3AD203B41FA5}">
                      <a16:colId xmlns:a16="http://schemas.microsoft.com/office/drawing/2014/main" val="2405437673"/>
                    </a:ext>
                  </a:extLst>
                </a:gridCol>
                <a:gridCol w="937184">
                  <a:extLst>
                    <a:ext uri="{9D8B030D-6E8A-4147-A177-3AD203B41FA5}">
                      <a16:colId xmlns:a16="http://schemas.microsoft.com/office/drawing/2014/main" val="4259065049"/>
                    </a:ext>
                  </a:extLst>
                </a:gridCol>
              </a:tblGrid>
              <a:tr h="722433">
                <a:tc>
                  <a:txBody>
                    <a:bodyPr/>
                    <a:lstStyle/>
                    <a:p>
                      <a:pPr algn="r" fontAlgn="b"/>
                      <a:endParaRPr lang="en-NZ" sz="1200" b="0" i="0" u="none" strike="noStrike" dirty="0">
                        <a:solidFill>
                          <a:srgbClr val="000000"/>
                        </a:solidFill>
                        <a:effectLst/>
                        <a:latin typeface="Calibri" panose="020F0502020204030204" pitchFamily="34" charset="0"/>
                      </a:endParaRPr>
                    </a:p>
                  </a:txBody>
                  <a:tcPr marL="0" marR="0" marT="0" marB="0" anchor="ctr">
                    <a:lnL>
                      <a:noFill/>
                    </a:lnL>
                    <a:lnR w="7620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a:noFill/>
                    </a:lnB>
                  </a:tcPr>
                </a:tc>
                <a:tc>
                  <a:txBody>
                    <a:bodyPr/>
                    <a:lstStyle/>
                    <a:p>
                      <a:pPr algn="ctr" fontAlgn="b"/>
                      <a:r>
                        <a:rPr lang="en-NZ" sz="2000" b="1" i="0" u="none" strike="noStrike" dirty="0">
                          <a:solidFill>
                            <a:schemeClr val="accent1"/>
                          </a:solidFill>
                          <a:effectLst/>
                          <a:latin typeface="Calibri" panose="020F0502020204030204" pitchFamily="34" charset="0"/>
                        </a:rPr>
                        <a:t>51%</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fontAlgn="b"/>
                      <a:r>
                        <a:rPr lang="en-NZ" sz="1200" b="0" i="0" u="none" strike="noStrike" dirty="0">
                          <a:solidFill>
                            <a:srgbClr val="404040"/>
                          </a:solidFill>
                          <a:effectLst/>
                          <a:latin typeface="Calibri" panose="020F0502020204030204" pitchFamily="34" charset="0"/>
                        </a:rPr>
                        <a:t>6 to 8 year olds (45%)</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gridSpan="3">
                  <a:txBody>
                    <a:bodyPr/>
                    <a:lstStyle/>
                    <a:p>
                      <a:pPr algn="ctr" fontAlgn="b"/>
                      <a:r>
                        <a:rPr lang="en-NZ" sz="1200" b="0" i="0" u="none" strike="noStrike" dirty="0">
                          <a:solidFill>
                            <a:srgbClr val="404040"/>
                          </a:solidFill>
                          <a:effectLst/>
                          <a:latin typeface="Calibri" panose="020F0502020204030204" pitchFamily="34" charset="0"/>
                        </a:rPr>
                        <a:t>9 to 11 year olds (56%)</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hMerge="1">
                  <a:txBody>
                    <a:bodyPr/>
                    <a:lstStyle/>
                    <a:p>
                      <a:pPr algn="ctr" fontAlgn="b"/>
                      <a:endParaRPr lang="en-NZ" sz="1000" b="0" i="0" u="none" strike="noStrike" dirty="0">
                        <a:solidFill>
                          <a:srgbClr val="000000"/>
                        </a:solidFill>
                        <a:effectLst/>
                        <a:latin typeface="Calibri" panose="020F0502020204030204" pitchFamily="34" charset="0"/>
                      </a:endParaRP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1"/>
                    </a:solidFill>
                  </a:tcPr>
                </a:tc>
                <a:tc hMerge="1">
                  <a:txBody>
                    <a:bodyPr/>
                    <a:lstStyle/>
                    <a:p>
                      <a:pPr algn="ctr" fontAlgn="b"/>
                      <a:endParaRPr lang="en-NZ" sz="1000" b="0" i="0" u="none" strike="noStrike" dirty="0">
                        <a:solidFill>
                          <a:srgbClr val="000000"/>
                        </a:solidFill>
                        <a:effectLst/>
                        <a:latin typeface="Calibri" panose="020F0502020204030204" pitchFamily="34" charset="0"/>
                      </a:endParaRP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016282173"/>
                  </a:ext>
                </a:extLst>
              </a:tr>
              <a:tr h="1002247">
                <a:tc>
                  <a:txBody>
                    <a:bodyPr/>
                    <a:lstStyle/>
                    <a:p>
                      <a:pPr algn="r" fontAlgn="b"/>
                      <a:endParaRPr lang="en-NZ" sz="1200" b="0" i="0" u="none" strike="noStrike" dirty="0">
                        <a:solidFill>
                          <a:srgbClr val="000000"/>
                        </a:solidFill>
                        <a:effectLst/>
                        <a:latin typeface="Calibri" panose="020F0502020204030204" pitchFamily="34" charset="0"/>
                      </a:endParaRPr>
                    </a:p>
                  </a:txBody>
                  <a:tcPr marL="0" marR="0" marT="0" marB="0" anchor="ctr">
                    <a:lnL>
                      <a:noFill/>
                    </a:lnL>
                    <a:lnR w="7620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a:noFill/>
                    </a:lnB>
                  </a:tcPr>
                </a:tc>
                <a:tc>
                  <a:txBody>
                    <a:bodyPr/>
                    <a:lstStyle/>
                    <a:p>
                      <a:pPr algn="ctr" fontAlgn="b"/>
                      <a:r>
                        <a:rPr lang="en-NZ" sz="2000" b="1" i="0" u="none" strike="noStrike" dirty="0">
                          <a:solidFill>
                            <a:schemeClr val="accent1"/>
                          </a:solidFill>
                          <a:effectLst/>
                          <a:latin typeface="Calibri" panose="020F0502020204030204" pitchFamily="34" charset="0"/>
                        </a:rPr>
                        <a:t>47%</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fontAlgn="b"/>
                      <a:r>
                        <a:rPr lang="en-NZ" sz="1200" b="0" i="0" u="none" strike="noStrike" dirty="0">
                          <a:solidFill>
                            <a:srgbClr val="404040"/>
                          </a:solidFill>
                          <a:effectLst/>
                          <a:latin typeface="Calibri" panose="020F0502020204030204" pitchFamily="34" charset="0"/>
                        </a:rPr>
                        <a:t>Boys (43%)</a:t>
                      </a:r>
                    </a:p>
                    <a:p>
                      <a:pPr algn="ctr" fontAlgn="b"/>
                      <a:r>
                        <a:rPr lang="en-NZ" sz="1200" b="0" i="0" u="none" strike="noStrike" dirty="0">
                          <a:solidFill>
                            <a:srgbClr val="404040"/>
                          </a:solidFill>
                          <a:effectLst/>
                          <a:latin typeface="Calibri" panose="020F0502020204030204" pitchFamily="34" charset="0"/>
                        </a:rPr>
                        <a:t>Asian (38%)</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gridSpan="3">
                  <a:txBody>
                    <a:bodyPr/>
                    <a:lstStyle/>
                    <a:p>
                      <a:pPr algn="ctr" fontAlgn="b"/>
                      <a:r>
                        <a:rPr lang="en-NZ" sz="1200" b="0" i="0" u="none" strike="noStrike" kern="1200" dirty="0">
                          <a:solidFill>
                            <a:srgbClr val="404040"/>
                          </a:solidFill>
                          <a:effectLst/>
                          <a:latin typeface="Calibri" panose="020F0502020204030204" pitchFamily="34" charset="0"/>
                          <a:ea typeface="+mn-ea"/>
                          <a:cs typeface="+mn-cs"/>
                        </a:rPr>
                        <a:t>Girls (53%), </a:t>
                      </a:r>
                    </a:p>
                    <a:p>
                      <a:pPr algn="ctr" fontAlgn="b"/>
                      <a:r>
                        <a:rPr lang="en-NZ" sz="1200" b="0" i="0" u="none" strike="noStrike" kern="1200" dirty="0">
                          <a:solidFill>
                            <a:srgbClr val="404040"/>
                          </a:solidFill>
                          <a:effectLst/>
                          <a:latin typeface="Calibri" panose="020F0502020204030204" pitchFamily="34" charset="0"/>
                          <a:ea typeface="+mn-ea"/>
                          <a:cs typeface="+mn-cs"/>
                        </a:rPr>
                        <a:t>High income families </a:t>
                      </a:r>
                    </a:p>
                    <a:p>
                      <a:pPr algn="ctr" fontAlgn="b"/>
                      <a:r>
                        <a:rPr lang="en-NZ" sz="1200" b="0" i="0" u="none" strike="noStrike" kern="1200" dirty="0">
                          <a:solidFill>
                            <a:srgbClr val="404040"/>
                          </a:solidFill>
                          <a:effectLst/>
                          <a:latin typeface="Calibri" panose="020F0502020204030204" pitchFamily="34" charset="0"/>
                          <a:ea typeface="+mn-ea"/>
                          <a:cs typeface="+mn-cs"/>
                        </a:rPr>
                        <a:t>earning over $120,000 per year (55%)</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hMerge="1">
                  <a:txBody>
                    <a:bodyPr/>
                    <a:lstStyle/>
                    <a:p>
                      <a:pPr algn="ctr" fontAlgn="b"/>
                      <a:endParaRPr lang="en-NZ" sz="1200" b="0" i="0" u="none" strike="noStrike" dirty="0">
                        <a:solidFill>
                          <a:srgbClr val="008000"/>
                        </a:solidFill>
                        <a:effectLst/>
                        <a:latin typeface="Calibri" panose="020F0502020204030204" pitchFamily="34" charset="0"/>
                      </a:endParaRP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hMerge="1">
                  <a:txBody>
                    <a:bodyPr/>
                    <a:lstStyle/>
                    <a:p>
                      <a:pPr algn="ctr" fontAlgn="b"/>
                      <a:endParaRPr lang="en-NZ" sz="1200" b="0" i="0" u="none" strike="noStrike" dirty="0">
                        <a:solidFill>
                          <a:srgbClr val="000000"/>
                        </a:solidFill>
                        <a:effectLst/>
                        <a:latin typeface="Calibri" panose="020F0502020204030204" pitchFamily="34" charset="0"/>
                      </a:endParaRP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05513264"/>
                  </a:ext>
                </a:extLst>
              </a:tr>
              <a:tr h="722433">
                <a:tc>
                  <a:txBody>
                    <a:bodyPr/>
                    <a:lstStyle/>
                    <a:p>
                      <a:pPr algn="r" fontAlgn="b"/>
                      <a:endParaRPr lang="en-NZ" sz="1200" b="0" i="0" u="none" strike="noStrike" dirty="0">
                        <a:solidFill>
                          <a:srgbClr val="000000"/>
                        </a:solidFill>
                        <a:effectLst/>
                        <a:latin typeface="Calibri" panose="020F0502020204030204" pitchFamily="34" charset="0"/>
                      </a:endParaRPr>
                    </a:p>
                  </a:txBody>
                  <a:tcPr marL="0" marR="0" marT="0" marB="0" anchor="ctr">
                    <a:lnL>
                      <a:noFill/>
                    </a:lnL>
                    <a:lnR w="76200" cap="flat" cmpd="sng" algn="ctr">
                      <a:solidFill>
                        <a:schemeClr val="bg1"/>
                      </a:solidFill>
                      <a:prstDash val="solid"/>
                      <a:round/>
                      <a:headEnd type="none" w="med" len="med"/>
                      <a:tailEnd type="none" w="med" len="med"/>
                    </a:lnR>
                    <a:lnT>
                      <a:noFill/>
                    </a:lnT>
                    <a:lnB>
                      <a:noFill/>
                    </a:lnB>
                  </a:tcPr>
                </a:tc>
                <a:tc>
                  <a:txBody>
                    <a:bodyPr/>
                    <a:lstStyle/>
                    <a:p>
                      <a:pPr algn="ctr" fontAlgn="b"/>
                      <a:r>
                        <a:rPr lang="en-NZ" sz="2000" b="1" i="0" u="none" strike="noStrike" dirty="0">
                          <a:solidFill>
                            <a:schemeClr val="accent1"/>
                          </a:solidFill>
                          <a:effectLst/>
                          <a:latin typeface="Calibri" panose="020F0502020204030204" pitchFamily="34" charset="0"/>
                        </a:rPr>
                        <a:t>16%</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NZ" sz="1200" b="0" i="0" u="none" strike="noStrike" dirty="0">
                          <a:solidFill>
                            <a:srgbClr val="404040"/>
                          </a:solidFill>
                          <a:effectLst/>
                          <a:latin typeface="Calibri" panose="020F0502020204030204" pitchFamily="34" charset="0"/>
                        </a:rPr>
                        <a:t>6 to 8 year olds (10%)</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fontAlgn="b"/>
                      <a:endParaRPr lang="en-NZ" sz="1200" b="0" i="0" u="none" strike="noStrike" dirty="0">
                        <a:solidFill>
                          <a:srgbClr val="404040"/>
                        </a:solidFill>
                        <a:effectLst/>
                        <a:latin typeface="Calibri" panose="020F0502020204030204" pitchFamily="34" charset="0"/>
                      </a:endParaRP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fontAlgn="b"/>
                      <a:r>
                        <a:rPr lang="en-NZ" sz="1200" b="0" i="0" u="none" strike="noStrike" dirty="0">
                          <a:solidFill>
                            <a:srgbClr val="404040"/>
                          </a:solidFill>
                          <a:effectLst/>
                          <a:latin typeface="Calibri" panose="020F0502020204030204" pitchFamily="34" charset="0"/>
                        </a:rPr>
                        <a:t>-</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fontAlgn="b"/>
                      <a:endParaRPr lang="en-NZ" sz="1200" b="0" i="0" u="none" strike="noStrike" dirty="0">
                        <a:solidFill>
                          <a:srgbClr val="404040"/>
                        </a:solidFill>
                        <a:effectLst/>
                        <a:latin typeface="Calibri" panose="020F0502020204030204" pitchFamily="34" charset="0"/>
                      </a:endParaRP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84543621"/>
                  </a:ext>
                </a:extLst>
              </a:tr>
              <a:tr h="722433">
                <a:tc>
                  <a:txBody>
                    <a:bodyPr/>
                    <a:lstStyle/>
                    <a:p>
                      <a:pPr algn="r" fontAlgn="b"/>
                      <a:endParaRPr lang="en-NZ" sz="1200" b="0" i="0" u="none" strike="noStrike" dirty="0">
                        <a:solidFill>
                          <a:srgbClr val="000000"/>
                        </a:solidFill>
                        <a:effectLst/>
                        <a:latin typeface="Calibri" panose="020F0502020204030204" pitchFamily="34" charset="0"/>
                      </a:endParaRPr>
                    </a:p>
                  </a:txBody>
                  <a:tcPr marL="0" marR="0" marT="0" marB="0" anchor="ctr">
                    <a:lnL>
                      <a:noFill/>
                    </a:lnL>
                    <a:lnR w="76200" cap="flat" cmpd="sng" algn="ctr">
                      <a:solidFill>
                        <a:schemeClr val="bg1"/>
                      </a:solidFill>
                      <a:prstDash val="solid"/>
                      <a:round/>
                      <a:headEnd type="none" w="med" len="med"/>
                      <a:tailEnd type="none" w="med" len="med"/>
                    </a:lnR>
                    <a:lnT>
                      <a:noFill/>
                    </a:lnT>
                    <a:lnB>
                      <a:noFill/>
                    </a:lnB>
                  </a:tcPr>
                </a:tc>
                <a:tc>
                  <a:txBody>
                    <a:bodyPr/>
                    <a:lstStyle/>
                    <a:p>
                      <a:pPr algn="ctr" fontAlgn="b"/>
                      <a:r>
                        <a:rPr lang="en-NZ" sz="2000" b="1" i="0" u="none" strike="noStrike" dirty="0">
                          <a:solidFill>
                            <a:schemeClr val="accent1"/>
                          </a:solidFill>
                          <a:effectLst/>
                          <a:latin typeface="Calibri" panose="020F0502020204030204" pitchFamily="34" charset="0"/>
                        </a:rPr>
                        <a:t>15%</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fontAlgn="b"/>
                      <a:r>
                        <a:rPr lang="en-NZ" sz="1200" b="0" i="0" u="none" strike="noStrike" kern="1200" dirty="0">
                          <a:solidFill>
                            <a:srgbClr val="404040"/>
                          </a:solidFill>
                          <a:effectLst/>
                          <a:latin typeface="Calibri" panose="020F0502020204030204" pitchFamily="34" charset="0"/>
                          <a:ea typeface="+mn-ea"/>
                          <a:cs typeface="+mn-cs"/>
                        </a:rPr>
                        <a:t>High income families </a:t>
                      </a:r>
                    </a:p>
                    <a:p>
                      <a:pPr algn="ctr" fontAlgn="b"/>
                      <a:r>
                        <a:rPr lang="en-NZ" sz="1200" b="0" i="0" u="none" strike="noStrike" kern="1200" dirty="0">
                          <a:solidFill>
                            <a:srgbClr val="404040"/>
                          </a:solidFill>
                          <a:effectLst/>
                          <a:latin typeface="Calibri" panose="020F0502020204030204" pitchFamily="34" charset="0"/>
                          <a:ea typeface="+mn-ea"/>
                          <a:cs typeface="+mn-cs"/>
                        </a:rPr>
                        <a:t>earning over $120,000 per year (9%)</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gridSpan="3">
                  <a:txBody>
                    <a:bodyPr/>
                    <a:lstStyle/>
                    <a:p>
                      <a:pPr algn="ctr" fontAlgn="b"/>
                      <a:r>
                        <a:rPr lang="en-NZ" sz="1200" b="0" i="0" u="none" strike="noStrike" dirty="0">
                          <a:solidFill>
                            <a:srgbClr val="404040"/>
                          </a:solidFill>
                          <a:effectLst/>
                          <a:latin typeface="Calibri" panose="020F0502020204030204" pitchFamily="34" charset="0"/>
                        </a:rPr>
                        <a:t>Māori (21%)</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hMerge="1">
                  <a:txBody>
                    <a:bodyPr/>
                    <a:lstStyle/>
                    <a:p>
                      <a:pPr algn="ctr" fontAlgn="b"/>
                      <a:endParaRPr lang="en-NZ" sz="1200" b="0" i="0" u="none" strike="noStrike" dirty="0">
                        <a:solidFill>
                          <a:srgbClr val="000000"/>
                        </a:solidFill>
                        <a:effectLst/>
                        <a:latin typeface="Calibri" panose="020F0502020204030204" pitchFamily="34" charset="0"/>
                      </a:endParaRP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hMerge="1">
                  <a:txBody>
                    <a:bodyPr/>
                    <a:lstStyle/>
                    <a:p>
                      <a:pPr algn="ctr" fontAlgn="b"/>
                      <a:endParaRPr lang="en-NZ" sz="1200" b="0" i="0" u="none" strike="noStrike" dirty="0">
                        <a:solidFill>
                          <a:srgbClr val="000000"/>
                        </a:solidFill>
                        <a:effectLst/>
                        <a:latin typeface="Calibri" panose="020F0502020204030204" pitchFamily="34" charset="0"/>
                      </a:endParaRP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758627910"/>
                  </a:ext>
                </a:extLst>
              </a:tr>
              <a:tr h="722433">
                <a:tc>
                  <a:txBody>
                    <a:bodyPr/>
                    <a:lstStyle/>
                    <a:p>
                      <a:pPr algn="r" fontAlgn="b"/>
                      <a:endParaRPr lang="en-NZ" sz="1200" b="0" i="0" u="none" strike="noStrike" dirty="0">
                        <a:solidFill>
                          <a:srgbClr val="000000"/>
                        </a:solidFill>
                        <a:effectLst/>
                        <a:latin typeface="Calibri" panose="020F0502020204030204" pitchFamily="34" charset="0"/>
                      </a:endParaRPr>
                    </a:p>
                  </a:txBody>
                  <a:tcPr marL="0" marR="0" marT="0" marB="0" anchor="ctr">
                    <a:lnL>
                      <a:noFill/>
                    </a:lnL>
                    <a:lnR w="76200" cap="flat" cmpd="sng" algn="ctr">
                      <a:solidFill>
                        <a:schemeClr val="bg1"/>
                      </a:solidFill>
                      <a:prstDash val="solid"/>
                      <a:round/>
                      <a:headEnd type="none" w="med" len="med"/>
                      <a:tailEnd type="none" w="med" len="med"/>
                    </a:lnR>
                    <a:lnT>
                      <a:noFill/>
                    </a:lnT>
                    <a:lnB>
                      <a:noFill/>
                    </a:lnB>
                  </a:tcPr>
                </a:tc>
                <a:tc>
                  <a:txBody>
                    <a:bodyPr/>
                    <a:lstStyle/>
                    <a:p>
                      <a:pPr algn="ctr" fontAlgn="b"/>
                      <a:r>
                        <a:rPr lang="en-NZ" sz="2000" b="1" i="0" u="none" strike="noStrike" dirty="0">
                          <a:solidFill>
                            <a:schemeClr val="accent1"/>
                          </a:solidFill>
                          <a:effectLst/>
                          <a:latin typeface="Calibri" panose="020F0502020204030204" pitchFamily="34" charset="0"/>
                        </a:rPr>
                        <a:t>12%</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fontAlgn="b"/>
                      <a:r>
                        <a:rPr lang="en-NZ" sz="1200" b="0" i="0" u="none" strike="noStrike" dirty="0">
                          <a:solidFill>
                            <a:srgbClr val="404040"/>
                          </a:solidFill>
                          <a:effectLst/>
                          <a:latin typeface="Calibri" panose="020F0502020204030204" pitchFamily="34" charset="0"/>
                        </a:rPr>
                        <a:t>6 to 8 year olds (7%)</a:t>
                      </a:r>
                    </a:p>
                    <a:p>
                      <a:pPr algn="ctr" fontAlgn="b"/>
                      <a:r>
                        <a:rPr lang="en-NZ" sz="1200" b="0" i="0" u="none" strike="noStrike" dirty="0">
                          <a:solidFill>
                            <a:srgbClr val="404040"/>
                          </a:solidFill>
                          <a:effectLst/>
                          <a:latin typeface="Calibri" panose="020F0502020204030204" pitchFamily="34" charset="0"/>
                        </a:rPr>
                        <a:t>Asian (6%)</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gridSpan="3">
                  <a:txBody>
                    <a:bodyPr/>
                    <a:lstStyle/>
                    <a:p>
                      <a:pPr algn="ctr" fontAlgn="b"/>
                      <a:r>
                        <a:rPr lang="en-NZ" sz="1200" b="0" i="0" u="none" strike="noStrike" dirty="0">
                          <a:solidFill>
                            <a:srgbClr val="404040"/>
                          </a:solidFill>
                          <a:effectLst/>
                          <a:latin typeface="Calibri" panose="020F0502020204030204" pitchFamily="34" charset="0"/>
                        </a:rPr>
                        <a:t>12 to 14 year olds (17%)</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hMerge="1">
                  <a:txBody>
                    <a:bodyPr/>
                    <a:lstStyle/>
                    <a:p>
                      <a:pPr algn="ctr" fontAlgn="b"/>
                      <a:endParaRPr lang="en-NZ" sz="1200" b="0" i="0" u="none" strike="noStrike" dirty="0">
                        <a:solidFill>
                          <a:srgbClr val="000000"/>
                        </a:solidFill>
                        <a:effectLst/>
                        <a:latin typeface="Calibri" panose="020F0502020204030204" pitchFamily="34" charset="0"/>
                      </a:endParaRP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hMerge="1">
                  <a:txBody>
                    <a:bodyPr/>
                    <a:lstStyle/>
                    <a:p>
                      <a:pPr algn="ctr" fontAlgn="b"/>
                      <a:endParaRPr lang="en-NZ" sz="1200" b="0" i="0" u="none" strike="noStrike" dirty="0">
                        <a:solidFill>
                          <a:srgbClr val="000000"/>
                        </a:solidFill>
                        <a:effectLst/>
                        <a:latin typeface="Calibri" panose="020F0502020204030204" pitchFamily="34" charset="0"/>
                      </a:endParaRP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23442888"/>
                  </a:ext>
                </a:extLst>
              </a:tr>
            </a:tbl>
          </a:graphicData>
        </a:graphic>
      </p:graphicFrame>
      <p:grpSp>
        <p:nvGrpSpPr>
          <p:cNvPr id="14" name="Group 13">
            <a:extLst>
              <a:ext uri="{FF2B5EF4-FFF2-40B4-BE49-F238E27FC236}">
                <a16:creationId xmlns:a16="http://schemas.microsoft.com/office/drawing/2014/main" id="{30FAD264-CE6C-41E6-950F-331CEE4C4F9C}"/>
              </a:ext>
            </a:extLst>
          </p:cNvPr>
          <p:cNvGrpSpPr/>
          <p:nvPr/>
        </p:nvGrpSpPr>
        <p:grpSpPr>
          <a:xfrm>
            <a:off x="6379076" y="1029732"/>
            <a:ext cx="5609724" cy="5178392"/>
            <a:chOff x="3718405" y="1158949"/>
            <a:chExt cx="5609724" cy="4974339"/>
          </a:xfrm>
        </p:grpSpPr>
        <p:grpSp>
          <p:nvGrpSpPr>
            <p:cNvPr id="15" name="Group 14">
              <a:extLst>
                <a:ext uri="{FF2B5EF4-FFF2-40B4-BE49-F238E27FC236}">
                  <a16:creationId xmlns:a16="http://schemas.microsoft.com/office/drawing/2014/main" id="{96E01BD0-7731-48B3-89C1-036702E01C33}"/>
                </a:ext>
              </a:extLst>
            </p:cNvPr>
            <p:cNvGrpSpPr/>
            <p:nvPr/>
          </p:nvGrpSpPr>
          <p:grpSpPr>
            <a:xfrm>
              <a:off x="3718405" y="1158949"/>
              <a:ext cx="2673070" cy="4974339"/>
              <a:chOff x="3880678" y="1727997"/>
              <a:chExt cx="2588637" cy="4273200"/>
            </a:xfrm>
          </p:grpSpPr>
          <p:cxnSp>
            <p:nvCxnSpPr>
              <p:cNvPr id="20" name="Straight Connector 19">
                <a:extLst>
                  <a:ext uri="{FF2B5EF4-FFF2-40B4-BE49-F238E27FC236}">
                    <a16:creationId xmlns:a16="http://schemas.microsoft.com/office/drawing/2014/main" id="{61E81919-5580-4EB4-B720-8158AA911205}"/>
                  </a:ext>
                </a:extLst>
              </p:cNvPr>
              <p:cNvCxnSpPr/>
              <p:nvPr/>
            </p:nvCxnSpPr>
            <p:spPr>
              <a:xfrm>
                <a:off x="3880678" y="1727997"/>
                <a:ext cx="0" cy="4273200"/>
              </a:xfrm>
              <a:prstGeom prst="line">
                <a:avLst/>
              </a:prstGeom>
              <a:ln w="3810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2CDFD53-9F72-4867-8DBF-27D409C2DBF1}"/>
                  </a:ext>
                </a:extLst>
              </p:cNvPr>
              <p:cNvCxnSpPr/>
              <p:nvPr/>
            </p:nvCxnSpPr>
            <p:spPr>
              <a:xfrm>
                <a:off x="6469315" y="1727997"/>
                <a:ext cx="0" cy="4273200"/>
              </a:xfrm>
              <a:prstGeom prst="line">
                <a:avLst/>
              </a:prstGeom>
              <a:ln w="3810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52E94A5A-8C9B-4909-89B4-3D9A1EF2C43C}"/>
                </a:ext>
              </a:extLst>
            </p:cNvPr>
            <p:cNvCxnSpPr/>
            <p:nvPr/>
          </p:nvCxnSpPr>
          <p:spPr>
            <a:xfrm>
              <a:off x="9328129" y="1158949"/>
              <a:ext cx="0" cy="4974339"/>
            </a:xfrm>
            <a:prstGeom prst="line">
              <a:avLst/>
            </a:prstGeom>
            <a:ln w="3810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grpSp>
      <p:graphicFrame>
        <p:nvGraphicFramePr>
          <p:cNvPr id="22" name="Table 21">
            <a:extLst>
              <a:ext uri="{FF2B5EF4-FFF2-40B4-BE49-F238E27FC236}">
                <a16:creationId xmlns:a16="http://schemas.microsoft.com/office/drawing/2014/main" id="{2C1C9606-EB16-45CD-847A-7CBA8ECDE8A5}"/>
              </a:ext>
            </a:extLst>
          </p:cNvPr>
          <p:cNvGraphicFramePr>
            <a:graphicFrameLocks noGrp="1"/>
          </p:cNvGraphicFramePr>
          <p:nvPr>
            <p:extLst>
              <p:ext uri="{D42A27DB-BD31-4B8C-83A1-F6EECF244321}">
                <p14:modId xmlns:p14="http://schemas.microsoft.com/office/powerpoint/2010/main" val="1320161032"/>
              </p:ext>
            </p:extLst>
          </p:nvPr>
        </p:nvGraphicFramePr>
        <p:xfrm>
          <a:off x="5148470" y="1261240"/>
          <a:ext cx="6802227" cy="504000"/>
        </p:xfrm>
        <a:graphic>
          <a:graphicData uri="http://schemas.openxmlformats.org/drawingml/2006/table">
            <a:tbl>
              <a:tblPr>
                <a:tableStyleId>{2D5ABB26-0587-4C30-8999-92F81FD0307C}</a:tableStyleId>
              </a:tblPr>
              <a:tblGrid>
                <a:gridCol w="1232452">
                  <a:extLst>
                    <a:ext uri="{9D8B030D-6E8A-4147-A177-3AD203B41FA5}">
                      <a16:colId xmlns:a16="http://schemas.microsoft.com/office/drawing/2014/main" val="3972847450"/>
                    </a:ext>
                  </a:extLst>
                </a:gridCol>
                <a:gridCol w="2683565">
                  <a:extLst>
                    <a:ext uri="{9D8B030D-6E8A-4147-A177-3AD203B41FA5}">
                      <a16:colId xmlns:a16="http://schemas.microsoft.com/office/drawing/2014/main" val="3966924618"/>
                    </a:ext>
                  </a:extLst>
                </a:gridCol>
                <a:gridCol w="2886210">
                  <a:extLst>
                    <a:ext uri="{9D8B030D-6E8A-4147-A177-3AD203B41FA5}">
                      <a16:colId xmlns:a16="http://schemas.microsoft.com/office/drawing/2014/main" val="2796366393"/>
                    </a:ext>
                  </a:extLst>
                </a:gridCol>
              </a:tblGrid>
              <a:tr h="504000">
                <a:tc>
                  <a:txBody>
                    <a:bodyPr/>
                    <a:lstStyle/>
                    <a:p>
                      <a:pPr algn="ctr"/>
                      <a:r>
                        <a:rPr lang="en-NZ" sz="1200" b="1" dirty="0">
                          <a:solidFill>
                            <a:schemeClr val="bg1"/>
                          </a:solidFill>
                          <a:latin typeface="+mj-lt"/>
                          <a:cs typeface="Arial" panose="020B0604020202020204" pitchFamily="34" charset="0"/>
                        </a:rPr>
                        <a:t>Daily reach</a:t>
                      </a:r>
                    </a:p>
                  </a:txBody>
                  <a:tcPr anchor="ctr"/>
                </a:tc>
                <a:tc>
                  <a:txBody>
                    <a:bodyPr/>
                    <a:lstStyle/>
                    <a:p>
                      <a:pPr algn="ctr" fontAlgn="b"/>
                      <a:r>
                        <a:rPr lang="en-NZ" sz="1200" b="1" i="0" u="none" strike="noStrike" dirty="0">
                          <a:solidFill>
                            <a:schemeClr val="bg1"/>
                          </a:solidFill>
                          <a:effectLst/>
                          <a:latin typeface="+mj-lt"/>
                        </a:rPr>
                        <a:t>Lower daily reach</a:t>
                      </a:r>
                    </a:p>
                  </a:txBody>
                  <a:tcPr marL="0" marR="0" marT="0" marB="0" anchor="ctr"/>
                </a:tc>
                <a:tc>
                  <a:txBody>
                    <a:bodyPr/>
                    <a:lstStyle/>
                    <a:p>
                      <a:pPr algn="ctr" fontAlgn="b"/>
                      <a:r>
                        <a:rPr lang="en-NZ" sz="1200" b="1" i="0" u="none" strike="noStrike" dirty="0">
                          <a:solidFill>
                            <a:schemeClr val="bg1"/>
                          </a:solidFill>
                          <a:effectLst/>
                          <a:latin typeface="+mj-lt"/>
                        </a:rPr>
                        <a:t>Higher daily reach</a:t>
                      </a:r>
                    </a:p>
                  </a:txBody>
                  <a:tcPr marL="0" marR="0" marT="0" marB="0" anchor="ctr"/>
                </a:tc>
                <a:extLst>
                  <a:ext uri="{0D108BD9-81ED-4DB2-BD59-A6C34878D82A}">
                    <a16:rowId xmlns:a16="http://schemas.microsoft.com/office/drawing/2014/main" val="1140412945"/>
                  </a:ext>
                </a:extLst>
              </a:tr>
            </a:tbl>
          </a:graphicData>
        </a:graphic>
      </p:graphicFrame>
      <p:pic>
        <p:nvPicPr>
          <p:cNvPr id="4" name="Picture 3">
            <a:extLst>
              <a:ext uri="{FF2B5EF4-FFF2-40B4-BE49-F238E27FC236}">
                <a16:creationId xmlns:a16="http://schemas.microsoft.com/office/drawing/2014/main" id="{2C90C2FB-79FE-4BE4-8850-1A2E8B9E45AF}"/>
              </a:ext>
            </a:extLst>
          </p:cNvPr>
          <p:cNvPicPr>
            <a:picLocks noChangeAspect="1"/>
          </p:cNvPicPr>
          <p:nvPr/>
        </p:nvPicPr>
        <p:blipFill rotWithShape="1">
          <a:blip r:embed="rId2">
            <a:extLst>
              <a:ext uri="{28A0092B-C50C-407E-A947-70E740481C1C}">
                <a14:useLocalDpi xmlns:a14="http://schemas.microsoft.com/office/drawing/2010/main" val="0"/>
              </a:ext>
            </a:extLst>
          </a:blip>
          <a:srcRect t="30904" r="11935" b="37897"/>
          <a:stretch/>
        </p:blipFill>
        <p:spPr>
          <a:xfrm>
            <a:off x="3535550" y="2101931"/>
            <a:ext cx="1456141" cy="515878"/>
          </a:xfrm>
          <a:prstGeom prst="rect">
            <a:avLst/>
          </a:prstGeom>
        </p:spPr>
      </p:pic>
      <p:pic>
        <p:nvPicPr>
          <p:cNvPr id="6" name="Picture 5">
            <a:extLst>
              <a:ext uri="{FF2B5EF4-FFF2-40B4-BE49-F238E27FC236}">
                <a16:creationId xmlns:a16="http://schemas.microsoft.com/office/drawing/2014/main" id="{DC73449B-8E2C-4856-A77D-DA88E939173B}"/>
              </a:ext>
            </a:extLst>
          </p:cNvPr>
          <p:cNvPicPr>
            <a:picLocks noChangeAspect="1"/>
          </p:cNvPicPr>
          <p:nvPr/>
        </p:nvPicPr>
        <p:blipFill rotWithShape="1">
          <a:blip r:embed="rId3">
            <a:extLst>
              <a:ext uri="{28A0092B-C50C-407E-A947-70E740481C1C}">
                <a14:useLocalDpi xmlns:a14="http://schemas.microsoft.com/office/drawing/2010/main" val="0"/>
              </a:ext>
            </a:extLst>
          </a:blip>
          <a:srcRect t="31295" b="28085"/>
          <a:stretch/>
        </p:blipFill>
        <p:spPr>
          <a:xfrm>
            <a:off x="3668036" y="2990992"/>
            <a:ext cx="1269995" cy="515878"/>
          </a:xfrm>
          <a:prstGeom prst="rect">
            <a:avLst/>
          </a:prstGeom>
        </p:spPr>
      </p:pic>
      <p:pic>
        <p:nvPicPr>
          <p:cNvPr id="24" name="Picture 23">
            <a:extLst>
              <a:ext uri="{FF2B5EF4-FFF2-40B4-BE49-F238E27FC236}">
                <a16:creationId xmlns:a16="http://schemas.microsoft.com/office/drawing/2014/main" id="{0760FA2E-26BF-46C8-8FC6-6B1F70B1FF4F}"/>
              </a:ext>
            </a:extLst>
          </p:cNvPr>
          <p:cNvPicPr>
            <a:picLocks noChangeAspect="1"/>
          </p:cNvPicPr>
          <p:nvPr/>
        </p:nvPicPr>
        <p:blipFill rotWithShape="1">
          <a:blip r:embed="rId4">
            <a:extLst>
              <a:ext uri="{28A0092B-C50C-407E-A947-70E740481C1C}">
                <a14:useLocalDpi xmlns:a14="http://schemas.microsoft.com/office/drawing/2010/main" val="0"/>
              </a:ext>
            </a:extLst>
          </a:blip>
          <a:srcRect t="34686" b="29162"/>
          <a:stretch/>
        </p:blipFill>
        <p:spPr>
          <a:xfrm>
            <a:off x="3642637" y="5329197"/>
            <a:ext cx="1270000" cy="459134"/>
          </a:xfrm>
          <a:prstGeom prst="rect">
            <a:avLst/>
          </a:prstGeom>
        </p:spPr>
      </p:pic>
      <p:pic>
        <p:nvPicPr>
          <p:cNvPr id="26" name="Picture 25">
            <a:extLst>
              <a:ext uri="{FF2B5EF4-FFF2-40B4-BE49-F238E27FC236}">
                <a16:creationId xmlns:a16="http://schemas.microsoft.com/office/drawing/2014/main" id="{5B566EC6-829F-4F82-AC23-DE661930E211}"/>
              </a:ext>
            </a:extLst>
          </p:cNvPr>
          <p:cNvPicPr>
            <a:picLocks noChangeAspect="1"/>
          </p:cNvPicPr>
          <p:nvPr/>
        </p:nvPicPr>
        <p:blipFill rotWithShape="1">
          <a:blip r:embed="rId5">
            <a:extLst>
              <a:ext uri="{28A0092B-C50C-407E-A947-70E740481C1C}">
                <a14:useLocalDpi xmlns:a14="http://schemas.microsoft.com/office/drawing/2010/main" val="0"/>
              </a:ext>
            </a:extLst>
          </a:blip>
          <a:srcRect t="23000" b="25000"/>
          <a:stretch/>
        </p:blipFill>
        <p:spPr>
          <a:xfrm>
            <a:off x="3706135" y="3753053"/>
            <a:ext cx="1210095" cy="629249"/>
          </a:xfrm>
          <a:prstGeom prst="rect">
            <a:avLst/>
          </a:prstGeom>
        </p:spPr>
      </p:pic>
      <p:pic>
        <p:nvPicPr>
          <p:cNvPr id="28" name="Picture 27">
            <a:extLst>
              <a:ext uri="{FF2B5EF4-FFF2-40B4-BE49-F238E27FC236}">
                <a16:creationId xmlns:a16="http://schemas.microsoft.com/office/drawing/2014/main" id="{B206E202-42EE-4A72-A03F-5958CC0A8BC7}"/>
              </a:ext>
            </a:extLst>
          </p:cNvPr>
          <p:cNvPicPr>
            <a:picLocks noChangeAspect="1"/>
          </p:cNvPicPr>
          <p:nvPr/>
        </p:nvPicPr>
        <p:blipFill rotWithShape="1">
          <a:blip r:embed="rId6">
            <a:extLst>
              <a:ext uri="{28A0092B-C50C-407E-A947-70E740481C1C}">
                <a14:useLocalDpi xmlns:a14="http://schemas.microsoft.com/office/drawing/2010/main" val="0"/>
              </a:ext>
            </a:extLst>
          </a:blip>
          <a:srcRect t="18948" b="24660"/>
          <a:stretch/>
        </p:blipFill>
        <p:spPr>
          <a:xfrm>
            <a:off x="3706137" y="4451557"/>
            <a:ext cx="1270000" cy="716173"/>
          </a:xfrm>
          <a:prstGeom prst="rect">
            <a:avLst/>
          </a:prstGeom>
        </p:spPr>
      </p:pic>
      <p:sp>
        <p:nvSpPr>
          <p:cNvPr id="23" name="Rectangle 22">
            <a:extLst>
              <a:ext uri="{FF2B5EF4-FFF2-40B4-BE49-F238E27FC236}">
                <a16:creationId xmlns:a16="http://schemas.microsoft.com/office/drawing/2014/main" id="{DB5D6F87-DB58-4E6B-8F0B-01733D90AB34}"/>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25" name="Picture 24">
            <a:extLst>
              <a:ext uri="{FF2B5EF4-FFF2-40B4-BE49-F238E27FC236}">
                <a16:creationId xmlns:a16="http://schemas.microsoft.com/office/drawing/2014/main" id="{530D0FEB-B258-43A9-B79A-93FE4EB1A07A}"/>
              </a:ext>
            </a:extLst>
          </p:cNvPr>
          <p:cNvPicPr>
            <a:picLocks noChangeAspect="1"/>
          </p:cNvPicPr>
          <p:nvPr/>
        </p:nvPicPr>
        <p:blipFill>
          <a:blip r:embed="rId7"/>
          <a:stretch>
            <a:fillRect/>
          </a:stretch>
        </p:blipFill>
        <p:spPr>
          <a:xfrm>
            <a:off x="201612" y="119935"/>
            <a:ext cx="612000" cy="612000"/>
          </a:xfrm>
          <a:prstGeom prst="rect">
            <a:avLst/>
          </a:prstGeom>
        </p:spPr>
      </p:pic>
    </p:spTree>
    <p:extLst>
      <p:ext uri="{BB962C8B-B14F-4D97-AF65-F5344CB8AC3E}">
        <p14:creationId xmlns:p14="http://schemas.microsoft.com/office/powerpoint/2010/main" val="832387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93FEFE8-2448-400E-9AFD-47279985D287}"/>
              </a:ext>
            </a:extLst>
          </p:cNvPr>
          <p:cNvSpPr/>
          <p:nvPr/>
        </p:nvSpPr>
        <p:spPr>
          <a:xfrm>
            <a:off x="264002" y="2328223"/>
            <a:ext cx="6313317" cy="2896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4" name="Rectangle 23">
            <a:extLst>
              <a:ext uri="{FF2B5EF4-FFF2-40B4-BE49-F238E27FC236}">
                <a16:creationId xmlns:a16="http://schemas.microsoft.com/office/drawing/2014/main" id="{A51E45A8-3AE8-4025-9938-D566B9B89389}"/>
              </a:ext>
            </a:extLst>
          </p:cNvPr>
          <p:cNvSpPr/>
          <p:nvPr/>
        </p:nvSpPr>
        <p:spPr>
          <a:xfrm>
            <a:off x="264002" y="5353435"/>
            <a:ext cx="6313317" cy="9192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7" name="Rectangle 6">
            <a:extLst>
              <a:ext uri="{FF2B5EF4-FFF2-40B4-BE49-F238E27FC236}">
                <a16:creationId xmlns:a16="http://schemas.microsoft.com/office/drawing/2014/main" id="{79F06649-DE4C-48EF-AD11-F41DE683B751}"/>
              </a:ext>
            </a:extLst>
          </p:cNvPr>
          <p:cNvSpPr/>
          <p:nvPr/>
        </p:nvSpPr>
        <p:spPr>
          <a:xfrm>
            <a:off x="264002" y="1097720"/>
            <a:ext cx="6313317" cy="5154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rgbClr val="404040"/>
              </a:solidFill>
            </a:endParaRPr>
          </a:p>
        </p:txBody>
      </p:sp>
      <p:sp>
        <p:nvSpPr>
          <p:cNvPr id="8" name="Rectangle 7">
            <a:extLst>
              <a:ext uri="{FF2B5EF4-FFF2-40B4-BE49-F238E27FC236}">
                <a16:creationId xmlns:a16="http://schemas.microsoft.com/office/drawing/2014/main" id="{9A5FB83D-8ED8-409C-BB83-B3C9E618F704}"/>
              </a:ext>
            </a:extLst>
          </p:cNvPr>
          <p:cNvSpPr/>
          <p:nvPr/>
        </p:nvSpPr>
        <p:spPr>
          <a:xfrm>
            <a:off x="7220266" y="1154931"/>
            <a:ext cx="4663440" cy="5154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9" name="Rectangle 8">
            <a:extLst>
              <a:ext uri="{FF2B5EF4-FFF2-40B4-BE49-F238E27FC236}">
                <a16:creationId xmlns:a16="http://schemas.microsoft.com/office/drawing/2014/main" id="{70A636BB-BA04-4841-9E0F-2618C3322FD1}"/>
              </a:ext>
            </a:extLst>
          </p:cNvPr>
          <p:cNvSpPr/>
          <p:nvPr/>
        </p:nvSpPr>
        <p:spPr>
          <a:xfrm>
            <a:off x="7220266" y="1154931"/>
            <a:ext cx="4663440" cy="5475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 name="Title 3">
            <a:extLst>
              <a:ext uri="{FF2B5EF4-FFF2-40B4-BE49-F238E27FC236}">
                <a16:creationId xmlns:a16="http://schemas.microsoft.com/office/drawing/2014/main" id="{F708ECB2-E15E-48F4-B05F-0EE26CC7DAE6}"/>
              </a:ext>
            </a:extLst>
          </p:cNvPr>
          <p:cNvSpPr>
            <a:spLocks noGrp="1"/>
          </p:cNvSpPr>
          <p:nvPr>
            <p:ph type="title"/>
          </p:nvPr>
        </p:nvSpPr>
        <p:spPr>
          <a:xfrm>
            <a:off x="264002" y="174325"/>
            <a:ext cx="9933408" cy="547576"/>
          </a:xfrm>
        </p:spPr>
        <p:txBody>
          <a:bodyPr/>
          <a:lstStyle/>
          <a:p>
            <a:r>
              <a:rPr lang="en-NZ" dirty="0"/>
              <a:t>Background</a:t>
            </a:r>
          </a:p>
        </p:txBody>
      </p:sp>
      <p:sp>
        <p:nvSpPr>
          <p:cNvPr id="5" name="Text Placeholder 4">
            <a:extLst>
              <a:ext uri="{FF2B5EF4-FFF2-40B4-BE49-F238E27FC236}">
                <a16:creationId xmlns:a16="http://schemas.microsoft.com/office/drawing/2014/main" id="{21BBF285-19F1-4B75-B5F2-EF8DFA6418D2}"/>
              </a:ext>
            </a:extLst>
          </p:cNvPr>
          <p:cNvSpPr>
            <a:spLocks noGrp="1"/>
          </p:cNvSpPr>
          <p:nvPr>
            <p:ph type="body" sz="quarter" idx="4294967295"/>
          </p:nvPr>
        </p:nvSpPr>
        <p:spPr>
          <a:xfrm>
            <a:off x="556091" y="1298648"/>
            <a:ext cx="5444324" cy="985868"/>
          </a:xfrm>
        </p:spPr>
        <p:txBody>
          <a:bodyPr>
            <a:normAutofit/>
          </a:bodyPr>
          <a:lstStyle/>
          <a:p>
            <a:pPr marL="0" indent="0">
              <a:spcBef>
                <a:spcPts val="0"/>
              </a:spcBef>
              <a:spcAft>
                <a:spcPts val="4800"/>
              </a:spcAft>
              <a:buNone/>
            </a:pPr>
            <a:r>
              <a:rPr lang="en-NZ" sz="1600" dirty="0">
                <a:solidFill>
                  <a:srgbClr val="404040"/>
                </a:solidFill>
              </a:rPr>
              <a:t>NZ On Air and the Broadcasting Standards Authority (BSA) jointly commissioned Colmar Brunton to conduct research into the media used by tamariki in New Zealand. </a:t>
            </a:r>
          </a:p>
        </p:txBody>
      </p:sp>
      <p:sp>
        <p:nvSpPr>
          <p:cNvPr id="2" name="Rectangle 1">
            <a:extLst>
              <a:ext uri="{FF2B5EF4-FFF2-40B4-BE49-F238E27FC236}">
                <a16:creationId xmlns:a16="http://schemas.microsoft.com/office/drawing/2014/main" id="{40AD4FA6-9CA2-4DFD-819D-AB7780022831}"/>
              </a:ext>
            </a:extLst>
          </p:cNvPr>
          <p:cNvSpPr/>
          <p:nvPr/>
        </p:nvSpPr>
        <p:spPr>
          <a:xfrm>
            <a:off x="7763712" y="1921599"/>
            <a:ext cx="4102737" cy="4308872"/>
          </a:xfrm>
          <a:prstGeom prst="rect">
            <a:avLst/>
          </a:prstGeom>
        </p:spPr>
        <p:txBody>
          <a:bodyPr wrap="square">
            <a:spAutoFit/>
          </a:bodyPr>
          <a:lstStyle/>
          <a:p>
            <a:pPr>
              <a:spcAft>
                <a:spcPts val="1200"/>
              </a:spcAft>
            </a:pPr>
            <a:r>
              <a:rPr lang="en-NZ" dirty="0">
                <a:solidFill>
                  <a:srgbClr val="404040"/>
                </a:solidFill>
              </a:rPr>
              <a:t>What media are children and young people consuming?</a:t>
            </a:r>
          </a:p>
          <a:p>
            <a:pPr>
              <a:spcAft>
                <a:spcPts val="1200"/>
              </a:spcAft>
            </a:pPr>
            <a:r>
              <a:rPr lang="en-NZ" dirty="0">
                <a:solidFill>
                  <a:srgbClr val="404040"/>
                </a:solidFill>
              </a:rPr>
              <a:t>When, where and how are they accessing the content they consume?</a:t>
            </a:r>
          </a:p>
          <a:p>
            <a:pPr>
              <a:spcAft>
                <a:spcPts val="1200"/>
              </a:spcAft>
            </a:pPr>
            <a:r>
              <a:rPr lang="en-NZ" dirty="0">
                <a:solidFill>
                  <a:srgbClr val="404040"/>
                </a:solidFill>
              </a:rPr>
              <a:t>What content do they prefer and what do they not enjoy?  </a:t>
            </a:r>
          </a:p>
          <a:p>
            <a:pPr>
              <a:spcAft>
                <a:spcPts val="1200"/>
              </a:spcAft>
            </a:pPr>
            <a:r>
              <a:rPr lang="en-NZ" dirty="0">
                <a:solidFill>
                  <a:srgbClr val="404040"/>
                </a:solidFill>
              </a:rPr>
              <a:t>How do tamariki deal with challenging content?</a:t>
            </a:r>
          </a:p>
          <a:p>
            <a:pPr>
              <a:spcAft>
                <a:spcPts val="1200"/>
              </a:spcAft>
            </a:pPr>
            <a:r>
              <a:rPr lang="en-NZ" dirty="0">
                <a:solidFill>
                  <a:srgbClr val="404040"/>
                </a:solidFill>
              </a:rPr>
              <a:t>What are parents and caregivers concerned about their child seeing or hearing? Also, what are they doing to minimise exposure to challenging content? </a:t>
            </a:r>
          </a:p>
        </p:txBody>
      </p:sp>
      <p:sp>
        <p:nvSpPr>
          <p:cNvPr id="3" name="Rectangle 2">
            <a:extLst>
              <a:ext uri="{FF2B5EF4-FFF2-40B4-BE49-F238E27FC236}">
                <a16:creationId xmlns:a16="http://schemas.microsoft.com/office/drawing/2014/main" id="{23765FEB-1179-465C-9D4E-EB53E18021FA}"/>
              </a:ext>
            </a:extLst>
          </p:cNvPr>
          <p:cNvSpPr/>
          <p:nvPr/>
        </p:nvSpPr>
        <p:spPr>
          <a:xfrm>
            <a:off x="7413209" y="1215102"/>
            <a:ext cx="3801041" cy="369332"/>
          </a:xfrm>
          <a:prstGeom prst="rect">
            <a:avLst/>
          </a:prstGeom>
        </p:spPr>
        <p:txBody>
          <a:bodyPr wrap="none">
            <a:spAutoFit/>
          </a:bodyPr>
          <a:lstStyle/>
          <a:p>
            <a:pPr>
              <a:spcAft>
                <a:spcPts val="1200"/>
              </a:spcAft>
            </a:pPr>
            <a:r>
              <a:rPr lang="en-NZ" b="1" dirty="0">
                <a:solidFill>
                  <a:schemeClr val="bg1"/>
                </a:solidFill>
              </a:rPr>
              <a:t>Key research questions include: </a:t>
            </a:r>
          </a:p>
        </p:txBody>
      </p:sp>
      <p:grpSp>
        <p:nvGrpSpPr>
          <p:cNvPr id="22" name="Group 21">
            <a:extLst>
              <a:ext uri="{FF2B5EF4-FFF2-40B4-BE49-F238E27FC236}">
                <a16:creationId xmlns:a16="http://schemas.microsoft.com/office/drawing/2014/main" id="{352EF41B-8F5A-4930-A3BE-8A9E1E8A4D78}"/>
              </a:ext>
            </a:extLst>
          </p:cNvPr>
          <p:cNvGrpSpPr/>
          <p:nvPr/>
        </p:nvGrpSpPr>
        <p:grpSpPr>
          <a:xfrm>
            <a:off x="7420086" y="1999182"/>
            <a:ext cx="222943" cy="4068000"/>
            <a:chOff x="7420086" y="2033688"/>
            <a:chExt cx="222943" cy="4034740"/>
          </a:xfrm>
        </p:grpSpPr>
        <p:cxnSp>
          <p:nvCxnSpPr>
            <p:cNvPr id="15" name="Straight Connector 14">
              <a:extLst>
                <a:ext uri="{FF2B5EF4-FFF2-40B4-BE49-F238E27FC236}">
                  <a16:creationId xmlns:a16="http://schemas.microsoft.com/office/drawing/2014/main" id="{A37D0889-BC95-43CD-B6C6-0ED7D4CE6455}"/>
                </a:ext>
              </a:extLst>
            </p:cNvPr>
            <p:cNvCxnSpPr>
              <a:cxnSpLocks/>
            </p:cNvCxnSpPr>
            <p:nvPr/>
          </p:nvCxnSpPr>
          <p:spPr>
            <a:xfrm>
              <a:off x="7528560" y="2036555"/>
              <a:ext cx="0" cy="4031873"/>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628CEBB6-05FD-4911-8F6B-50EEB4085530}"/>
                </a:ext>
              </a:extLst>
            </p:cNvPr>
            <p:cNvSpPr/>
            <p:nvPr/>
          </p:nvSpPr>
          <p:spPr>
            <a:xfrm>
              <a:off x="7420086" y="2033688"/>
              <a:ext cx="222943" cy="222943"/>
            </a:xfrm>
            <a:prstGeom prst="ellipse">
              <a:avLst/>
            </a:prstGeom>
            <a:solidFill>
              <a:schemeClr val="accent3"/>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8" name="Oval 17">
              <a:extLst>
                <a:ext uri="{FF2B5EF4-FFF2-40B4-BE49-F238E27FC236}">
                  <a16:creationId xmlns:a16="http://schemas.microsoft.com/office/drawing/2014/main" id="{82F27377-FA17-4034-B8E3-B8E16E37CCD4}"/>
                </a:ext>
              </a:extLst>
            </p:cNvPr>
            <p:cNvSpPr/>
            <p:nvPr/>
          </p:nvSpPr>
          <p:spPr>
            <a:xfrm>
              <a:off x="7420086" y="2711760"/>
              <a:ext cx="222943" cy="222943"/>
            </a:xfrm>
            <a:prstGeom prst="ellipse">
              <a:avLst/>
            </a:prstGeom>
            <a:solidFill>
              <a:schemeClr val="accent3"/>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9" name="Oval 18">
              <a:extLst>
                <a:ext uri="{FF2B5EF4-FFF2-40B4-BE49-F238E27FC236}">
                  <a16:creationId xmlns:a16="http://schemas.microsoft.com/office/drawing/2014/main" id="{8E1F2234-5C01-46C4-9F99-B7AAD36C50DE}"/>
                </a:ext>
              </a:extLst>
            </p:cNvPr>
            <p:cNvSpPr/>
            <p:nvPr/>
          </p:nvSpPr>
          <p:spPr>
            <a:xfrm>
              <a:off x="7420086" y="3435909"/>
              <a:ext cx="222943" cy="222943"/>
            </a:xfrm>
            <a:prstGeom prst="ellipse">
              <a:avLst/>
            </a:prstGeom>
            <a:solidFill>
              <a:schemeClr val="accent3"/>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0" name="Oval 19">
              <a:extLst>
                <a:ext uri="{FF2B5EF4-FFF2-40B4-BE49-F238E27FC236}">
                  <a16:creationId xmlns:a16="http://schemas.microsoft.com/office/drawing/2014/main" id="{3E71CAA2-FECE-4D95-9CF4-743285DA0E11}"/>
                </a:ext>
              </a:extLst>
            </p:cNvPr>
            <p:cNvSpPr/>
            <p:nvPr/>
          </p:nvSpPr>
          <p:spPr>
            <a:xfrm>
              <a:off x="7420086" y="4130130"/>
              <a:ext cx="222943" cy="222943"/>
            </a:xfrm>
            <a:prstGeom prst="ellipse">
              <a:avLst/>
            </a:prstGeom>
            <a:solidFill>
              <a:schemeClr val="accent3"/>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1" name="Oval 20">
              <a:extLst>
                <a:ext uri="{FF2B5EF4-FFF2-40B4-BE49-F238E27FC236}">
                  <a16:creationId xmlns:a16="http://schemas.microsoft.com/office/drawing/2014/main" id="{FAB56D75-FB2B-421E-9FC4-A6940ADDB96C}"/>
                </a:ext>
              </a:extLst>
            </p:cNvPr>
            <p:cNvSpPr/>
            <p:nvPr/>
          </p:nvSpPr>
          <p:spPr>
            <a:xfrm>
              <a:off x="7420086" y="4791899"/>
              <a:ext cx="222943" cy="222943"/>
            </a:xfrm>
            <a:prstGeom prst="ellipse">
              <a:avLst/>
            </a:prstGeom>
            <a:solidFill>
              <a:schemeClr val="accent3"/>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pSp>
      <p:sp>
        <p:nvSpPr>
          <p:cNvPr id="25" name="Rectangle 24">
            <a:extLst>
              <a:ext uri="{FF2B5EF4-FFF2-40B4-BE49-F238E27FC236}">
                <a16:creationId xmlns:a16="http://schemas.microsoft.com/office/drawing/2014/main" id="{27CA694B-A523-4B1B-9ECF-57B460F81088}"/>
              </a:ext>
            </a:extLst>
          </p:cNvPr>
          <p:cNvSpPr/>
          <p:nvPr/>
        </p:nvSpPr>
        <p:spPr>
          <a:xfrm>
            <a:off x="556091" y="2123005"/>
            <a:ext cx="5752617" cy="3293209"/>
          </a:xfrm>
          <a:prstGeom prst="rect">
            <a:avLst/>
          </a:prstGeom>
        </p:spPr>
        <p:txBody>
          <a:bodyPr wrap="square">
            <a:spAutoFit/>
          </a:bodyPr>
          <a:lstStyle/>
          <a:p>
            <a:pPr>
              <a:spcAft>
                <a:spcPts val="4800"/>
              </a:spcAft>
            </a:pPr>
            <a:r>
              <a:rPr lang="en-NZ" sz="1600" dirty="0">
                <a:solidFill>
                  <a:srgbClr val="404040"/>
                </a:solidFill>
              </a:rPr>
              <a:t>Research on this topic was last commissioned in 2014 and since that time the media landscape in Aotearoa has continued to evolve. Most notably, we now have greater choice when it comes to the media we consume, and how, when and where we consume it. This has resulted in increasingly fragmented audiences across a range of domestic and international platforms. Other trends that have impacted the media landscape include the growth of video on demand services, increased popularity of unregulated platforms, changing views of what’s acceptable for children and their parents and caregivers, and increased concerns about how we protect children from topics such as violence and terrorism.</a:t>
            </a:r>
          </a:p>
        </p:txBody>
      </p:sp>
      <p:sp>
        <p:nvSpPr>
          <p:cNvPr id="26" name="Rectangle 25">
            <a:extLst>
              <a:ext uri="{FF2B5EF4-FFF2-40B4-BE49-F238E27FC236}">
                <a16:creationId xmlns:a16="http://schemas.microsoft.com/office/drawing/2014/main" id="{F166086C-8EBB-45D1-9633-A4F5AF1AEE48}"/>
              </a:ext>
            </a:extLst>
          </p:cNvPr>
          <p:cNvSpPr/>
          <p:nvPr/>
        </p:nvSpPr>
        <p:spPr>
          <a:xfrm>
            <a:off x="556091" y="5473237"/>
            <a:ext cx="6096000" cy="584775"/>
          </a:xfrm>
          <a:prstGeom prst="rect">
            <a:avLst/>
          </a:prstGeom>
        </p:spPr>
        <p:txBody>
          <a:bodyPr>
            <a:spAutoFit/>
          </a:bodyPr>
          <a:lstStyle/>
          <a:p>
            <a:pPr>
              <a:spcAft>
                <a:spcPts val="4800"/>
              </a:spcAft>
            </a:pPr>
            <a:r>
              <a:rPr lang="en-NZ" sz="1600" dirty="0">
                <a:solidFill>
                  <a:srgbClr val="404040"/>
                </a:solidFill>
              </a:rPr>
              <a:t>Given these developments there is a clear need to update our understanding of children’s media use.</a:t>
            </a:r>
          </a:p>
        </p:txBody>
      </p:sp>
      <p:sp>
        <p:nvSpPr>
          <p:cNvPr id="28" name="Rectangle 27">
            <a:extLst>
              <a:ext uri="{FF2B5EF4-FFF2-40B4-BE49-F238E27FC236}">
                <a16:creationId xmlns:a16="http://schemas.microsoft.com/office/drawing/2014/main" id="{708BB051-B23C-4C50-8CB6-FBE01FEDC1CA}"/>
              </a:ext>
            </a:extLst>
          </p:cNvPr>
          <p:cNvSpPr/>
          <p:nvPr/>
        </p:nvSpPr>
        <p:spPr>
          <a:xfrm rot="5400000">
            <a:off x="-2265145" y="3616962"/>
            <a:ext cx="5174932" cy="136447"/>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Tree>
    <p:extLst>
      <p:ext uri="{BB962C8B-B14F-4D97-AF65-F5344CB8AC3E}">
        <p14:creationId xmlns:p14="http://schemas.microsoft.com/office/powerpoint/2010/main" val="20423714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23924" y="138224"/>
            <a:ext cx="9212683" cy="547576"/>
          </a:xfrm>
        </p:spPr>
        <p:txBody>
          <a:bodyPr/>
          <a:lstStyle/>
          <a:p>
            <a:r>
              <a:rPr lang="en-NZ" dirty="0"/>
              <a:t>Favourite place to watch programmes and shows</a:t>
            </a:r>
          </a:p>
        </p:txBody>
      </p:sp>
      <p:sp>
        <p:nvSpPr>
          <p:cNvPr id="8" name="Footer Placeholder 16">
            <a:extLst>
              <a:ext uri="{FF2B5EF4-FFF2-40B4-BE49-F238E27FC236}">
                <a16:creationId xmlns:a16="http://schemas.microsoft.com/office/drawing/2014/main" id="{3306F696-A379-4C1E-8CBE-2F6D102F5418}"/>
              </a:ext>
            </a:extLst>
          </p:cNvPr>
          <p:cNvSpPr>
            <a:spLocks noGrp="1"/>
          </p:cNvSpPr>
          <p:nvPr>
            <p:ph type="ftr" sz="quarter" idx="11"/>
          </p:nvPr>
        </p:nvSpPr>
        <p:spPr/>
        <p:txBody>
          <a:bodyPr/>
          <a:lstStyle/>
          <a:p>
            <a:r>
              <a:rPr lang="en-NZ" dirty="0"/>
              <a:t>Source: Q1g. And which one is your favourite? </a:t>
            </a:r>
          </a:p>
          <a:p>
            <a:r>
              <a:rPr lang="en-NZ" dirty="0"/>
              <a:t>Base size: All 6 to 14 year olds 2020 (n=1,112),</a:t>
            </a:r>
          </a:p>
        </p:txBody>
      </p:sp>
      <p:sp>
        <p:nvSpPr>
          <p:cNvPr id="11" name="Rectangle 10">
            <a:extLst>
              <a:ext uri="{FF2B5EF4-FFF2-40B4-BE49-F238E27FC236}">
                <a16:creationId xmlns:a16="http://schemas.microsoft.com/office/drawing/2014/main" id="{64367E28-56F4-4CC0-B141-D52D846B57F8}"/>
              </a:ext>
            </a:extLst>
          </p:cNvPr>
          <p:cNvSpPr/>
          <p:nvPr/>
        </p:nvSpPr>
        <p:spPr>
          <a:xfrm>
            <a:off x="201613" y="1446270"/>
            <a:ext cx="2821467" cy="34735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We asked children to select their favourite place to watch programmes and shows. The five most popular were YouTube, Netflix, Disney +, Cartoon Network and Nickelodeon. All other options were selected by 1% of children or less.</a:t>
            </a:r>
          </a:p>
        </p:txBody>
      </p:sp>
      <p:sp>
        <p:nvSpPr>
          <p:cNvPr id="16" name="Rectangle 15">
            <a:extLst>
              <a:ext uri="{FF2B5EF4-FFF2-40B4-BE49-F238E27FC236}">
                <a16:creationId xmlns:a16="http://schemas.microsoft.com/office/drawing/2014/main" id="{4AFBC0AD-D46E-4551-A2C2-C2D54CD7569D}"/>
              </a:ext>
            </a:extLst>
          </p:cNvPr>
          <p:cNvSpPr/>
          <p:nvPr/>
        </p:nvSpPr>
        <p:spPr>
          <a:xfrm>
            <a:off x="3136900" y="1039528"/>
            <a:ext cx="8851900" cy="5178392"/>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graphicFrame>
        <p:nvGraphicFramePr>
          <p:cNvPr id="19" name="Chart 18">
            <a:extLst>
              <a:ext uri="{FF2B5EF4-FFF2-40B4-BE49-F238E27FC236}">
                <a16:creationId xmlns:a16="http://schemas.microsoft.com/office/drawing/2014/main" id="{E8D22834-1AF3-41BD-AD6A-B6BCA1B141ED}"/>
              </a:ext>
            </a:extLst>
          </p:cNvPr>
          <p:cNvGraphicFramePr/>
          <p:nvPr>
            <p:extLst>
              <p:ext uri="{D42A27DB-BD31-4B8C-83A1-F6EECF244321}">
                <p14:modId xmlns:p14="http://schemas.microsoft.com/office/powerpoint/2010/main" val="308568914"/>
              </p:ext>
            </p:extLst>
          </p:nvPr>
        </p:nvGraphicFramePr>
        <p:xfrm>
          <a:off x="3136900" y="964603"/>
          <a:ext cx="8388301" cy="5178392"/>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a:extLst>
              <a:ext uri="{FF2B5EF4-FFF2-40B4-BE49-F238E27FC236}">
                <a16:creationId xmlns:a16="http://schemas.microsoft.com/office/drawing/2014/main" id="{DCEE2FC5-8B38-4D4B-BE70-FAAC50EBF2AA}"/>
              </a:ext>
            </a:extLst>
          </p:cNvPr>
          <p:cNvPicPr>
            <a:picLocks noChangeAspect="1"/>
          </p:cNvPicPr>
          <p:nvPr/>
        </p:nvPicPr>
        <p:blipFill rotWithShape="1">
          <a:blip r:embed="rId3">
            <a:extLst>
              <a:ext uri="{28A0092B-C50C-407E-A947-70E740481C1C}">
                <a14:useLocalDpi xmlns:a14="http://schemas.microsoft.com/office/drawing/2010/main" val="0"/>
              </a:ext>
            </a:extLst>
          </a:blip>
          <a:srcRect t="35624" b="35801"/>
          <a:stretch/>
        </p:blipFill>
        <p:spPr>
          <a:xfrm>
            <a:off x="5630301" y="5515397"/>
            <a:ext cx="1116596" cy="319071"/>
          </a:xfrm>
          <a:prstGeom prst="rect">
            <a:avLst/>
          </a:prstGeom>
        </p:spPr>
      </p:pic>
      <p:pic>
        <p:nvPicPr>
          <p:cNvPr id="12" name="Picture 11">
            <a:extLst>
              <a:ext uri="{FF2B5EF4-FFF2-40B4-BE49-F238E27FC236}">
                <a16:creationId xmlns:a16="http://schemas.microsoft.com/office/drawing/2014/main" id="{F0CC156F-B577-4D12-ABC8-A5D580E01CE3}"/>
              </a:ext>
            </a:extLst>
          </p:cNvPr>
          <p:cNvPicPr>
            <a:picLocks noChangeAspect="1"/>
          </p:cNvPicPr>
          <p:nvPr/>
        </p:nvPicPr>
        <p:blipFill rotWithShape="1">
          <a:blip r:embed="rId4">
            <a:extLst>
              <a:ext uri="{28A0092B-C50C-407E-A947-70E740481C1C}">
                <a14:useLocalDpi xmlns:a14="http://schemas.microsoft.com/office/drawing/2010/main" val="0"/>
              </a:ext>
            </a:extLst>
          </a:blip>
          <a:srcRect t="38000" b="36667"/>
          <a:stretch/>
        </p:blipFill>
        <p:spPr>
          <a:xfrm>
            <a:off x="3844869" y="5492355"/>
            <a:ext cx="1441401" cy="365155"/>
          </a:xfrm>
          <a:prstGeom prst="rect">
            <a:avLst/>
          </a:prstGeom>
        </p:spPr>
      </p:pic>
      <p:pic>
        <p:nvPicPr>
          <p:cNvPr id="17" name="Picture 16">
            <a:extLst>
              <a:ext uri="{FF2B5EF4-FFF2-40B4-BE49-F238E27FC236}">
                <a16:creationId xmlns:a16="http://schemas.microsoft.com/office/drawing/2014/main" id="{DCC25077-30CB-48AD-BFA6-EC13F2274712}"/>
              </a:ext>
            </a:extLst>
          </p:cNvPr>
          <p:cNvPicPr>
            <a:picLocks noChangeAspect="1"/>
          </p:cNvPicPr>
          <p:nvPr/>
        </p:nvPicPr>
        <p:blipFill rotWithShape="1">
          <a:blip r:embed="rId5">
            <a:extLst>
              <a:ext uri="{28A0092B-C50C-407E-A947-70E740481C1C}">
                <a14:useLocalDpi xmlns:a14="http://schemas.microsoft.com/office/drawing/2010/main" val="0"/>
              </a:ext>
            </a:extLst>
          </a:blip>
          <a:srcRect t="22000" b="21764"/>
          <a:stretch/>
        </p:blipFill>
        <p:spPr>
          <a:xfrm>
            <a:off x="7156187" y="5360971"/>
            <a:ext cx="1116596" cy="627922"/>
          </a:xfrm>
          <a:prstGeom prst="rect">
            <a:avLst/>
          </a:prstGeom>
        </p:spPr>
      </p:pic>
      <p:pic>
        <p:nvPicPr>
          <p:cNvPr id="27" name="Picture 26">
            <a:extLst>
              <a:ext uri="{FF2B5EF4-FFF2-40B4-BE49-F238E27FC236}">
                <a16:creationId xmlns:a16="http://schemas.microsoft.com/office/drawing/2014/main" id="{66158C9B-C750-4F8B-82FA-5C0747A326DB}"/>
              </a:ext>
            </a:extLst>
          </p:cNvPr>
          <p:cNvPicPr>
            <a:picLocks noChangeAspect="1"/>
          </p:cNvPicPr>
          <p:nvPr/>
        </p:nvPicPr>
        <p:blipFill rotWithShape="1">
          <a:blip r:embed="rId6">
            <a:extLst>
              <a:ext uri="{28A0092B-C50C-407E-A947-70E740481C1C}">
                <a14:useLocalDpi xmlns:a14="http://schemas.microsoft.com/office/drawing/2010/main" val="0"/>
              </a:ext>
            </a:extLst>
          </a:blip>
          <a:srcRect b="43148"/>
          <a:stretch/>
        </p:blipFill>
        <p:spPr>
          <a:xfrm>
            <a:off x="8682073" y="5357525"/>
            <a:ext cx="1116596" cy="634814"/>
          </a:xfrm>
          <a:prstGeom prst="rect">
            <a:avLst/>
          </a:prstGeom>
        </p:spPr>
      </p:pic>
      <p:pic>
        <p:nvPicPr>
          <p:cNvPr id="30" name="Picture 29">
            <a:extLst>
              <a:ext uri="{FF2B5EF4-FFF2-40B4-BE49-F238E27FC236}">
                <a16:creationId xmlns:a16="http://schemas.microsoft.com/office/drawing/2014/main" id="{7E8F4F64-70A7-4D29-816C-C47B05F84EA1}"/>
              </a:ext>
            </a:extLst>
          </p:cNvPr>
          <p:cNvPicPr>
            <a:picLocks noChangeAspect="1"/>
          </p:cNvPicPr>
          <p:nvPr/>
        </p:nvPicPr>
        <p:blipFill rotWithShape="1">
          <a:blip r:embed="rId7">
            <a:extLst>
              <a:ext uri="{28A0092B-C50C-407E-A947-70E740481C1C}">
                <a14:useLocalDpi xmlns:a14="http://schemas.microsoft.com/office/drawing/2010/main" val="0"/>
              </a:ext>
            </a:extLst>
          </a:blip>
          <a:srcRect t="7810" b="37000"/>
          <a:stretch/>
        </p:blipFill>
        <p:spPr>
          <a:xfrm>
            <a:off x="10153650" y="5366812"/>
            <a:ext cx="1116596" cy="616241"/>
          </a:xfrm>
          <a:prstGeom prst="rect">
            <a:avLst/>
          </a:prstGeom>
        </p:spPr>
      </p:pic>
      <p:sp>
        <p:nvSpPr>
          <p:cNvPr id="13" name="Rectangle 12">
            <a:extLst>
              <a:ext uri="{FF2B5EF4-FFF2-40B4-BE49-F238E27FC236}">
                <a16:creationId xmlns:a16="http://schemas.microsoft.com/office/drawing/2014/main" id="{9A7320A8-6135-44E4-8117-2B7BC1F1CC1B}"/>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15" name="Picture 14">
            <a:extLst>
              <a:ext uri="{FF2B5EF4-FFF2-40B4-BE49-F238E27FC236}">
                <a16:creationId xmlns:a16="http://schemas.microsoft.com/office/drawing/2014/main" id="{18D20585-8C36-4245-9FFD-ABC96A739FE5}"/>
              </a:ext>
            </a:extLst>
          </p:cNvPr>
          <p:cNvPicPr>
            <a:picLocks noChangeAspect="1"/>
          </p:cNvPicPr>
          <p:nvPr/>
        </p:nvPicPr>
        <p:blipFill>
          <a:blip r:embed="rId8"/>
          <a:stretch>
            <a:fillRect/>
          </a:stretch>
        </p:blipFill>
        <p:spPr>
          <a:xfrm>
            <a:off x="201612" y="119935"/>
            <a:ext cx="612000" cy="612000"/>
          </a:xfrm>
          <a:prstGeom prst="rect">
            <a:avLst/>
          </a:prstGeom>
        </p:spPr>
      </p:pic>
    </p:spTree>
    <p:extLst>
      <p:ext uri="{BB962C8B-B14F-4D97-AF65-F5344CB8AC3E}">
        <p14:creationId xmlns:p14="http://schemas.microsoft.com/office/powerpoint/2010/main" val="29835164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23924" y="138224"/>
            <a:ext cx="9212683" cy="547576"/>
          </a:xfrm>
        </p:spPr>
        <p:txBody>
          <a:bodyPr/>
          <a:lstStyle/>
          <a:p>
            <a:r>
              <a:rPr lang="en-NZ" dirty="0"/>
              <a:t>Use of captioning and subtitles</a:t>
            </a:r>
          </a:p>
        </p:txBody>
      </p:sp>
      <p:sp>
        <p:nvSpPr>
          <p:cNvPr id="8" name="Footer Placeholder 16">
            <a:extLst>
              <a:ext uri="{FF2B5EF4-FFF2-40B4-BE49-F238E27FC236}">
                <a16:creationId xmlns:a16="http://schemas.microsoft.com/office/drawing/2014/main" id="{3306F696-A379-4C1E-8CBE-2F6D102F5418}"/>
              </a:ext>
            </a:extLst>
          </p:cNvPr>
          <p:cNvSpPr>
            <a:spLocks noGrp="1"/>
          </p:cNvSpPr>
          <p:nvPr>
            <p:ph type="ftr" sz="quarter" idx="11"/>
          </p:nvPr>
        </p:nvSpPr>
        <p:spPr/>
        <p:txBody>
          <a:bodyPr/>
          <a:lstStyle/>
          <a:p>
            <a:r>
              <a:rPr lang="en-NZ" dirty="0"/>
              <a:t>Source: S2Q16. When [CHILD] is watching programmes or shows, do you turn on captioning or subtitles?? </a:t>
            </a:r>
          </a:p>
          <a:p>
            <a:r>
              <a:rPr lang="en-NZ" dirty="0"/>
              <a:t>Base size: All parents and caregivers of 6 to 14 year olds who watch programmes and shows (n=878),</a:t>
            </a:r>
          </a:p>
        </p:txBody>
      </p:sp>
      <p:sp>
        <p:nvSpPr>
          <p:cNvPr id="11" name="Rectangle 10">
            <a:extLst>
              <a:ext uri="{FF2B5EF4-FFF2-40B4-BE49-F238E27FC236}">
                <a16:creationId xmlns:a16="http://schemas.microsoft.com/office/drawing/2014/main" id="{64367E28-56F4-4CC0-B141-D52D846B57F8}"/>
              </a:ext>
            </a:extLst>
          </p:cNvPr>
          <p:cNvSpPr/>
          <p:nvPr/>
        </p:nvSpPr>
        <p:spPr>
          <a:xfrm>
            <a:off x="201613" y="1446271"/>
            <a:ext cx="2821467" cy="19457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6000"/>
            <a:r>
              <a:rPr lang="en-NZ" dirty="0">
                <a:solidFill>
                  <a:srgbClr val="404040"/>
                </a:solidFill>
              </a:rPr>
              <a:t>In total, 16% of parents and caregivers turn on captioning and subtitles for their children. Most often this is for language learning. This is particularly common for Asian children. </a:t>
            </a:r>
          </a:p>
        </p:txBody>
      </p:sp>
      <p:sp>
        <p:nvSpPr>
          <p:cNvPr id="16" name="Rectangle 15">
            <a:extLst>
              <a:ext uri="{FF2B5EF4-FFF2-40B4-BE49-F238E27FC236}">
                <a16:creationId xmlns:a16="http://schemas.microsoft.com/office/drawing/2014/main" id="{4AFBC0AD-D46E-4551-A2C2-C2D54CD7569D}"/>
              </a:ext>
            </a:extLst>
          </p:cNvPr>
          <p:cNvSpPr/>
          <p:nvPr/>
        </p:nvSpPr>
        <p:spPr>
          <a:xfrm>
            <a:off x="3136900" y="1039528"/>
            <a:ext cx="8851900" cy="5178392"/>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graphicFrame>
        <p:nvGraphicFramePr>
          <p:cNvPr id="19" name="Chart 18">
            <a:extLst>
              <a:ext uri="{FF2B5EF4-FFF2-40B4-BE49-F238E27FC236}">
                <a16:creationId xmlns:a16="http://schemas.microsoft.com/office/drawing/2014/main" id="{E8D22834-1AF3-41BD-AD6A-B6BCA1B141ED}"/>
              </a:ext>
            </a:extLst>
          </p:cNvPr>
          <p:cNvGraphicFramePr/>
          <p:nvPr>
            <p:extLst>
              <p:ext uri="{D42A27DB-BD31-4B8C-83A1-F6EECF244321}">
                <p14:modId xmlns:p14="http://schemas.microsoft.com/office/powerpoint/2010/main" val="473168183"/>
              </p:ext>
            </p:extLst>
          </p:nvPr>
        </p:nvGraphicFramePr>
        <p:xfrm>
          <a:off x="3136900" y="1039528"/>
          <a:ext cx="8388301" cy="5178392"/>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3E5407E-352D-4DE8-BF1F-3DB8E3C2B146}"/>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aphicFrame>
        <p:nvGraphicFramePr>
          <p:cNvPr id="6" name="Table 5">
            <a:extLst>
              <a:ext uri="{FF2B5EF4-FFF2-40B4-BE49-F238E27FC236}">
                <a16:creationId xmlns:a16="http://schemas.microsoft.com/office/drawing/2014/main" id="{93ACC8F4-5CF3-4E4B-8B15-D75A7BF704E2}"/>
              </a:ext>
            </a:extLst>
          </p:cNvPr>
          <p:cNvGraphicFramePr>
            <a:graphicFrameLocks noGrp="1"/>
          </p:cNvGraphicFramePr>
          <p:nvPr>
            <p:extLst>
              <p:ext uri="{D42A27DB-BD31-4B8C-83A1-F6EECF244321}">
                <p14:modId xmlns:p14="http://schemas.microsoft.com/office/powerpoint/2010/main" val="4228472339"/>
              </p:ext>
            </p:extLst>
          </p:nvPr>
        </p:nvGraphicFramePr>
        <p:xfrm>
          <a:off x="3737113" y="1274485"/>
          <a:ext cx="1860725" cy="4674904"/>
        </p:xfrm>
        <a:graphic>
          <a:graphicData uri="http://schemas.openxmlformats.org/drawingml/2006/table">
            <a:tbl>
              <a:tblPr>
                <a:tableStyleId>{5C22544A-7EE6-4342-B048-85BDC9FD1C3A}</a:tableStyleId>
              </a:tblPr>
              <a:tblGrid>
                <a:gridCol w="1860725">
                  <a:extLst>
                    <a:ext uri="{9D8B030D-6E8A-4147-A177-3AD203B41FA5}">
                      <a16:colId xmlns:a16="http://schemas.microsoft.com/office/drawing/2014/main" val="2217381801"/>
                    </a:ext>
                  </a:extLst>
                </a:gridCol>
              </a:tblGrid>
              <a:tr h="1168726">
                <a:tc>
                  <a:txBody>
                    <a:bodyPr/>
                    <a:lstStyle/>
                    <a:p>
                      <a:pPr algn="r" fontAlgn="b"/>
                      <a:r>
                        <a:rPr lang="en-NZ" sz="1200" u="none" strike="noStrike" dirty="0">
                          <a:effectLst/>
                        </a:rPr>
                        <a:t>No, does not use captioning or subtitles</a:t>
                      </a:r>
                      <a:endParaRPr lang="en-NZ" sz="1200" b="0" i="0" u="none" strike="noStrike" dirty="0">
                        <a:solidFill>
                          <a:srgbClr val="000000"/>
                        </a:solidFill>
                        <a:effectLst/>
                        <a:latin typeface="Calibri" panose="020F050202020403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4611640"/>
                  </a:ext>
                </a:extLst>
              </a:tr>
              <a:tr h="1168726">
                <a:tc>
                  <a:txBody>
                    <a:bodyPr/>
                    <a:lstStyle/>
                    <a:p>
                      <a:pPr algn="r" fontAlgn="b"/>
                      <a:r>
                        <a:rPr lang="en-NZ" sz="1200" u="none" strike="noStrike" dirty="0">
                          <a:effectLst/>
                        </a:rPr>
                        <a:t>Yes, for language learning</a:t>
                      </a:r>
                      <a:endParaRPr lang="en-NZ" sz="1200" b="0" i="0" u="none" strike="noStrike" dirty="0">
                        <a:solidFill>
                          <a:srgbClr val="000000"/>
                        </a:solidFill>
                        <a:effectLst/>
                        <a:latin typeface="Calibri" panose="020F050202020403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60047723"/>
                  </a:ext>
                </a:extLst>
              </a:tr>
              <a:tr h="1168726">
                <a:tc>
                  <a:txBody>
                    <a:bodyPr/>
                    <a:lstStyle/>
                    <a:p>
                      <a:pPr algn="r" fontAlgn="b"/>
                      <a:r>
                        <a:rPr lang="en-NZ" sz="1200" u="none" strike="noStrike" dirty="0">
                          <a:effectLst/>
                        </a:rPr>
                        <a:t>Yes, for hearing disabilities</a:t>
                      </a:r>
                      <a:endParaRPr lang="en-NZ" sz="1200" b="0" i="0" u="none" strike="noStrike" dirty="0">
                        <a:solidFill>
                          <a:srgbClr val="000000"/>
                        </a:solidFill>
                        <a:effectLst/>
                        <a:latin typeface="Calibri" panose="020F050202020403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55391787"/>
                  </a:ext>
                </a:extLst>
              </a:tr>
              <a:tr h="1168726">
                <a:tc>
                  <a:txBody>
                    <a:bodyPr/>
                    <a:lstStyle/>
                    <a:p>
                      <a:pPr algn="r" fontAlgn="b"/>
                      <a:r>
                        <a:rPr lang="en-NZ" sz="1200" u="none" strike="noStrike" dirty="0">
                          <a:effectLst/>
                        </a:rPr>
                        <a:t>Yes, for another reason</a:t>
                      </a:r>
                      <a:endParaRPr lang="en-NZ" sz="1200" b="0" i="0" u="none" strike="noStrike" dirty="0">
                        <a:solidFill>
                          <a:srgbClr val="000000"/>
                        </a:solidFill>
                        <a:effectLst/>
                        <a:latin typeface="Calibri" panose="020F050202020403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42181803"/>
                  </a:ext>
                </a:extLst>
              </a:tr>
            </a:tbl>
          </a:graphicData>
        </a:graphic>
      </p:graphicFrame>
      <p:grpSp>
        <p:nvGrpSpPr>
          <p:cNvPr id="9" name="Group 8">
            <a:extLst>
              <a:ext uri="{FF2B5EF4-FFF2-40B4-BE49-F238E27FC236}">
                <a16:creationId xmlns:a16="http://schemas.microsoft.com/office/drawing/2014/main" id="{BD14132F-BA9C-403A-88D6-997BC46603A6}"/>
              </a:ext>
            </a:extLst>
          </p:cNvPr>
          <p:cNvGrpSpPr/>
          <p:nvPr/>
        </p:nvGrpSpPr>
        <p:grpSpPr>
          <a:xfrm>
            <a:off x="9051300" y="2754307"/>
            <a:ext cx="1860725" cy="494414"/>
            <a:chOff x="6977947" y="2809240"/>
            <a:chExt cx="1606037" cy="494414"/>
          </a:xfrm>
        </p:grpSpPr>
        <p:sp>
          <p:nvSpPr>
            <p:cNvPr id="17" name="Freeform: Shape 16">
              <a:extLst>
                <a:ext uri="{FF2B5EF4-FFF2-40B4-BE49-F238E27FC236}">
                  <a16:creationId xmlns:a16="http://schemas.microsoft.com/office/drawing/2014/main" id="{7DBFEBED-6A53-446D-AEAC-436D39C08F85}"/>
                </a:ext>
              </a:extLst>
            </p:cNvPr>
            <p:cNvSpPr/>
            <p:nvPr/>
          </p:nvSpPr>
          <p:spPr>
            <a:xfrm>
              <a:off x="6977947" y="2809240"/>
              <a:ext cx="1606037" cy="494414"/>
            </a:xfrm>
            <a:custGeom>
              <a:avLst/>
              <a:gdLst>
                <a:gd name="connsiteX0" fmla="*/ 157941 w 1606037"/>
                <a:gd name="connsiteY0" fmla="*/ 0 h 494414"/>
                <a:gd name="connsiteX1" fmla="*/ 1606037 w 1606037"/>
                <a:gd name="connsiteY1" fmla="*/ 0 h 494414"/>
                <a:gd name="connsiteX2" fmla="*/ 1606037 w 1606037"/>
                <a:gd name="connsiteY2" fmla="*/ 494414 h 494414"/>
                <a:gd name="connsiteX3" fmla="*/ 157941 w 1606037"/>
                <a:gd name="connsiteY3" fmla="*/ 494414 h 494414"/>
                <a:gd name="connsiteX4" fmla="*/ 157941 w 1606037"/>
                <a:gd name="connsiteY4" fmla="*/ 339544 h 494414"/>
                <a:gd name="connsiteX5" fmla="*/ 0 w 1606037"/>
                <a:gd name="connsiteY5" fmla="*/ 252932 h 494414"/>
                <a:gd name="connsiteX6" fmla="*/ 157941 w 1606037"/>
                <a:gd name="connsiteY6" fmla="*/ 166321 h 49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6037" h="494414">
                  <a:moveTo>
                    <a:pt x="157941" y="0"/>
                  </a:moveTo>
                  <a:lnTo>
                    <a:pt x="1606037" y="0"/>
                  </a:lnTo>
                  <a:lnTo>
                    <a:pt x="1606037" y="494414"/>
                  </a:lnTo>
                  <a:lnTo>
                    <a:pt x="157941" y="494414"/>
                  </a:lnTo>
                  <a:lnTo>
                    <a:pt x="157941" y="339544"/>
                  </a:lnTo>
                  <a:lnTo>
                    <a:pt x="0" y="252932"/>
                  </a:lnTo>
                  <a:lnTo>
                    <a:pt x="157941" y="166321"/>
                  </a:lnTo>
                  <a:close/>
                </a:path>
              </a:pathLst>
            </a:cu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3" name="Rectangle 12">
              <a:extLst>
                <a:ext uri="{FF2B5EF4-FFF2-40B4-BE49-F238E27FC236}">
                  <a16:creationId xmlns:a16="http://schemas.microsoft.com/office/drawing/2014/main" id="{F5F6D7C7-B789-4AA5-A542-D3D326083E1A}"/>
                </a:ext>
              </a:extLst>
            </p:cNvPr>
            <p:cNvSpPr/>
            <p:nvPr/>
          </p:nvSpPr>
          <p:spPr>
            <a:xfrm>
              <a:off x="7135888" y="2809240"/>
              <a:ext cx="1448096" cy="494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dirty="0">
                  <a:solidFill>
                    <a:schemeClr val="tx1"/>
                  </a:solidFill>
                </a:rPr>
                <a:t>32% among </a:t>
              </a:r>
              <a:br>
                <a:rPr lang="en-NZ" sz="1200" dirty="0">
                  <a:solidFill>
                    <a:schemeClr val="tx1"/>
                  </a:solidFill>
                </a:rPr>
              </a:br>
              <a:r>
                <a:rPr lang="en-NZ" sz="1200" dirty="0">
                  <a:solidFill>
                    <a:schemeClr val="tx1"/>
                  </a:solidFill>
                </a:rPr>
                <a:t>Asian children</a:t>
              </a:r>
            </a:p>
          </p:txBody>
        </p:sp>
      </p:grpSp>
      <p:grpSp>
        <p:nvGrpSpPr>
          <p:cNvPr id="12" name="Group 11">
            <a:extLst>
              <a:ext uri="{FF2B5EF4-FFF2-40B4-BE49-F238E27FC236}">
                <a16:creationId xmlns:a16="http://schemas.microsoft.com/office/drawing/2014/main" id="{08D03F50-8671-41BF-A250-E0AA0E41CA05}"/>
              </a:ext>
            </a:extLst>
          </p:cNvPr>
          <p:cNvGrpSpPr/>
          <p:nvPr/>
        </p:nvGrpSpPr>
        <p:grpSpPr>
          <a:xfrm>
            <a:off x="7517157" y="6472341"/>
            <a:ext cx="2371122" cy="247436"/>
            <a:chOff x="7517157" y="6472341"/>
            <a:chExt cx="2371122" cy="247436"/>
          </a:xfrm>
        </p:grpSpPr>
        <p:sp>
          <p:nvSpPr>
            <p:cNvPr id="14" name="Isosceles Triangle 13">
              <a:extLst>
                <a:ext uri="{FF2B5EF4-FFF2-40B4-BE49-F238E27FC236}">
                  <a16:creationId xmlns:a16="http://schemas.microsoft.com/office/drawing/2014/main" id="{7031C0C9-3FE6-4CB0-9FA5-D11C56FE35D5}"/>
                </a:ext>
              </a:extLst>
            </p:cNvPr>
            <p:cNvSpPr/>
            <p:nvPr/>
          </p:nvSpPr>
          <p:spPr>
            <a:xfrm>
              <a:off x="7517157" y="6550035"/>
              <a:ext cx="144000" cy="108000"/>
            </a:xfrm>
            <a:prstGeom prst="triangl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5" name="Isosceles Triangle 14">
              <a:extLst>
                <a:ext uri="{FF2B5EF4-FFF2-40B4-BE49-F238E27FC236}">
                  <a16:creationId xmlns:a16="http://schemas.microsoft.com/office/drawing/2014/main" id="{9743207B-9B39-44A1-B7A4-28A9A50EAF4C}"/>
                </a:ext>
              </a:extLst>
            </p:cNvPr>
            <p:cNvSpPr/>
            <p:nvPr/>
          </p:nvSpPr>
          <p:spPr>
            <a:xfrm rot="10800000">
              <a:off x="7708781" y="6550035"/>
              <a:ext cx="144000" cy="108000"/>
            </a:xfrm>
            <a:prstGeom prst="triangle">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8" name="Footer Placeholder 16">
              <a:extLst>
                <a:ext uri="{FF2B5EF4-FFF2-40B4-BE49-F238E27FC236}">
                  <a16:creationId xmlns:a16="http://schemas.microsoft.com/office/drawing/2014/main" id="{C9B1EB98-422A-4171-ABF1-A6195EB47238}"/>
                </a:ext>
              </a:extLst>
            </p:cNvPr>
            <p:cNvSpPr txBox="1">
              <a:spLocks/>
            </p:cNvSpPr>
            <p:nvPr/>
          </p:nvSpPr>
          <p:spPr>
            <a:xfrm>
              <a:off x="7872700" y="6472341"/>
              <a:ext cx="2015579" cy="247436"/>
            </a:xfrm>
            <a:prstGeom prst="rect">
              <a:avLst/>
            </a:prstGeom>
          </p:spPr>
          <p:txBody>
            <a:bodyPr vert="horz" lIns="91440" tIns="45720" rIns="91440" bIns="45720" rtlCol="0" anchor="ctr"/>
            <a:lstStyle>
              <a:defPPr>
                <a:defRPr lang="en-US"/>
              </a:defPPr>
              <a:lvl1pPr marL="0" algn="l" defTabSz="914400" rtl="0" eaLnBrk="1" latinLnBrk="0" hangingPunct="1">
                <a:lnSpc>
                  <a:spcPct val="80000"/>
                </a:lnSpc>
                <a:defRPr sz="800" kern="1200">
                  <a:solidFill>
                    <a:srgbClr val="5B5C6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NZ" dirty="0"/>
                <a:t>Significantly higher / lower than average</a:t>
              </a:r>
            </a:p>
          </p:txBody>
        </p:sp>
      </p:grpSp>
      <p:sp>
        <p:nvSpPr>
          <p:cNvPr id="20" name="Isosceles Triangle 19">
            <a:extLst>
              <a:ext uri="{FF2B5EF4-FFF2-40B4-BE49-F238E27FC236}">
                <a16:creationId xmlns:a16="http://schemas.microsoft.com/office/drawing/2014/main" id="{98DDC734-8F1B-4050-B2DB-5A795BA75A4A}"/>
              </a:ext>
            </a:extLst>
          </p:cNvPr>
          <p:cNvSpPr/>
          <p:nvPr/>
        </p:nvSpPr>
        <p:spPr>
          <a:xfrm>
            <a:off x="9338869" y="2917232"/>
            <a:ext cx="144000" cy="108000"/>
          </a:xfrm>
          <a:prstGeom prst="triangl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21" name="Picture 20">
            <a:extLst>
              <a:ext uri="{FF2B5EF4-FFF2-40B4-BE49-F238E27FC236}">
                <a16:creationId xmlns:a16="http://schemas.microsoft.com/office/drawing/2014/main" id="{92DBCF51-8D1C-4FE7-A3A9-69904C875793}"/>
              </a:ext>
            </a:extLst>
          </p:cNvPr>
          <p:cNvPicPr>
            <a:picLocks noChangeAspect="1"/>
          </p:cNvPicPr>
          <p:nvPr/>
        </p:nvPicPr>
        <p:blipFill>
          <a:blip r:embed="rId3"/>
          <a:stretch>
            <a:fillRect/>
          </a:stretch>
        </p:blipFill>
        <p:spPr>
          <a:xfrm>
            <a:off x="201612" y="119935"/>
            <a:ext cx="612000" cy="612000"/>
          </a:xfrm>
          <a:prstGeom prst="rect">
            <a:avLst/>
          </a:prstGeom>
        </p:spPr>
      </p:pic>
    </p:spTree>
    <p:extLst>
      <p:ext uri="{BB962C8B-B14F-4D97-AF65-F5344CB8AC3E}">
        <p14:creationId xmlns:p14="http://schemas.microsoft.com/office/powerpoint/2010/main" val="3773324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DD979-788D-4864-B4D6-C488C4293A48}"/>
              </a:ext>
            </a:extLst>
          </p:cNvPr>
          <p:cNvSpPr>
            <a:spLocks noGrp="1"/>
          </p:cNvSpPr>
          <p:nvPr>
            <p:ph type="title"/>
          </p:nvPr>
        </p:nvSpPr>
        <p:spPr>
          <a:xfrm>
            <a:off x="354176" y="5422900"/>
            <a:ext cx="8269124" cy="898551"/>
          </a:xfrm>
        </p:spPr>
        <p:txBody>
          <a:bodyPr/>
          <a:lstStyle/>
          <a:p>
            <a:r>
              <a:rPr lang="en-NZ" dirty="0"/>
              <a:t>Media consumption: </a:t>
            </a:r>
            <a:r>
              <a:rPr lang="en-NZ" sz="2800" b="0" i="1" dirty="0"/>
              <a:t>Online content</a:t>
            </a:r>
            <a:endParaRPr lang="en-NZ" b="0" i="1" dirty="0"/>
          </a:p>
        </p:txBody>
      </p:sp>
      <p:cxnSp>
        <p:nvCxnSpPr>
          <p:cNvPr id="3" name="Straight Connector 2">
            <a:extLst>
              <a:ext uri="{FF2B5EF4-FFF2-40B4-BE49-F238E27FC236}">
                <a16:creationId xmlns:a16="http://schemas.microsoft.com/office/drawing/2014/main" id="{E9687979-4C17-47C5-8CB9-414E3683B19F}"/>
              </a:ext>
            </a:extLst>
          </p:cNvPr>
          <p:cNvCxnSpPr>
            <a:cxnSpLocks/>
          </p:cNvCxnSpPr>
          <p:nvPr/>
        </p:nvCxnSpPr>
        <p:spPr>
          <a:xfrm>
            <a:off x="433689" y="6321455"/>
            <a:ext cx="3836987" cy="0"/>
          </a:xfrm>
          <a:prstGeom prst="line">
            <a:avLst/>
          </a:prstGeom>
          <a:ln w="76200">
            <a:gradFill flip="none" rotWithShape="1">
              <a:gsLst>
                <a:gs pos="0">
                  <a:schemeClr val="accent3"/>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51667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FE7C23-07DD-4DB6-B516-416394AB8523}"/>
              </a:ext>
            </a:extLst>
          </p:cNvPr>
          <p:cNvSpPr/>
          <p:nvPr/>
        </p:nvSpPr>
        <p:spPr>
          <a:xfrm>
            <a:off x="3155088" y="1039529"/>
            <a:ext cx="4328159" cy="4048588"/>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aphicFrame>
        <p:nvGraphicFramePr>
          <p:cNvPr id="9" name="Chart 8">
            <a:extLst>
              <a:ext uri="{FF2B5EF4-FFF2-40B4-BE49-F238E27FC236}">
                <a16:creationId xmlns:a16="http://schemas.microsoft.com/office/drawing/2014/main" id="{88E036B6-15CF-4EC3-B85F-312EA476E56A}"/>
              </a:ext>
            </a:extLst>
          </p:cNvPr>
          <p:cNvGraphicFramePr/>
          <p:nvPr>
            <p:extLst>
              <p:ext uri="{D42A27DB-BD31-4B8C-83A1-F6EECF244321}">
                <p14:modId xmlns:p14="http://schemas.microsoft.com/office/powerpoint/2010/main" val="3592688199"/>
              </p:ext>
            </p:extLst>
          </p:nvPr>
        </p:nvGraphicFramePr>
        <p:xfrm>
          <a:off x="3091284" y="1347305"/>
          <a:ext cx="5656175" cy="5077078"/>
        </p:xfrm>
        <a:graphic>
          <a:graphicData uri="http://schemas.openxmlformats.org/drawingml/2006/chart">
            <c:chart xmlns:c="http://schemas.openxmlformats.org/drawingml/2006/chart" xmlns:r="http://schemas.openxmlformats.org/officeDocument/2006/relationships" r:id="rId2"/>
          </a:graphicData>
        </a:graphic>
      </p:graphicFrame>
      <p:sp>
        <p:nvSpPr>
          <p:cNvPr id="47" name="Rectangle 46">
            <a:extLst>
              <a:ext uri="{FF2B5EF4-FFF2-40B4-BE49-F238E27FC236}">
                <a16:creationId xmlns:a16="http://schemas.microsoft.com/office/drawing/2014/main" id="{C16E736E-06E2-4255-B981-7E35C81A2F4A}"/>
              </a:ext>
            </a:extLst>
          </p:cNvPr>
          <p:cNvSpPr/>
          <p:nvPr/>
        </p:nvSpPr>
        <p:spPr>
          <a:xfrm>
            <a:off x="7660641" y="4784703"/>
            <a:ext cx="4328159" cy="1395641"/>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5" name="Rectangle 44">
            <a:extLst>
              <a:ext uri="{FF2B5EF4-FFF2-40B4-BE49-F238E27FC236}">
                <a16:creationId xmlns:a16="http://schemas.microsoft.com/office/drawing/2014/main" id="{C83199E4-79FD-408E-93E9-7F953045F89B}"/>
              </a:ext>
            </a:extLst>
          </p:cNvPr>
          <p:cNvSpPr/>
          <p:nvPr/>
        </p:nvSpPr>
        <p:spPr>
          <a:xfrm>
            <a:off x="7660641" y="3632200"/>
            <a:ext cx="4328159" cy="986970"/>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1" name="Rectangle 40">
            <a:extLst>
              <a:ext uri="{FF2B5EF4-FFF2-40B4-BE49-F238E27FC236}">
                <a16:creationId xmlns:a16="http://schemas.microsoft.com/office/drawing/2014/main" id="{08964702-D3D0-4C55-A3CD-AAAA514487F1}"/>
              </a:ext>
            </a:extLst>
          </p:cNvPr>
          <p:cNvSpPr/>
          <p:nvPr/>
        </p:nvSpPr>
        <p:spPr>
          <a:xfrm>
            <a:off x="7660641" y="1044120"/>
            <a:ext cx="4328159" cy="2419600"/>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aphicFrame>
        <p:nvGraphicFramePr>
          <p:cNvPr id="42" name="Chart 41">
            <a:extLst>
              <a:ext uri="{FF2B5EF4-FFF2-40B4-BE49-F238E27FC236}">
                <a16:creationId xmlns:a16="http://schemas.microsoft.com/office/drawing/2014/main" id="{88E52F85-CBCA-43AC-AFA8-45D5015D7A7B}"/>
              </a:ext>
            </a:extLst>
          </p:cNvPr>
          <p:cNvGraphicFramePr/>
          <p:nvPr>
            <p:extLst>
              <p:ext uri="{D42A27DB-BD31-4B8C-83A1-F6EECF244321}">
                <p14:modId xmlns:p14="http://schemas.microsoft.com/office/powerpoint/2010/main" val="662904633"/>
              </p:ext>
            </p:extLst>
          </p:nvPr>
        </p:nvGraphicFramePr>
        <p:xfrm>
          <a:off x="7596837" y="1209653"/>
          <a:ext cx="5656175" cy="497069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23924" y="138224"/>
            <a:ext cx="9212683" cy="547576"/>
          </a:xfrm>
        </p:spPr>
        <p:txBody>
          <a:bodyPr/>
          <a:lstStyle/>
          <a:p>
            <a:r>
              <a:rPr lang="en-NZ" dirty="0"/>
              <a:t>Daily reach of social media, streaming services and websites</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a:xfrm>
            <a:off x="201613" y="6421799"/>
            <a:ext cx="7579353" cy="436201"/>
          </a:xfrm>
        </p:spPr>
        <p:txBody>
          <a:bodyPr/>
          <a:lstStyle/>
          <a:p>
            <a:r>
              <a:rPr lang="en-NZ" dirty="0"/>
              <a:t>Source: Q3d. Which of these did you use yesterday? </a:t>
            </a:r>
          </a:p>
          <a:p>
            <a:r>
              <a:rPr lang="en-NZ" dirty="0"/>
              <a:t>Base size: All 6 to 14 year olds 2020 (n=1,112), 2014 (n=708)</a:t>
            </a:r>
          </a:p>
        </p:txBody>
      </p:sp>
      <p:sp>
        <p:nvSpPr>
          <p:cNvPr id="11" name="Rectangle 10">
            <a:extLst>
              <a:ext uri="{FF2B5EF4-FFF2-40B4-BE49-F238E27FC236}">
                <a16:creationId xmlns:a16="http://schemas.microsoft.com/office/drawing/2014/main" id="{64367E28-56F4-4CC0-B141-D52D846B57F8}"/>
              </a:ext>
            </a:extLst>
          </p:cNvPr>
          <p:cNvSpPr/>
          <p:nvPr/>
        </p:nvSpPr>
        <p:spPr>
          <a:xfrm>
            <a:off x="208078" y="1391285"/>
            <a:ext cx="2792384" cy="45007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Children prefer social media platforms that focus on sharing videos or images, with TikTok, Instagram and Snapchat in the top three. Reach for both Instagram and Snapchat has increased since 2014. </a:t>
            </a:r>
          </a:p>
          <a:p>
            <a:pPr marL="36000"/>
            <a:endParaRPr lang="en-NZ" dirty="0">
              <a:solidFill>
                <a:srgbClr val="404040"/>
              </a:solidFill>
            </a:endParaRPr>
          </a:p>
          <a:p>
            <a:pPr marL="36000"/>
            <a:r>
              <a:rPr lang="en-NZ" dirty="0">
                <a:solidFill>
                  <a:srgbClr val="404040"/>
                </a:solidFill>
              </a:rPr>
              <a:t>Spotify is the most popular online platform to listen to music on. Reach for Spotify has grown dramatically since 2014.</a:t>
            </a:r>
          </a:p>
        </p:txBody>
      </p:sp>
      <p:sp>
        <p:nvSpPr>
          <p:cNvPr id="6" name="TextBox 5">
            <a:extLst>
              <a:ext uri="{FF2B5EF4-FFF2-40B4-BE49-F238E27FC236}">
                <a16:creationId xmlns:a16="http://schemas.microsoft.com/office/drawing/2014/main" id="{75E4177B-A393-41CD-81CC-9885DF7CD568}"/>
              </a:ext>
            </a:extLst>
          </p:cNvPr>
          <p:cNvSpPr txBox="1"/>
          <p:nvPr/>
        </p:nvSpPr>
        <p:spPr>
          <a:xfrm>
            <a:off x="3189765" y="1097437"/>
            <a:ext cx="3615070" cy="307777"/>
          </a:xfrm>
          <a:prstGeom prst="rect">
            <a:avLst/>
          </a:prstGeom>
          <a:noFill/>
        </p:spPr>
        <p:txBody>
          <a:bodyPr wrap="square" rtlCol="0">
            <a:spAutoFit/>
          </a:bodyPr>
          <a:lstStyle/>
          <a:p>
            <a:r>
              <a:rPr lang="en-NZ" sz="1400" b="1" dirty="0">
                <a:solidFill>
                  <a:srgbClr val="404040"/>
                </a:solidFill>
              </a:rPr>
              <a:t>Social media (nett 30%)</a:t>
            </a:r>
          </a:p>
        </p:txBody>
      </p:sp>
      <p:sp>
        <p:nvSpPr>
          <p:cNvPr id="43" name="TextBox 42">
            <a:extLst>
              <a:ext uri="{FF2B5EF4-FFF2-40B4-BE49-F238E27FC236}">
                <a16:creationId xmlns:a16="http://schemas.microsoft.com/office/drawing/2014/main" id="{28A1CFBE-50A9-419C-95AC-ADF51D6E698A}"/>
              </a:ext>
            </a:extLst>
          </p:cNvPr>
          <p:cNvSpPr txBox="1"/>
          <p:nvPr/>
        </p:nvSpPr>
        <p:spPr>
          <a:xfrm>
            <a:off x="7686041" y="1039528"/>
            <a:ext cx="3615070" cy="307777"/>
          </a:xfrm>
          <a:prstGeom prst="rect">
            <a:avLst/>
          </a:prstGeom>
          <a:noFill/>
        </p:spPr>
        <p:txBody>
          <a:bodyPr wrap="square" rtlCol="0">
            <a:spAutoFit/>
          </a:bodyPr>
          <a:lstStyle/>
          <a:p>
            <a:r>
              <a:rPr lang="en-NZ" sz="1400" b="1" dirty="0">
                <a:solidFill>
                  <a:srgbClr val="404040"/>
                </a:solidFill>
              </a:rPr>
              <a:t>Music (nett 20%)</a:t>
            </a:r>
          </a:p>
        </p:txBody>
      </p:sp>
      <p:sp>
        <p:nvSpPr>
          <p:cNvPr id="44" name="TextBox 43">
            <a:extLst>
              <a:ext uri="{FF2B5EF4-FFF2-40B4-BE49-F238E27FC236}">
                <a16:creationId xmlns:a16="http://schemas.microsoft.com/office/drawing/2014/main" id="{957B6DE2-1CD7-47BB-B275-6C104AC5DD43}"/>
              </a:ext>
            </a:extLst>
          </p:cNvPr>
          <p:cNvSpPr txBox="1"/>
          <p:nvPr/>
        </p:nvSpPr>
        <p:spPr>
          <a:xfrm>
            <a:off x="7688105" y="4809824"/>
            <a:ext cx="3615070" cy="307777"/>
          </a:xfrm>
          <a:prstGeom prst="rect">
            <a:avLst/>
          </a:prstGeom>
          <a:noFill/>
        </p:spPr>
        <p:txBody>
          <a:bodyPr wrap="square" rtlCol="0">
            <a:spAutoFit/>
          </a:bodyPr>
          <a:lstStyle/>
          <a:p>
            <a:r>
              <a:rPr lang="en-NZ" sz="1400" b="1" dirty="0">
                <a:solidFill>
                  <a:srgbClr val="404040"/>
                </a:solidFill>
              </a:rPr>
              <a:t>News sites (nett 3%)</a:t>
            </a:r>
          </a:p>
        </p:txBody>
      </p:sp>
      <p:sp>
        <p:nvSpPr>
          <p:cNvPr id="46" name="TextBox 45">
            <a:extLst>
              <a:ext uri="{FF2B5EF4-FFF2-40B4-BE49-F238E27FC236}">
                <a16:creationId xmlns:a16="http://schemas.microsoft.com/office/drawing/2014/main" id="{D1D4ACA7-2F00-4D3B-BFA7-5808DD16B4D0}"/>
              </a:ext>
            </a:extLst>
          </p:cNvPr>
          <p:cNvSpPr txBox="1"/>
          <p:nvPr/>
        </p:nvSpPr>
        <p:spPr>
          <a:xfrm>
            <a:off x="7686041" y="3641674"/>
            <a:ext cx="3615070" cy="307777"/>
          </a:xfrm>
          <a:prstGeom prst="rect">
            <a:avLst/>
          </a:prstGeom>
          <a:noFill/>
        </p:spPr>
        <p:txBody>
          <a:bodyPr wrap="square" rtlCol="0">
            <a:spAutoFit/>
          </a:bodyPr>
          <a:lstStyle/>
          <a:p>
            <a:r>
              <a:rPr lang="en-NZ" sz="1400" b="1" dirty="0">
                <a:solidFill>
                  <a:srgbClr val="404040"/>
                </a:solidFill>
              </a:rPr>
              <a:t>TradeMe (nett 3%)</a:t>
            </a:r>
          </a:p>
        </p:txBody>
      </p:sp>
      <p:graphicFrame>
        <p:nvGraphicFramePr>
          <p:cNvPr id="48" name="Table 47">
            <a:extLst>
              <a:ext uri="{FF2B5EF4-FFF2-40B4-BE49-F238E27FC236}">
                <a16:creationId xmlns:a16="http://schemas.microsoft.com/office/drawing/2014/main" id="{81F0840C-DB5D-4112-9113-D10899298B8C}"/>
              </a:ext>
            </a:extLst>
          </p:cNvPr>
          <p:cNvGraphicFramePr>
            <a:graphicFrameLocks noGrp="1"/>
          </p:cNvGraphicFramePr>
          <p:nvPr>
            <p:extLst>
              <p:ext uri="{D42A27DB-BD31-4B8C-83A1-F6EECF244321}">
                <p14:modId xmlns:p14="http://schemas.microsoft.com/office/powerpoint/2010/main" val="729081879"/>
              </p:ext>
            </p:extLst>
          </p:nvPr>
        </p:nvGraphicFramePr>
        <p:xfrm>
          <a:off x="6709525" y="1091635"/>
          <a:ext cx="862419" cy="505527"/>
        </p:xfrm>
        <a:graphic>
          <a:graphicData uri="http://schemas.openxmlformats.org/drawingml/2006/table">
            <a:tbl>
              <a:tblPr firstRow="1" bandRow="1">
                <a:tableStyleId>{5C22544A-7EE6-4342-B048-85BDC9FD1C3A}</a:tableStyleId>
              </a:tblPr>
              <a:tblGrid>
                <a:gridCol w="862419">
                  <a:extLst>
                    <a:ext uri="{9D8B030D-6E8A-4147-A177-3AD203B41FA5}">
                      <a16:colId xmlns:a16="http://schemas.microsoft.com/office/drawing/2014/main" val="647661269"/>
                    </a:ext>
                  </a:extLst>
                </a:gridCol>
              </a:tblGrid>
              <a:tr h="505527">
                <a:tc>
                  <a:txBody>
                    <a:bodyPr/>
                    <a:lstStyle/>
                    <a:p>
                      <a:pPr algn="ctr"/>
                      <a:r>
                        <a:rPr lang="en-NZ" sz="1000" b="1" dirty="0">
                          <a:solidFill>
                            <a:schemeClr val="tx1"/>
                          </a:solidFill>
                        </a:rPr>
                        <a:t>2014 </a:t>
                      </a:r>
                    </a:p>
                    <a:p>
                      <a:pPr algn="ctr"/>
                      <a:r>
                        <a:rPr lang="en-NZ" sz="1000" b="1" dirty="0">
                          <a:solidFill>
                            <a:schemeClr val="tx1"/>
                          </a:solidFill>
                        </a:rPr>
                        <a:t>result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094811"/>
                  </a:ext>
                </a:extLst>
              </a:tr>
            </a:tbl>
          </a:graphicData>
        </a:graphic>
      </p:graphicFrame>
      <p:graphicFrame>
        <p:nvGraphicFramePr>
          <p:cNvPr id="49" name="Table 48">
            <a:extLst>
              <a:ext uri="{FF2B5EF4-FFF2-40B4-BE49-F238E27FC236}">
                <a16:creationId xmlns:a16="http://schemas.microsoft.com/office/drawing/2014/main" id="{C219E2D0-F38F-4256-8D39-B5824868988C}"/>
              </a:ext>
            </a:extLst>
          </p:cNvPr>
          <p:cNvGraphicFramePr>
            <a:graphicFrameLocks noGrp="1"/>
          </p:cNvGraphicFramePr>
          <p:nvPr>
            <p:extLst>
              <p:ext uri="{D42A27DB-BD31-4B8C-83A1-F6EECF244321}">
                <p14:modId xmlns:p14="http://schemas.microsoft.com/office/powerpoint/2010/main" val="1707709980"/>
              </p:ext>
            </p:extLst>
          </p:nvPr>
        </p:nvGraphicFramePr>
        <p:xfrm>
          <a:off x="6852735" y="1551348"/>
          <a:ext cx="622595" cy="3258474"/>
        </p:xfrm>
        <a:graphic>
          <a:graphicData uri="http://schemas.openxmlformats.org/drawingml/2006/table">
            <a:tbl>
              <a:tblPr firstRow="1" bandRow="1">
                <a:tableStyleId>{5C22544A-7EE6-4342-B048-85BDC9FD1C3A}</a:tableStyleId>
              </a:tblPr>
              <a:tblGrid>
                <a:gridCol w="622595">
                  <a:extLst>
                    <a:ext uri="{9D8B030D-6E8A-4147-A177-3AD203B41FA5}">
                      <a16:colId xmlns:a16="http://schemas.microsoft.com/office/drawing/2014/main" val="647661269"/>
                    </a:ext>
                  </a:extLst>
                </a:gridCol>
              </a:tblGrid>
              <a:tr h="543079">
                <a:tc>
                  <a:txBody>
                    <a:bodyPr/>
                    <a:lstStyle/>
                    <a:p>
                      <a:pPr algn="ctr"/>
                      <a:r>
                        <a:rPr lang="en-NZ" sz="1200" b="0" dirty="0">
                          <a:solidFill>
                            <a:schemeClr val="tx1"/>
                          </a:solidFill>
                        </a:rPr>
                        <a: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094811"/>
                  </a:ext>
                </a:extLst>
              </a:tr>
              <a:tr h="543079">
                <a:tc>
                  <a:txBody>
                    <a:bodyPr/>
                    <a:lstStyle/>
                    <a:p>
                      <a:pPr algn="ctr"/>
                      <a:r>
                        <a:rPr lang="en-NZ" sz="1200" b="0" dirty="0">
                          <a:solidFill>
                            <a:schemeClr val="tx1"/>
                          </a:solidFill>
                        </a:rPr>
                        <a:t>8%</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8599440"/>
                  </a:ext>
                </a:extLst>
              </a:tr>
              <a:tr h="543079">
                <a:tc>
                  <a:txBody>
                    <a:bodyPr/>
                    <a:lstStyle/>
                    <a:p>
                      <a:pPr algn="ctr"/>
                      <a:r>
                        <a:rPr lang="en-NZ" sz="1200" b="0" dirty="0">
                          <a:solidFill>
                            <a:schemeClr val="tx1"/>
                          </a:solidFill>
                        </a:rPr>
                        <a:t>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20249438"/>
                  </a:ext>
                </a:extLst>
              </a:tr>
              <a:tr h="543079">
                <a:tc>
                  <a:txBody>
                    <a:bodyPr/>
                    <a:lstStyle/>
                    <a:p>
                      <a:pPr algn="ctr"/>
                      <a:r>
                        <a:rPr lang="en-NZ" sz="1200" b="0" dirty="0">
                          <a:solidFill>
                            <a:schemeClr val="tx1"/>
                          </a:solidFill>
                        </a:rPr>
                        <a:t>12%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159558"/>
                  </a:ext>
                </a:extLst>
              </a:tr>
              <a:tr h="543079">
                <a:tc>
                  <a:txBody>
                    <a:bodyPr/>
                    <a:lstStyle/>
                    <a:p>
                      <a:pPr algn="ctr"/>
                      <a:r>
                        <a:rPr lang="en-NZ" sz="1200" b="0" dirty="0">
                          <a:solidFill>
                            <a:schemeClr val="tx1"/>
                          </a:solidFill>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0933640"/>
                  </a:ext>
                </a:extLst>
              </a:tr>
              <a:tr h="543079">
                <a:tc>
                  <a:txBody>
                    <a:bodyPr/>
                    <a:lstStyle/>
                    <a:p>
                      <a:pPr algn="ctr"/>
                      <a:r>
                        <a:rPr lang="en-NZ" sz="1200" b="0" dirty="0">
                          <a:solidFill>
                            <a:schemeClr val="tx1"/>
                          </a:solidFill>
                        </a:rPr>
                        <a:t>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74973022"/>
                  </a:ext>
                </a:extLst>
              </a:tr>
            </a:tbl>
          </a:graphicData>
        </a:graphic>
      </p:graphicFrame>
      <p:graphicFrame>
        <p:nvGraphicFramePr>
          <p:cNvPr id="50" name="Table 49">
            <a:extLst>
              <a:ext uri="{FF2B5EF4-FFF2-40B4-BE49-F238E27FC236}">
                <a16:creationId xmlns:a16="http://schemas.microsoft.com/office/drawing/2014/main" id="{0ED1770E-ADB1-4646-B62E-35D8D21A4878}"/>
              </a:ext>
            </a:extLst>
          </p:cNvPr>
          <p:cNvGraphicFramePr>
            <a:graphicFrameLocks noGrp="1"/>
          </p:cNvGraphicFramePr>
          <p:nvPr>
            <p:extLst>
              <p:ext uri="{D42A27DB-BD31-4B8C-83A1-F6EECF244321}">
                <p14:modId xmlns:p14="http://schemas.microsoft.com/office/powerpoint/2010/main" val="1516588843"/>
              </p:ext>
            </p:extLst>
          </p:nvPr>
        </p:nvGraphicFramePr>
        <p:xfrm>
          <a:off x="11300808" y="1420279"/>
          <a:ext cx="622595" cy="1960232"/>
        </p:xfrm>
        <a:graphic>
          <a:graphicData uri="http://schemas.openxmlformats.org/drawingml/2006/table">
            <a:tbl>
              <a:tblPr firstRow="1" bandRow="1">
                <a:tableStyleId>{5C22544A-7EE6-4342-B048-85BDC9FD1C3A}</a:tableStyleId>
              </a:tblPr>
              <a:tblGrid>
                <a:gridCol w="622595">
                  <a:extLst>
                    <a:ext uri="{9D8B030D-6E8A-4147-A177-3AD203B41FA5}">
                      <a16:colId xmlns:a16="http://schemas.microsoft.com/office/drawing/2014/main" val="647661269"/>
                    </a:ext>
                  </a:extLst>
                </a:gridCol>
              </a:tblGrid>
              <a:tr h="490058">
                <a:tc>
                  <a:txBody>
                    <a:bodyPr/>
                    <a:lstStyle/>
                    <a:p>
                      <a:pPr algn="ctr"/>
                      <a:r>
                        <a:rPr lang="en-NZ" sz="1200" b="0" dirty="0">
                          <a:solidFill>
                            <a:schemeClr val="tx1"/>
                          </a:solidFill>
                        </a:rPr>
                        <a:t>2%</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8599440"/>
                  </a:ext>
                </a:extLst>
              </a:tr>
              <a:tr h="490058">
                <a:tc>
                  <a:txBody>
                    <a:bodyPr/>
                    <a:lstStyle/>
                    <a:p>
                      <a:pPr algn="ctr"/>
                      <a:r>
                        <a:rPr lang="en-NZ" sz="1200" b="0" dirty="0">
                          <a:solidFill>
                            <a:schemeClr val="tx1"/>
                          </a:solidFill>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20249438"/>
                  </a:ext>
                </a:extLst>
              </a:tr>
              <a:tr h="490058">
                <a:tc>
                  <a:txBody>
                    <a:bodyPr/>
                    <a:lstStyle/>
                    <a:p>
                      <a:pPr algn="ctr"/>
                      <a:r>
                        <a:rPr lang="en-NZ" sz="1200" b="0" dirty="0">
                          <a:solidFill>
                            <a:schemeClr val="tx1"/>
                          </a:solidFill>
                        </a:rPr>
                        <a:t>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159558"/>
                  </a:ext>
                </a:extLst>
              </a:tr>
              <a:tr h="490058">
                <a:tc>
                  <a:txBody>
                    <a:bodyPr/>
                    <a:lstStyle/>
                    <a:p>
                      <a:pPr algn="ctr"/>
                      <a:r>
                        <a:rPr lang="en-NZ" sz="1200" b="0" dirty="0">
                          <a:solidFill>
                            <a:schemeClr val="tx1"/>
                          </a:solidFill>
                        </a:rPr>
                        <a:t>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0933640"/>
                  </a:ext>
                </a:extLst>
              </a:tr>
            </a:tbl>
          </a:graphicData>
        </a:graphic>
      </p:graphicFrame>
      <p:graphicFrame>
        <p:nvGraphicFramePr>
          <p:cNvPr id="51" name="Table 50">
            <a:extLst>
              <a:ext uri="{FF2B5EF4-FFF2-40B4-BE49-F238E27FC236}">
                <a16:creationId xmlns:a16="http://schemas.microsoft.com/office/drawing/2014/main" id="{EBFB16F8-F2D4-4549-9B5F-61CFE68991A0}"/>
              </a:ext>
            </a:extLst>
          </p:cNvPr>
          <p:cNvGraphicFramePr>
            <a:graphicFrameLocks noGrp="1"/>
          </p:cNvGraphicFramePr>
          <p:nvPr>
            <p:extLst>
              <p:ext uri="{D42A27DB-BD31-4B8C-83A1-F6EECF244321}">
                <p14:modId xmlns:p14="http://schemas.microsoft.com/office/powerpoint/2010/main" val="263188304"/>
              </p:ext>
            </p:extLst>
          </p:nvPr>
        </p:nvGraphicFramePr>
        <p:xfrm>
          <a:off x="11299999" y="5088117"/>
          <a:ext cx="622595" cy="980116"/>
        </p:xfrm>
        <a:graphic>
          <a:graphicData uri="http://schemas.openxmlformats.org/drawingml/2006/table">
            <a:tbl>
              <a:tblPr firstRow="1" bandRow="1">
                <a:tableStyleId>{5C22544A-7EE6-4342-B048-85BDC9FD1C3A}</a:tableStyleId>
              </a:tblPr>
              <a:tblGrid>
                <a:gridCol w="622595">
                  <a:extLst>
                    <a:ext uri="{9D8B030D-6E8A-4147-A177-3AD203B41FA5}">
                      <a16:colId xmlns:a16="http://schemas.microsoft.com/office/drawing/2014/main" val="647661269"/>
                    </a:ext>
                  </a:extLst>
                </a:gridCol>
              </a:tblGrid>
              <a:tr h="490058">
                <a:tc>
                  <a:txBody>
                    <a:bodyPr/>
                    <a:lstStyle/>
                    <a:p>
                      <a:pPr algn="ctr"/>
                      <a:r>
                        <a:rPr lang="en-NZ" sz="1200" b="0" dirty="0">
                          <a:solidFill>
                            <a:schemeClr val="tx1"/>
                          </a:solidFill>
                        </a:rPr>
                        <a:t>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159558"/>
                  </a:ext>
                </a:extLst>
              </a:tr>
              <a:tr h="490058">
                <a:tc>
                  <a:txBody>
                    <a:bodyPr/>
                    <a:lstStyle/>
                    <a:p>
                      <a:pPr algn="ctr"/>
                      <a:r>
                        <a:rPr lang="en-NZ" sz="1200" b="0" dirty="0">
                          <a:solidFill>
                            <a:schemeClr val="tx1"/>
                          </a:solidFill>
                        </a:rPr>
                        <a:t>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0933640"/>
                  </a:ext>
                </a:extLst>
              </a:tr>
            </a:tbl>
          </a:graphicData>
        </a:graphic>
      </p:graphicFrame>
      <p:graphicFrame>
        <p:nvGraphicFramePr>
          <p:cNvPr id="52" name="Table 51">
            <a:extLst>
              <a:ext uri="{FF2B5EF4-FFF2-40B4-BE49-F238E27FC236}">
                <a16:creationId xmlns:a16="http://schemas.microsoft.com/office/drawing/2014/main" id="{EE84C453-388B-438C-A392-D892C395A0FF}"/>
              </a:ext>
            </a:extLst>
          </p:cNvPr>
          <p:cNvGraphicFramePr>
            <a:graphicFrameLocks noGrp="1"/>
          </p:cNvGraphicFramePr>
          <p:nvPr>
            <p:extLst>
              <p:ext uri="{D42A27DB-BD31-4B8C-83A1-F6EECF244321}">
                <p14:modId xmlns:p14="http://schemas.microsoft.com/office/powerpoint/2010/main" val="1872438129"/>
              </p:ext>
            </p:extLst>
          </p:nvPr>
        </p:nvGraphicFramePr>
        <p:xfrm>
          <a:off x="11299998" y="4006955"/>
          <a:ext cx="622595" cy="490058"/>
        </p:xfrm>
        <a:graphic>
          <a:graphicData uri="http://schemas.openxmlformats.org/drawingml/2006/table">
            <a:tbl>
              <a:tblPr firstRow="1" bandRow="1">
                <a:tableStyleId>{5C22544A-7EE6-4342-B048-85BDC9FD1C3A}</a:tableStyleId>
              </a:tblPr>
              <a:tblGrid>
                <a:gridCol w="622595">
                  <a:extLst>
                    <a:ext uri="{9D8B030D-6E8A-4147-A177-3AD203B41FA5}">
                      <a16:colId xmlns:a16="http://schemas.microsoft.com/office/drawing/2014/main" val="647661269"/>
                    </a:ext>
                  </a:extLst>
                </a:gridCol>
              </a:tblGrid>
              <a:tr h="490058">
                <a:tc>
                  <a:txBody>
                    <a:bodyPr/>
                    <a:lstStyle/>
                    <a:p>
                      <a:pPr algn="ctr"/>
                      <a:r>
                        <a:rPr lang="en-NZ" sz="1200" b="0" dirty="0">
                          <a:solidFill>
                            <a:schemeClr val="tx1"/>
                          </a:solidFill>
                        </a:rPr>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1159558"/>
                  </a:ext>
                </a:extLst>
              </a:tr>
            </a:tbl>
          </a:graphicData>
        </a:graphic>
      </p:graphicFrame>
      <p:graphicFrame>
        <p:nvGraphicFramePr>
          <p:cNvPr id="53" name="Table 52">
            <a:extLst>
              <a:ext uri="{FF2B5EF4-FFF2-40B4-BE49-F238E27FC236}">
                <a16:creationId xmlns:a16="http://schemas.microsoft.com/office/drawing/2014/main" id="{5C54CC31-D5E4-48A1-B607-4ACB57C45DF5}"/>
              </a:ext>
            </a:extLst>
          </p:cNvPr>
          <p:cNvGraphicFramePr>
            <a:graphicFrameLocks noGrp="1"/>
          </p:cNvGraphicFramePr>
          <p:nvPr>
            <p:extLst>
              <p:ext uri="{D42A27DB-BD31-4B8C-83A1-F6EECF244321}">
                <p14:modId xmlns:p14="http://schemas.microsoft.com/office/powerpoint/2010/main" val="1841236228"/>
              </p:ext>
            </p:extLst>
          </p:nvPr>
        </p:nvGraphicFramePr>
        <p:xfrm>
          <a:off x="11185091" y="1045358"/>
          <a:ext cx="862419" cy="505527"/>
        </p:xfrm>
        <a:graphic>
          <a:graphicData uri="http://schemas.openxmlformats.org/drawingml/2006/table">
            <a:tbl>
              <a:tblPr firstRow="1" bandRow="1">
                <a:tableStyleId>{5C22544A-7EE6-4342-B048-85BDC9FD1C3A}</a:tableStyleId>
              </a:tblPr>
              <a:tblGrid>
                <a:gridCol w="862419">
                  <a:extLst>
                    <a:ext uri="{9D8B030D-6E8A-4147-A177-3AD203B41FA5}">
                      <a16:colId xmlns:a16="http://schemas.microsoft.com/office/drawing/2014/main" val="647661269"/>
                    </a:ext>
                  </a:extLst>
                </a:gridCol>
              </a:tblGrid>
              <a:tr h="505527">
                <a:tc>
                  <a:txBody>
                    <a:bodyPr/>
                    <a:lstStyle/>
                    <a:p>
                      <a:pPr algn="ctr"/>
                      <a:r>
                        <a:rPr lang="en-NZ" sz="1000" b="1" dirty="0">
                          <a:solidFill>
                            <a:schemeClr val="tx1"/>
                          </a:solidFill>
                        </a:rPr>
                        <a:t>2014 </a:t>
                      </a:r>
                    </a:p>
                    <a:p>
                      <a:pPr algn="ctr"/>
                      <a:r>
                        <a:rPr lang="en-NZ" sz="1000" b="1" dirty="0">
                          <a:solidFill>
                            <a:schemeClr val="tx1"/>
                          </a:solidFill>
                        </a:rPr>
                        <a:t>result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094811"/>
                  </a:ext>
                </a:extLst>
              </a:tr>
            </a:tbl>
          </a:graphicData>
        </a:graphic>
      </p:graphicFrame>
      <p:sp>
        <p:nvSpPr>
          <p:cNvPr id="54" name="Isosceles Triangle 53">
            <a:extLst>
              <a:ext uri="{FF2B5EF4-FFF2-40B4-BE49-F238E27FC236}">
                <a16:creationId xmlns:a16="http://schemas.microsoft.com/office/drawing/2014/main" id="{A9AFA174-AA12-4CCC-83BC-332C8FA2D0A8}"/>
              </a:ext>
            </a:extLst>
          </p:cNvPr>
          <p:cNvSpPr/>
          <p:nvPr/>
        </p:nvSpPr>
        <p:spPr>
          <a:xfrm>
            <a:off x="10604949" y="1604962"/>
            <a:ext cx="144000" cy="108000"/>
          </a:xfrm>
          <a:prstGeom prst="triangl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55" name="Isosceles Triangle 54">
            <a:extLst>
              <a:ext uri="{FF2B5EF4-FFF2-40B4-BE49-F238E27FC236}">
                <a16:creationId xmlns:a16="http://schemas.microsoft.com/office/drawing/2014/main" id="{485596F1-86EF-4B99-BBDD-D6263165A679}"/>
              </a:ext>
            </a:extLst>
          </p:cNvPr>
          <p:cNvSpPr/>
          <p:nvPr/>
        </p:nvSpPr>
        <p:spPr>
          <a:xfrm>
            <a:off x="5768040" y="2276772"/>
            <a:ext cx="144000" cy="108000"/>
          </a:xfrm>
          <a:prstGeom prst="triangl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56" name="Isosceles Triangle 55">
            <a:extLst>
              <a:ext uri="{FF2B5EF4-FFF2-40B4-BE49-F238E27FC236}">
                <a16:creationId xmlns:a16="http://schemas.microsoft.com/office/drawing/2014/main" id="{481B1A73-653D-422A-9901-C8CA0D2B55DE}"/>
              </a:ext>
            </a:extLst>
          </p:cNvPr>
          <p:cNvSpPr/>
          <p:nvPr/>
        </p:nvSpPr>
        <p:spPr>
          <a:xfrm>
            <a:off x="5456786" y="2803971"/>
            <a:ext cx="144000" cy="108000"/>
          </a:xfrm>
          <a:prstGeom prst="triangl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9" name="Rectangle 28">
            <a:extLst>
              <a:ext uri="{FF2B5EF4-FFF2-40B4-BE49-F238E27FC236}">
                <a16:creationId xmlns:a16="http://schemas.microsoft.com/office/drawing/2014/main" id="{AE98A8C7-65B0-4607-AD33-258F6CBB14C5}"/>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pSp>
        <p:nvGrpSpPr>
          <p:cNvPr id="28" name="Group 27">
            <a:extLst>
              <a:ext uri="{FF2B5EF4-FFF2-40B4-BE49-F238E27FC236}">
                <a16:creationId xmlns:a16="http://schemas.microsoft.com/office/drawing/2014/main" id="{D1F10F3F-AF52-459D-9005-4D6ECF8E2365}"/>
              </a:ext>
            </a:extLst>
          </p:cNvPr>
          <p:cNvGrpSpPr/>
          <p:nvPr/>
        </p:nvGrpSpPr>
        <p:grpSpPr>
          <a:xfrm>
            <a:off x="7517157" y="6472340"/>
            <a:ext cx="2338334" cy="295361"/>
            <a:chOff x="7517157" y="6472340"/>
            <a:chExt cx="2338334" cy="295361"/>
          </a:xfrm>
        </p:grpSpPr>
        <p:sp>
          <p:nvSpPr>
            <p:cNvPr id="30" name="Isosceles Triangle 29">
              <a:extLst>
                <a:ext uri="{FF2B5EF4-FFF2-40B4-BE49-F238E27FC236}">
                  <a16:creationId xmlns:a16="http://schemas.microsoft.com/office/drawing/2014/main" id="{3B89F367-09D8-4899-89CE-713846FE72A8}"/>
                </a:ext>
              </a:extLst>
            </p:cNvPr>
            <p:cNvSpPr/>
            <p:nvPr/>
          </p:nvSpPr>
          <p:spPr>
            <a:xfrm>
              <a:off x="7517157" y="6550035"/>
              <a:ext cx="144000" cy="108000"/>
            </a:xfrm>
            <a:prstGeom prst="triangl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1" name="Isosceles Triangle 30">
              <a:extLst>
                <a:ext uri="{FF2B5EF4-FFF2-40B4-BE49-F238E27FC236}">
                  <a16:creationId xmlns:a16="http://schemas.microsoft.com/office/drawing/2014/main" id="{ABB54E34-D619-48B5-93FD-FFFB945E6F2E}"/>
                </a:ext>
              </a:extLst>
            </p:cNvPr>
            <p:cNvSpPr/>
            <p:nvPr/>
          </p:nvSpPr>
          <p:spPr>
            <a:xfrm rot="10800000">
              <a:off x="7708781" y="6550035"/>
              <a:ext cx="144000" cy="108000"/>
            </a:xfrm>
            <a:prstGeom prst="triangle">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2" name="Footer Placeholder 16">
              <a:extLst>
                <a:ext uri="{FF2B5EF4-FFF2-40B4-BE49-F238E27FC236}">
                  <a16:creationId xmlns:a16="http://schemas.microsoft.com/office/drawing/2014/main" id="{66E17062-3F42-4883-97D1-A29189088C2B}"/>
                </a:ext>
              </a:extLst>
            </p:cNvPr>
            <p:cNvSpPr txBox="1">
              <a:spLocks/>
            </p:cNvSpPr>
            <p:nvPr/>
          </p:nvSpPr>
          <p:spPr>
            <a:xfrm>
              <a:off x="7872700" y="6472340"/>
              <a:ext cx="1982791" cy="295361"/>
            </a:xfrm>
            <a:prstGeom prst="rect">
              <a:avLst/>
            </a:prstGeom>
          </p:spPr>
          <p:txBody>
            <a:bodyPr vert="horz" lIns="91440" tIns="45720" rIns="91440" bIns="45720" rtlCol="0" anchor="ctr"/>
            <a:lstStyle>
              <a:defPPr>
                <a:defRPr lang="en-US"/>
              </a:defPPr>
              <a:lvl1pPr marL="0" algn="l" defTabSz="914400" rtl="0" eaLnBrk="1" latinLnBrk="0" hangingPunct="1">
                <a:lnSpc>
                  <a:spcPct val="80000"/>
                </a:lnSpc>
                <a:defRPr sz="800" kern="1200">
                  <a:solidFill>
                    <a:srgbClr val="5B5C6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NZ" dirty="0"/>
                <a:t>Significantly higher / lower than in 2014</a:t>
              </a:r>
            </a:p>
          </p:txBody>
        </p:sp>
      </p:grpSp>
      <p:pic>
        <p:nvPicPr>
          <p:cNvPr id="33" name="Picture 32">
            <a:extLst>
              <a:ext uri="{FF2B5EF4-FFF2-40B4-BE49-F238E27FC236}">
                <a16:creationId xmlns:a16="http://schemas.microsoft.com/office/drawing/2014/main" id="{8A032845-E594-4EE2-BE67-50F738FBF9A6}"/>
              </a:ext>
            </a:extLst>
          </p:cNvPr>
          <p:cNvPicPr>
            <a:picLocks noChangeAspect="1"/>
          </p:cNvPicPr>
          <p:nvPr/>
        </p:nvPicPr>
        <p:blipFill>
          <a:blip r:embed="rId4"/>
          <a:stretch>
            <a:fillRect/>
          </a:stretch>
        </p:blipFill>
        <p:spPr>
          <a:xfrm>
            <a:off x="201612" y="113240"/>
            <a:ext cx="612000" cy="612000"/>
          </a:xfrm>
          <a:prstGeom prst="rect">
            <a:avLst/>
          </a:prstGeom>
        </p:spPr>
      </p:pic>
    </p:spTree>
    <p:extLst>
      <p:ext uri="{BB962C8B-B14F-4D97-AF65-F5344CB8AC3E}">
        <p14:creationId xmlns:p14="http://schemas.microsoft.com/office/powerpoint/2010/main" val="28800837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AFBC0AD-D46E-4551-A2C2-C2D54CD7569D}"/>
              </a:ext>
            </a:extLst>
          </p:cNvPr>
          <p:cNvSpPr/>
          <p:nvPr/>
        </p:nvSpPr>
        <p:spPr>
          <a:xfrm>
            <a:off x="203200" y="2252312"/>
            <a:ext cx="11785600" cy="3965608"/>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33450" y="138224"/>
            <a:ext cx="9203158" cy="547576"/>
          </a:xfrm>
        </p:spPr>
        <p:txBody>
          <a:bodyPr/>
          <a:lstStyle/>
          <a:p>
            <a:r>
              <a:rPr lang="en-NZ" dirty="0"/>
              <a:t>Daily reach of social media and streaming services</a:t>
            </a:r>
          </a:p>
        </p:txBody>
      </p:sp>
      <p:sp>
        <p:nvSpPr>
          <p:cNvPr id="7" name="Footer Placeholder 16">
            <a:extLst>
              <a:ext uri="{FF2B5EF4-FFF2-40B4-BE49-F238E27FC236}">
                <a16:creationId xmlns:a16="http://schemas.microsoft.com/office/drawing/2014/main" id="{AB120E81-6198-48D5-9010-1EF4D6D733FF}"/>
              </a:ext>
            </a:extLst>
          </p:cNvPr>
          <p:cNvSpPr>
            <a:spLocks noGrp="1"/>
          </p:cNvSpPr>
          <p:nvPr>
            <p:ph type="ftr" sz="quarter" idx="11"/>
          </p:nvPr>
        </p:nvSpPr>
        <p:spPr/>
        <p:txBody>
          <a:bodyPr/>
          <a:lstStyle/>
          <a:p>
            <a:r>
              <a:rPr lang="en-NZ" dirty="0"/>
              <a:t>Source: Q3d. Which of these did you use yesterday? </a:t>
            </a:r>
          </a:p>
          <a:p>
            <a:r>
              <a:rPr lang="en-NZ" dirty="0"/>
              <a:t>Base size: All 6 to 14 year olds 2020 (n=1,112), base size for each age group is greater than n=100</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444523"/>
            <a:ext cx="11785600" cy="6056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sz="2000" dirty="0">
                <a:solidFill>
                  <a:srgbClr val="404040"/>
                </a:solidFill>
              </a:rPr>
              <a:t>Looking at the top five social media and streaming platforms, there is a clear relationship between age and use. In general, use of these platforms is low up until 10 years, and then it starts to pick up.   </a:t>
            </a:r>
          </a:p>
        </p:txBody>
      </p:sp>
      <p:graphicFrame>
        <p:nvGraphicFramePr>
          <p:cNvPr id="15" name="Chart 14">
            <a:extLst>
              <a:ext uri="{FF2B5EF4-FFF2-40B4-BE49-F238E27FC236}">
                <a16:creationId xmlns:a16="http://schemas.microsoft.com/office/drawing/2014/main" id="{228CBE8A-15C3-4F94-BA30-9A57E4464EE7}"/>
              </a:ext>
            </a:extLst>
          </p:cNvPr>
          <p:cNvGraphicFramePr/>
          <p:nvPr>
            <p:extLst>
              <p:ext uri="{D42A27DB-BD31-4B8C-83A1-F6EECF244321}">
                <p14:modId xmlns:p14="http://schemas.microsoft.com/office/powerpoint/2010/main" val="138576162"/>
              </p:ext>
            </p:extLst>
          </p:nvPr>
        </p:nvGraphicFramePr>
        <p:xfrm>
          <a:off x="372140" y="2050181"/>
          <a:ext cx="11451264" cy="4167739"/>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A509D700-02AD-4D2D-B82F-43EAE9F8BEE9}"/>
              </a:ext>
            </a:extLst>
          </p:cNvPr>
          <p:cNvSpPr/>
          <p:nvPr/>
        </p:nvSpPr>
        <p:spPr>
          <a:xfrm>
            <a:off x="0" y="1093470"/>
            <a:ext cx="359664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9" name="Picture 8">
            <a:extLst>
              <a:ext uri="{FF2B5EF4-FFF2-40B4-BE49-F238E27FC236}">
                <a16:creationId xmlns:a16="http://schemas.microsoft.com/office/drawing/2014/main" id="{07E8B040-25D1-4C3D-9DBA-A3E1B3D8EE7A}"/>
              </a:ext>
            </a:extLst>
          </p:cNvPr>
          <p:cNvPicPr>
            <a:picLocks noChangeAspect="1"/>
          </p:cNvPicPr>
          <p:nvPr/>
        </p:nvPicPr>
        <p:blipFill>
          <a:blip r:embed="rId3"/>
          <a:stretch>
            <a:fillRect/>
          </a:stretch>
        </p:blipFill>
        <p:spPr>
          <a:xfrm>
            <a:off x="201612" y="113240"/>
            <a:ext cx="612000" cy="612000"/>
          </a:xfrm>
          <a:prstGeom prst="rect">
            <a:avLst/>
          </a:prstGeom>
        </p:spPr>
      </p:pic>
    </p:spTree>
    <p:extLst>
      <p:ext uri="{BB962C8B-B14F-4D97-AF65-F5344CB8AC3E}">
        <p14:creationId xmlns:p14="http://schemas.microsoft.com/office/powerpoint/2010/main" val="6262797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23924" y="138224"/>
            <a:ext cx="9212683" cy="547576"/>
          </a:xfrm>
        </p:spPr>
        <p:txBody>
          <a:bodyPr>
            <a:normAutofit fontScale="90000"/>
          </a:bodyPr>
          <a:lstStyle/>
          <a:p>
            <a:r>
              <a:rPr lang="en-NZ" dirty="0"/>
              <a:t>Demographic differences in daily reach of social media and streaming services</a:t>
            </a:r>
          </a:p>
        </p:txBody>
      </p:sp>
      <p:sp>
        <p:nvSpPr>
          <p:cNvPr id="19" name="Footer Placeholder 16">
            <a:extLst>
              <a:ext uri="{FF2B5EF4-FFF2-40B4-BE49-F238E27FC236}">
                <a16:creationId xmlns:a16="http://schemas.microsoft.com/office/drawing/2014/main" id="{B0271933-E6EB-4DBC-9C9E-B0A087B819B0}"/>
              </a:ext>
            </a:extLst>
          </p:cNvPr>
          <p:cNvSpPr>
            <a:spLocks noGrp="1"/>
          </p:cNvSpPr>
          <p:nvPr>
            <p:ph type="ftr" sz="quarter" idx="11"/>
          </p:nvPr>
        </p:nvSpPr>
        <p:spPr/>
        <p:txBody>
          <a:bodyPr/>
          <a:lstStyle/>
          <a:p>
            <a:r>
              <a:rPr lang="en-NZ" dirty="0"/>
              <a:t>Source: Q3d. Which of these did you use yesterday? </a:t>
            </a:r>
          </a:p>
          <a:p>
            <a:r>
              <a:rPr lang="en-NZ" dirty="0"/>
              <a:t>Base size: All 6 to 14 year olds 2020 (n=1,112)</a:t>
            </a:r>
          </a:p>
        </p:txBody>
      </p:sp>
      <p:sp>
        <p:nvSpPr>
          <p:cNvPr id="11" name="Rectangle 10">
            <a:extLst>
              <a:ext uri="{FF2B5EF4-FFF2-40B4-BE49-F238E27FC236}">
                <a16:creationId xmlns:a16="http://schemas.microsoft.com/office/drawing/2014/main" id="{64367E28-56F4-4CC0-B141-D52D846B57F8}"/>
              </a:ext>
            </a:extLst>
          </p:cNvPr>
          <p:cNvSpPr/>
          <p:nvPr/>
        </p:nvSpPr>
        <p:spPr>
          <a:xfrm>
            <a:off x="203199" y="1242392"/>
            <a:ext cx="2821467" cy="4975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While age is the biggest differentiator, gender, ethnicity and income are also important.</a:t>
            </a:r>
          </a:p>
          <a:p>
            <a:pPr marL="36000"/>
            <a:endParaRPr lang="en-NZ" dirty="0">
              <a:solidFill>
                <a:srgbClr val="404040"/>
              </a:solidFill>
            </a:endParaRPr>
          </a:p>
          <a:p>
            <a:pPr marL="36000"/>
            <a:r>
              <a:rPr lang="en-NZ" dirty="0">
                <a:solidFill>
                  <a:srgbClr val="404040"/>
                </a:solidFill>
              </a:rPr>
              <a:t>TikTok and Snapchat are more popular among girls and Māori children, and less popular among Asian children. </a:t>
            </a:r>
          </a:p>
          <a:p>
            <a:pPr marL="36000"/>
            <a:endParaRPr lang="en-NZ" dirty="0">
              <a:solidFill>
                <a:srgbClr val="404040"/>
              </a:solidFill>
            </a:endParaRPr>
          </a:p>
          <a:p>
            <a:pPr marL="36000"/>
            <a:r>
              <a:rPr lang="en-NZ" dirty="0">
                <a:solidFill>
                  <a:srgbClr val="404040"/>
                </a:solidFill>
              </a:rPr>
              <a:t>Children from high income households are more likely to have access to Spotify, but less likely to be on Facebook.</a:t>
            </a:r>
          </a:p>
        </p:txBody>
      </p:sp>
      <p:sp>
        <p:nvSpPr>
          <p:cNvPr id="16" name="Rectangle 15">
            <a:extLst>
              <a:ext uri="{FF2B5EF4-FFF2-40B4-BE49-F238E27FC236}">
                <a16:creationId xmlns:a16="http://schemas.microsoft.com/office/drawing/2014/main" id="{4AFBC0AD-D46E-4551-A2C2-C2D54CD7569D}"/>
              </a:ext>
            </a:extLst>
          </p:cNvPr>
          <p:cNvSpPr/>
          <p:nvPr/>
        </p:nvSpPr>
        <p:spPr>
          <a:xfrm>
            <a:off x="3338218" y="1113689"/>
            <a:ext cx="8650581" cy="5178392"/>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sp>
        <p:nvSpPr>
          <p:cNvPr id="9" name="Rectangle 8">
            <a:extLst>
              <a:ext uri="{FF2B5EF4-FFF2-40B4-BE49-F238E27FC236}">
                <a16:creationId xmlns:a16="http://schemas.microsoft.com/office/drawing/2014/main" id="{BBA93773-3955-437A-B176-08CDC0521863}"/>
              </a:ext>
            </a:extLst>
          </p:cNvPr>
          <p:cNvSpPr/>
          <p:nvPr/>
        </p:nvSpPr>
        <p:spPr>
          <a:xfrm>
            <a:off x="3338219" y="1113689"/>
            <a:ext cx="8650581" cy="816330"/>
          </a:xfrm>
          <a:prstGeom prst="rect">
            <a:avLst/>
          </a:prstGeom>
          <a:solidFill>
            <a:srgbClr val="1363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0" name="Table 9">
            <a:extLst>
              <a:ext uri="{FF2B5EF4-FFF2-40B4-BE49-F238E27FC236}">
                <a16:creationId xmlns:a16="http://schemas.microsoft.com/office/drawing/2014/main" id="{97118E2E-6EE6-49E3-8EAF-5D7D4405B641}"/>
              </a:ext>
            </a:extLst>
          </p:cNvPr>
          <p:cNvGraphicFramePr>
            <a:graphicFrameLocks noGrp="1"/>
          </p:cNvGraphicFramePr>
          <p:nvPr>
            <p:extLst>
              <p:ext uri="{D42A27DB-BD31-4B8C-83A1-F6EECF244321}">
                <p14:modId xmlns:p14="http://schemas.microsoft.com/office/powerpoint/2010/main" val="4021801763"/>
              </p:ext>
            </p:extLst>
          </p:nvPr>
        </p:nvGraphicFramePr>
        <p:xfrm>
          <a:off x="3338219" y="2004687"/>
          <a:ext cx="8538348" cy="4107095"/>
        </p:xfrm>
        <a:graphic>
          <a:graphicData uri="http://schemas.openxmlformats.org/drawingml/2006/table">
            <a:tbl>
              <a:tblPr/>
              <a:tblGrid>
                <a:gridCol w="1551833">
                  <a:extLst>
                    <a:ext uri="{9D8B030D-6E8A-4147-A177-3AD203B41FA5}">
                      <a16:colId xmlns:a16="http://schemas.microsoft.com/office/drawing/2014/main" val="3410750372"/>
                    </a:ext>
                  </a:extLst>
                </a:gridCol>
                <a:gridCol w="1363411">
                  <a:extLst>
                    <a:ext uri="{9D8B030D-6E8A-4147-A177-3AD203B41FA5}">
                      <a16:colId xmlns:a16="http://schemas.microsoft.com/office/drawing/2014/main" val="290354320"/>
                    </a:ext>
                  </a:extLst>
                </a:gridCol>
                <a:gridCol w="2811552">
                  <a:extLst>
                    <a:ext uri="{9D8B030D-6E8A-4147-A177-3AD203B41FA5}">
                      <a16:colId xmlns:a16="http://schemas.microsoft.com/office/drawing/2014/main" val="2788934165"/>
                    </a:ext>
                  </a:extLst>
                </a:gridCol>
                <a:gridCol w="2811552">
                  <a:extLst>
                    <a:ext uri="{9D8B030D-6E8A-4147-A177-3AD203B41FA5}">
                      <a16:colId xmlns:a16="http://schemas.microsoft.com/office/drawing/2014/main" val="3957907278"/>
                    </a:ext>
                  </a:extLst>
                </a:gridCol>
              </a:tblGrid>
              <a:tr h="762363">
                <a:tc>
                  <a:txBody>
                    <a:bodyPr/>
                    <a:lstStyle/>
                    <a:p>
                      <a:pPr algn="ctr" fontAlgn="b"/>
                      <a:r>
                        <a:rPr lang="en-NZ" sz="1000" b="0" i="0" u="none" strike="noStrike" dirty="0">
                          <a:solidFill>
                            <a:srgbClr val="000000"/>
                          </a:solidFill>
                          <a:effectLst/>
                          <a:latin typeface="Calibri" panose="020F0502020204030204" pitchFamily="34" charset="0"/>
                        </a:rPr>
                        <a:t>TikTok</a:t>
                      </a:r>
                    </a:p>
                  </a:txBody>
                  <a:tcPr marL="0" marR="0" marT="0" marB="0" anchor="ctr">
                    <a:lnL>
                      <a:noFill/>
                    </a:lnL>
                    <a:lnR w="7620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a:noFill/>
                    </a:lnB>
                  </a:tcPr>
                </a:tc>
                <a:tc>
                  <a:txBody>
                    <a:bodyPr/>
                    <a:lstStyle/>
                    <a:p>
                      <a:pPr marL="0" algn="ctr" defTabSz="914400" rtl="0" eaLnBrk="1" fontAlgn="b" latinLnBrk="0" hangingPunct="1"/>
                      <a:r>
                        <a:rPr lang="en-NZ" sz="1800" b="1" i="0" u="none" strike="noStrike" kern="1200" dirty="0">
                          <a:solidFill>
                            <a:schemeClr val="accent3"/>
                          </a:solidFill>
                          <a:effectLst/>
                          <a:latin typeface="Calibri" panose="020F0502020204030204" pitchFamily="34" charset="0"/>
                          <a:ea typeface="+mn-ea"/>
                          <a:cs typeface="+mn-cs"/>
                        </a:rPr>
                        <a:t>22%</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fontAlgn="b"/>
                      <a:r>
                        <a:rPr lang="en-NZ" sz="1200" b="0" i="0" u="none" strike="noStrike" dirty="0">
                          <a:solidFill>
                            <a:srgbClr val="404040"/>
                          </a:solidFill>
                          <a:effectLst/>
                          <a:latin typeface="Calibri" panose="020F0502020204030204" pitchFamily="34" charset="0"/>
                        </a:rPr>
                        <a:t>Boys (16%)</a:t>
                      </a:r>
                    </a:p>
                    <a:p>
                      <a:pPr algn="ctr" fontAlgn="b"/>
                      <a:r>
                        <a:rPr lang="en-NZ" sz="1200" b="0" i="0" u="none" strike="noStrike" dirty="0">
                          <a:solidFill>
                            <a:srgbClr val="404040"/>
                          </a:solidFill>
                          <a:effectLst/>
                          <a:latin typeface="Calibri" panose="020F0502020204030204" pitchFamily="34" charset="0"/>
                        </a:rPr>
                        <a:t>Asian (14%)</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fontAlgn="b"/>
                      <a:r>
                        <a:rPr lang="en-NZ" sz="1200" b="0" i="0" u="none" strike="noStrike" dirty="0">
                          <a:solidFill>
                            <a:srgbClr val="404040"/>
                          </a:solidFill>
                          <a:effectLst/>
                          <a:latin typeface="Calibri" panose="020F0502020204030204" pitchFamily="34" charset="0"/>
                        </a:rPr>
                        <a:t>Pacific Island (30%) and Māori (29%)</a:t>
                      </a:r>
                    </a:p>
                    <a:p>
                      <a:pPr algn="ctr" fontAlgn="b"/>
                      <a:r>
                        <a:rPr lang="en-NZ" sz="1200" b="0" i="0" u="none" strike="noStrike" dirty="0">
                          <a:solidFill>
                            <a:srgbClr val="404040"/>
                          </a:solidFill>
                          <a:effectLst/>
                          <a:latin typeface="Calibri" panose="020F0502020204030204" pitchFamily="34" charset="0"/>
                        </a:rPr>
                        <a:t>Girls (28%)</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16282173"/>
                  </a:ext>
                </a:extLst>
              </a:tr>
              <a:tr h="1057643">
                <a:tc>
                  <a:txBody>
                    <a:bodyPr/>
                    <a:lstStyle/>
                    <a:p>
                      <a:pPr algn="ctr" fontAlgn="b"/>
                      <a:r>
                        <a:rPr lang="en-NZ" sz="1000" b="0" i="0" u="none" strike="noStrike" dirty="0">
                          <a:solidFill>
                            <a:srgbClr val="000000"/>
                          </a:solidFill>
                          <a:effectLst/>
                          <a:latin typeface="Calibri" panose="020F0502020204030204" pitchFamily="34" charset="0"/>
                        </a:rPr>
                        <a:t>Instagram</a:t>
                      </a:r>
                    </a:p>
                  </a:txBody>
                  <a:tcPr marL="0" marR="0" marT="0" marB="0" anchor="ctr">
                    <a:lnL>
                      <a:noFill/>
                    </a:lnL>
                    <a:lnR w="7620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a:noFill/>
                    </a:lnB>
                  </a:tcPr>
                </a:tc>
                <a:tc>
                  <a:txBody>
                    <a:bodyPr/>
                    <a:lstStyle/>
                    <a:p>
                      <a:pPr marL="0" algn="ctr" defTabSz="914400" rtl="0" eaLnBrk="1" fontAlgn="b" latinLnBrk="0" hangingPunct="1"/>
                      <a:r>
                        <a:rPr lang="en-NZ" sz="1800" b="1" i="0" u="none" strike="noStrike" kern="1200" dirty="0">
                          <a:solidFill>
                            <a:schemeClr val="accent3"/>
                          </a:solidFill>
                          <a:effectLst/>
                          <a:latin typeface="Calibri" panose="020F0502020204030204" pitchFamily="34" charset="0"/>
                          <a:ea typeface="+mn-ea"/>
                          <a:cs typeface="+mn-cs"/>
                        </a:rPr>
                        <a:t>19%</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fontAlgn="b"/>
                      <a:r>
                        <a:rPr lang="en-NZ" sz="1200" b="0" i="0" u="none" strike="noStrike" dirty="0">
                          <a:solidFill>
                            <a:srgbClr val="404040"/>
                          </a:solidFill>
                          <a:effectLst/>
                          <a:latin typeface="Calibri" panose="020F0502020204030204" pitchFamily="34" charset="0"/>
                        </a:rPr>
                        <a:t>-</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fontAlgn="b"/>
                      <a:r>
                        <a:rPr lang="en-NZ" sz="1200" b="0" i="0" u="none" strike="noStrike" kern="1200" dirty="0">
                          <a:solidFill>
                            <a:srgbClr val="404040"/>
                          </a:solidFill>
                          <a:effectLst/>
                          <a:latin typeface="Calibri" panose="020F0502020204030204" pitchFamily="34" charset="0"/>
                          <a:ea typeface="+mn-ea"/>
                          <a:cs typeface="+mn-cs"/>
                        </a:rPr>
                        <a:t>-</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05513264"/>
                  </a:ext>
                </a:extLst>
              </a:tr>
              <a:tr h="762363">
                <a:tc>
                  <a:txBody>
                    <a:bodyPr/>
                    <a:lstStyle/>
                    <a:p>
                      <a:pPr algn="ctr" fontAlgn="b"/>
                      <a:r>
                        <a:rPr lang="en-NZ" sz="1000" b="0" i="0" u="none" strike="noStrike" dirty="0">
                          <a:solidFill>
                            <a:srgbClr val="000000"/>
                          </a:solidFill>
                          <a:effectLst/>
                          <a:latin typeface="Calibri" panose="020F0502020204030204" pitchFamily="34" charset="0"/>
                        </a:rPr>
                        <a:t>Spotify</a:t>
                      </a:r>
                    </a:p>
                  </a:txBody>
                  <a:tcPr marL="0" marR="0" marT="0" marB="0" anchor="ctr">
                    <a:lnL>
                      <a:noFill/>
                    </a:lnL>
                    <a:lnR w="76200" cap="flat" cmpd="sng" algn="ctr">
                      <a:solidFill>
                        <a:schemeClr val="bg1"/>
                      </a:solidFill>
                      <a:prstDash val="solid"/>
                      <a:round/>
                      <a:headEnd type="none" w="med" len="med"/>
                      <a:tailEnd type="none" w="med" len="med"/>
                    </a:lnR>
                    <a:lnT>
                      <a:noFill/>
                    </a:lnT>
                    <a:lnB>
                      <a:noFill/>
                    </a:lnB>
                  </a:tcPr>
                </a:tc>
                <a:tc>
                  <a:txBody>
                    <a:bodyPr/>
                    <a:lstStyle/>
                    <a:p>
                      <a:pPr marL="0" algn="ctr" defTabSz="914400" rtl="0" eaLnBrk="1" fontAlgn="b" latinLnBrk="0" hangingPunct="1"/>
                      <a:r>
                        <a:rPr lang="en-NZ" sz="1800" b="1" i="0" u="none" strike="noStrike" kern="1200" dirty="0">
                          <a:solidFill>
                            <a:schemeClr val="accent3"/>
                          </a:solidFill>
                          <a:effectLst/>
                          <a:latin typeface="Calibri" panose="020F0502020204030204" pitchFamily="34" charset="0"/>
                          <a:ea typeface="+mn-ea"/>
                          <a:cs typeface="+mn-cs"/>
                        </a:rPr>
                        <a:t>18%</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NZ" sz="1200" b="0" i="0" u="none" strike="noStrike" dirty="0">
                          <a:solidFill>
                            <a:srgbClr val="404040"/>
                          </a:solidFill>
                          <a:effectLst/>
                          <a:latin typeface="Calibri" panose="020F0502020204030204" pitchFamily="34" charset="0"/>
                        </a:rPr>
                        <a:t>Pacific Island (10%)</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fontAlgn="b"/>
                      <a:r>
                        <a:rPr lang="en-NZ" sz="1200" b="0" i="0" u="none" strike="noStrike" dirty="0">
                          <a:solidFill>
                            <a:srgbClr val="404040"/>
                          </a:solidFill>
                          <a:effectLst/>
                          <a:latin typeface="Calibri" panose="020F0502020204030204" pitchFamily="34" charset="0"/>
                        </a:rPr>
                        <a:t>High income families </a:t>
                      </a:r>
                    </a:p>
                    <a:p>
                      <a:pPr algn="ctr" fontAlgn="b"/>
                      <a:r>
                        <a:rPr lang="en-NZ" sz="1200" b="0" i="0" u="none" strike="noStrike" dirty="0">
                          <a:solidFill>
                            <a:srgbClr val="404040"/>
                          </a:solidFill>
                          <a:effectLst/>
                          <a:latin typeface="Calibri" panose="020F0502020204030204" pitchFamily="34" charset="0"/>
                        </a:rPr>
                        <a:t>earning over $120,000 per year (23%)</a:t>
                      </a:r>
                    </a:p>
                    <a:p>
                      <a:pPr algn="ctr" fontAlgn="b"/>
                      <a:r>
                        <a:rPr lang="en-NZ" sz="1200" b="0" i="0" u="none" strike="noStrike" dirty="0">
                          <a:solidFill>
                            <a:srgbClr val="404040"/>
                          </a:solidFill>
                          <a:effectLst/>
                          <a:latin typeface="Calibri" panose="020F0502020204030204" pitchFamily="34" charset="0"/>
                        </a:rPr>
                        <a:t>NZ European (21%)</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84543621"/>
                  </a:ext>
                </a:extLst>
              </a:tr>
              <a:tr h="762363">
                <a:tc>
                  <a:txBody>
                    <a:bodyPr/>
                    <a:lstStyle/>
                    <a:p>
                      <a:pPr algn="ctr" fontAlgn="b"/>
                      <a:r>
                        <a:rPr lang="en-NZ" sz="1000" b="0" i="0" u="none" strike="noStrike" dirty="0">
                          <a:solidFill>
                            <a:srgbClr val="000000"/>
                          </a:solidFill>
                          <a:effectLst/>
                          <a:latin typeface="Calibri" panose="020F0502020204030204" pitchFamily="34" charset="0"/>
                        </a:rPr>
                        <a:t>Snapchat</a:t>
                      </a:r>
                    </a:p>
                  </a:txBody>
                  <a:tcPr marL="0" marR="0" marT="0" marB="0" anchor="ctr">
                    <a:lnL>
                      <a:noFill/>
                    </a:lnL>
                    <a:lnR w="76200" cap="flat" cmpd="sng" algn="ctr">
                      <a:solidFill>
                        <a:schemeClr val="bg1"/>
                      </a:solidFill>
                      <a:prstDash val="solid"/>
                      <a:round/>
                      <a:headEnd type="none" w="med" len="med"/>
                      <a:tailEnd type="none" w="med" len="med"/>
                    </a:lnR>
                    <a:lnT>
                      <a:noFill/>
                    </a:lnT>
                    <a:lnB>
                      <a:noFill/>
                    </a:lnB>
                  </a:tcPr>
                </a:tc>
                <a:tc>
                  <a:txBody>
                    <a:bodyPr/>
                    <a:lstStyle/>
                    <a:p>
                      <a:pPr marL="0" algn="ctr" defTabSz="914400" rtl="0" eaLnBrk="1" fontAlgn="b" latinLnBrk="0" hangingPunct="1"/>
                      <a:r>
                        <a:rPr lang="en-NZ" sz="1800" b="1" i="0" u="none" strike="noStrike" kern="1200" dirty="0">
                          <a:solidFill>
                            <a:schemeClr val="accent3"/>
                          </a:solidFill>
                          <a:effectLst/>
                          <a:latin typeface="Calibri" panose="020F0502020204030204" pitchFamily="34" charset="0"/>
                          <a:ea typeface="+mn-ea"/>
                          <a:cs typeface="+mn-cs"/>
                        </a:rPr>
                        <a:t>13%</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fontAlgn="b"/>
                      <a:r>
                        <a:rPr lang="en-NZ" sz="1200" b="0" i="0" u="none" strike="noStrike" kern="1200" dirty="0">
                          <a:solidFill>
                            <a:srgbClr val="404040"/>
                          </a:solidFill>
                          <a:effectLst/>
                          <a:latin typeface="Calibri" panose="020F0502020204030204" pitchFamily="34" charset="0"/>
                          <a:ea typeface="+mn-ea"/>
                          <a:cs typeface="+mn-cs"/>
                        </a:rPr>
                        <a:t>Boys (10%)</a:t>
                      </a:r>
                    </a:p>
                    <a:p>
                      <a:pPr algn="ctr" fontAlgn="b"/>
                      <a:r>
                        <a:rPr lang="en-NZ" sz="1200" b="0" i="0" u="none" strike="noStrike" kern="1200" dirty="0">
                          <a:solidFill>
                            <a:srgbClr val="404040"/>
                          </a:solidFill>
                          <a:effectLst/>
                          <a:latin typeface="Calibri" panose="020F0502020204030204" pitchFamily="34" charset="0"/>
                          <a:ea typeface="+mn-ea"/>
                          <a:cs typeface="+mn-cs"/>
                        </a:rPr>
                        <a:t>Asian (4%)</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fontAlgn="b"/>
                      <a:r>
                        <a:rPr lang="en-NZ" sz="1200" b="0" i="0" u="none" strike="noStrike" dirty="0">
                          <a:solidFill>
                            <a:srgbClr val="404040"/>
                          </a:solidFill>
                          <a:effectLst/>
                          <a:latin typeface="Calibri" panose="020F0502020204030204" pitchFamily="34" charset="0"/>
                        </a:rPr>
                        <a:t>Māori (19%)</a:t>
                      </a:r>
                    </a:p>
                    <a:p>
                      <a:pPr algn="ctr" fontAlgn="b"/>
                      <a:r>
                        <a:rPr lang="en-NZ" sz="1200" b="0" i="0" u="none" strike="noStrike" dirty="0">
                          <a:solidFill>
                            <a:srgbClr val="404040"/>
                          </a:solidFill>
                          <a:effectLst/>
                          <a:latin typeface="Calibri" panose="020F0502020204030204" pitchFamily="34" charset="0"/>
                        </a:rPr>
                        <a:t>Girls (15%)</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758627910"/>
                  </a:ext>
                </a:extLst>
              </a:tr>
              <a:tr h="762363">
                <a:tc>
                  <a:txBody>
                    <a:bodyPr/>
                    <a:lstStyle/>
                    <a:p>
                      <a:pPr algn="ctr" fontAlgn="b"/>
                      <a:r>
                        <a:rPr lang="en-NZ" sz="1000" b="0" i="0" u="none" strike="noStrike" dirty="0">
                          <a:solidFill>
                            <a:srgbClr val="000000"/>
                          </a:solidFill>
                          <a:effectLst/>
                          <a:latin typeface="Calibri" panose="020F0502020204030204" pitchFamily="34" charset="0"/>
                        </a:rPr>
                        <a:t>Facebook</a:t>
                      </a:r>
                    </a:p>
                  </a:txBody>
                  <a:tcPr marL="0" marR="0" marT="0" marB="0" anchor="ctr">
                    <a:lnL>
                      <a:noFill/>
                    </a:lnL>
                    <a:lnR w="76200" cap="flat" cmpd="sng" algn="ctr">
                      <a:solidFill>
                        <a:schemeClr val="bg1"/>
                      </a:solidFill>
                      <a:prstDash val="solid"/>
                      <a:round/>
                      <a:headEnd type="none" w="med" len="med"/>
                      <a:tailEnd type="none" w="med" len="med"/>
                    </a:lnR>
                    <a:lnT>
                      <a:noFill/>
                    </a:lnT>
                    <a:lnB>
                      <a:noFill/>
                    </a:lnB>
                  </a:tcPr>
                </a:tc>
                <a:tc>
                  <a:txBody>
                    <a:bodyPr/>
                    <a:lstStyle/>
                    <a:p>
                      <a:pPr marL="0" algn="ctr" defTabSz="914400" rtl="0" eaLnBrk="1" fontAlgn="b" latinLnBrk="0" hangingPunct="1"/>
                      <a:r>
                        <a:rPr lang="en-NZ" sz="1800" b="1" i="0" u="none" strike="noStrike" kern="1200" dirty="0">
                          <a:solidFill>
                            <a:schemeClr val="accent3"/>
                          </a:solidFill>
                          <a:effectLst/>
                          <a:latin typeface="Calibri" panose="020F0502020204030204" pitchFamily="34" charset="0"/>
                          <a:ea typeface="+mn-ea"/>
                          <a:cs typeface="+mn-cs"/>
                        </a:rPr>
                        <a:t>9%</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fontAlgn="b"/>
                      <a:r>
                        <a:rPr lang="en-NZ" sz="1200" b="0" i="0" u="none" strike="noStrike" dirty="0">
                          <a:solidFill>
                            <a:srgbClr val="404040"/>
                          </a:solidFill>
                          <a:effectLst/>
                          <a:latin typeface="Calibri" panose="020F0502020204030204" pitchFamily="34" charset="0"/>
                        </a:rPr>
                        <a:t>NZ European (7%)</a:t>
                      </a:r>
                    </a:p>
                    <a:p>
                      <a:pPr algn="ctr" fontAlgn="b"/>
                      <a:r>
                        <a:rPr lang="en-NZ" sz="1200" b="0" i="0" u="none" strike="noStrike" dirty="0">
                          <a:solidFill>
                            <a:srgbClr val="404040"/>
                          </a:solidFill>
                          <a:effectLst/>
                          <a:latin typeface="Calibri" panose="020F0502020204030204" pitchFamily="34" charset="0"/>
                        </a:rPr>
                        <a:t>High income families </a:t>
                      </a:r>
                    </a:p>
                    <a:p>
                      <a:pPr algn="ctr" fontAlgn="b"/>
                      <a:r>
                        <a:rPr lang="en-NZ" sz="1200" b="0" i="0" u="none" strike="noStrike" dirty="0">
                          <a:solidFill>
                            <a:srgbClr val="404040"/>
                          </a:solidFill>
                          <a:effectLst/>
                          <a:latin typeface="Calibri" panose="020F0502020204030204" pitchFamily="34" charset="0"/>
                        </a:rPr>
                        <a:t>earning over $120,000 per year (5%)</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fontAlgn="b"/>
                      <a:r>
                        <a:rPr lang="en-NZ" sz="1200" b="0" i="0" u="none" strike="noStrike" dirty="0">
                          <a:solidFill>
                            <a:srgbClr val="404040"/>
                          </a:solidFill>
                          <a:effectLst/>
                          <a:latin typeface="Calibri" panose="020F0502020204030204" pitchFamily="34" charset="0"/>
                        </a:rPr>
                        <a:t>Low income families earning less than $50,000 per year (14%)</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23442888"/>
                  </a:ext>
                </a:extLst>
              </a:tr>
            </a:tbl>
          </a:graphicData>
        </a:graphic>
      </p:graphicFrame>
      <p:grpSp>
        <p:nvGrpSpPr>
          <p:cNvPr id="14" name="Group 13">
            <a:extLst>
              <a:ext uri="{FF2B5EF4-FFF2-40B4-BE49-F238E27FC236}">
                <a16:creationId xmlns:a16="http://schemas.microsoft.com/office/drawing/2014/main" id="{30FAD264-CE6C-41E6-950F-331CEE4C4F9C}"/>
              </a:ext>
            </a:extLst>
          </p:cNvPr>
          <p:cNvGrpSpPr/>
          <p:nvPr/>
        </p:nvGrpSpPr>
        <p:grpSpPr>
          <a:xfrm>
            <a:off x="6319442" y="1197077"/>
            <a:ext cx="5669358" cy="4831317"/>
            <a:chOff x="3658771" y="1158949"/>
            <a:chExt cx="5669358" cy="4974339"/>
          </a:xfrm>
        </p:grpSpPr>
        <p:grpSp>
          <p:nvGrpSpPr>
            <p:cNvPr id="15" name="Group 14">
              <a:extLst>
                <a:ext uri="{FF2B5EF4-FFF2-40B4-BE49-F238E27FC236}">
                  <a16:creationId xmlns:a16="http://schemas.microsoft.com/office/drawing/2014/main" id="{96E01BD0-7731-48B3-89C1-036702E01C33}"/>
                </a:ext>
              </a:extLst>
            </p:cNvPr>
            <p:cNvGrpSpPr/>
            <p:nvPr/>
          </p:nvGrpSpPr>
          <p:grpSpPr>
            <a:xfrm>
              <a:off x="3658771" y="1158949"/>
              <a:ext cx="2732705" cy="4974339"/>
              <a:chOff x="3822927" y="1727997"/>
              <a:chExt cx="2646388" cy="4273200"/>
            </a:xfrm>
          </p:grpSpPr>
          <p:cxnSp>
            <p:nvCxnSpPr>
              <p:cNvPr id="20" name="Straight Connector 19">
                <a:extLst>
                  <a:ext uri="{FF2B5EF4-FFF2-40B4-BE49-F238E27FC236}">
                    <a16:creationId xmlns:a16="http://schemas.microsoft.com/office/drawing/2014/main" id="{61E81919-5580-4EB4-B720-8158AA911205}"/>
                  </a:ext>
                </a:extLst>
              </p:cNvPr>
              <p:cNvCxnSpPr/>
              <p:nvPr/>
            </p:nvCxnSpPr>
            <p:spPr>
              <a:xfrm>
                <a:off x="3822927" y="1727997"/>
                <a:ext cx="0" cy="427320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2CDFD53-9F72-4867-8DBF-27D409C2DBF1}"/>
                  </a:ext>
                </a:extLst>
              </p:cNvPr>
              <p:cNvCxnSpPr/>
              <p:nvPr/>
            </p:nvCxnSpPr>
            <p:spPr>
              <a:xfrm>
                <a:off x="6469315" y="1727997"/>
                <a:ext cx="0" cy="427320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52E94A5A-8C9B-4909-89B4-3D9A1EF2C43C}"/>
                </a:ext>
              </a:extLst>
            </p:cNvPr>
            <p:cNvCxnSpPr/>
            <p:nvPr/>
          </p:nvCxnSpPr>
          <p:spPr>
            <a:xfrm>
              <a:off x="9328129" y="1158949"/>
              <a:ext cx="0" cy="4974339"/>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grpSp>
      <p:graphicFrame>
        <p:nvGraphicFramePr>
          <p:cNvPr id="22" name="Table 21">
            <a:extLst>
              <a:ext uri="{FF2B5EF4-FFF2-40B4-BE49-F238E27FC236}">
                <a16:creationId xmlns:a16="http://schemas.microsoft.com/office/drawing/2014/main" id="{2C1C9606-EB16-45CD-847A-7CBA8ECDE8A5}"/>
              </a:ext>
            </a:extLst>
          </p:cNvPr>
          <p:cNvGraphicFramePr>
            <a:graphicFrameLocks noGrp="1"/>
          </p:cNvGraphicFramePr>
          <p:nvPr>
            <p:extLst>
              <p:ext uri="{D42A27DB-BD31-4B8C-83A1-F6EECF244321}">
                <p14:modId xmlns:p14="http://schemas.microsoft.com/office/powerpoint/2010/main" val="3244314149"/>
              </p:ext>
            </p:extLst>
          </p:nvPr>
        </p:nvGraphicFramePr>
        <p:xfrm>
          <a:off x="4708623" y="1335401"/>
          <a:ext cx="7242071" cy="504000"/>
        </p:xfrm>
        <a:graphic>
          <a:graphicData uri="http://schemas.openxmlformats.org/drawingml/2006/table">
            <a:tbl>
              <a:tblPr>
                <a:tableStyleId>{2D5ABB26-0587-4C30-8999-92F81FD0307C}</a:tableStyleId>
              </a:tblPr>
              <a:tblGrid>
                <a:gridCol w="1622603">
                  <a:extLst>
                    <a:ext uri="{9D8B030D-6E8A-4147-A177-3AD203B41FA5}">
                      <a16:colId xmlns:a16="http://schemas.microsoft.com/office/drawing/2014/main" val="3972847450"/>
                    </a:ext>
                  </a:extLst>
                </a:gridCol>
                <a:gridCol w="2723322">
                  <a:extLst>
                    <a:ext uri="{9D8B030D-6E8A-4147-A177-3AD203B41FA5}">
                      <a16:colId xmlns:a16="http://schemas.microsoft.com/office/drawing/2014/main" val="3966924618"/>
                    </a:ext>
                  </a:extLst>
                </a:gridCol>
                <a:gridCol w="2896146">
                  <a:extLst>
                    <a:ext uri="{9D8B030D-6E8A-4147-A177-3AD203B41FA5}">
                      <a16:colId xmlns:a16="http://schemas.microsoft.com/office/drawing/2014/main" val="2796366393"/>
                    </a:ext>
                  </a:extLst>
                </a:gridCol>
              </a:tblGrid>
              <a:tr h="504000">
                <a:tc>
                  <a:txBody>
                    <a:bodyPr/>
                    <a:lstStyle/>
                    <a:p>
                      <a:pPr algn="ctr"/>
                      <a:r>
                        <a:rPr lang="en-NZ" sz="1200" b="1" dirty="0">
                          <a:solidFill>
                            <a:schemeClr val="bg1"/>
                          </a:solidFill>
                          <a:latin typeface="+mj-lt"/>
                          <a:cs typeface="Arial" panose="020B0604020202020204" pitchFamily="34" charset="0"/>
                        </a:rPr>
                        <a:t>Daily reach</a:t>
                      </a:r>
                    </a:p>
                  </a:txBody>
                  <a:tcPr anchor="ctr"/>
                </a:tc>
                <a:tc>
                  <a:txBody>
                    <a:bodyPr/>
                    <a:lstStyle/>
                    <a:p>
                      <a:pPr algn="ctr" fontAlgn="b"/>
                      <a:r>
                        <a:rPr lang="en-NZ" sz="1200" b="1" i="0" u="none" strike="noStrike" dirty="0">
                          <a:solidFill>
                            <a:schemeClr val="bg1"/>
                          </a:solidFill>
                          <a:effectLst/>
                          <a:latin typeface="+mj-lt"/>
                        </a:rPr>
                        <a:t>Lower daily reach</a:t>
                      </a:r>
                    </a:p>
                  </a:txBody>
                  <a:tcPr marL="0" marR="0" marT="0" marB="0" anchor="ctr"/>
                </a:tc>
                <a:tc>
                  <a:txBody>
                    <a:bodyPr/>
                    <a:lstStyle/>
                    <a:p>
                      <a:pPr algn="ctr" fontAlgn="b"/>
                      <a:r>
                        <a:rPr lang="en-NZ" sz="1200" b="1" i="0" u="none" strike="noStrike" dirty="0">
                          <a:solidFill>
                            <a:schemeClr val="bg1"/>
                          </a:solidFill>
                          <a:effectLst/>
                          <a:latin typeface="+mj-lt"/>
                        </a:rPr>
                        <a:t>Higher daily reach</a:t>
                      </a:r>
                    </a:p>
                  </a:txBody>
                  <a:tcPr marL="0" marR="0" marT="0" marB="0" anchor="ctr"/>
                </a:tc>
                <a:extLst>
                  <a:ext uri="{0D108BD9-81ED-4DB2-BD59-A6C34878D82A}">
                    <a16:rowId xmlns:a16="http://schemas.microsoft.com/office/drawing/2014/main" val="1140412945"/>
                  </a:ext>
                </a:extLst>
              </a:tr>
            </a:tbl>
          </a:graphicData>
        </a:graphic>
      </p:graphicFrame>
      <p:pic>
        <p:nvPicPr>
          <p:cNvPr id="5" name="Picture 4">
            <a:extLst>
              <a:ext uri="{FF2B5EF4-FFF2-40B4-BE49-F238E27FC236}">
                <a16:creationId xmlns:a16="http://schemas.microsoft.com/office/drawing/2014/main" id="{4C0EFCF0-67C1-4C33-A870-DA1AE2CD6B47}"/>
              </a:ext>
            </a:extLst>
          </p:cNvPr>
          <p:cNvPicPr>
            <a:picLocks noChangeAspect="1"/>
          </p:cNvPicPr>
          <p:nvPr/>
        </p:nvPicPr>
        <p:blipFill rotWithShape="1">
          <a:blip r:embed="rId2">
            <a:extLst>
              <a:ext uri="{28A0092B-C50C-407E-A947-70E740481C1C}">
                <a14:useLocalDpi xmlns:a14="http://schemas.microsoft.com/office/drawing/2010/main" val="0"/>
              </a:ext>
            </a:extLst>
          </a:blip>
          <a:srcRect b="25721"/>
          <a:stretch/>
        </p:blipFill>
        <p:spPr>
          <a:xfrm>
            <a:off x="3659198" y="2021991"/>
            <a:ext cx="1051143" cy="780773"/>
          </a:xfrm>
          <a:prstGeom prst="rect">
            <a:avLst/>
          </a:prstGeom>
        </p:spPr>
      </p:pic>
      <p:pic>
        <p:nvPicPr>
          <p:cNvPr id="12" name="Picture 11">
            <a:extLst>
              <a:ext uri="{FF2B5EF4-FFF2-40B4-BE49-F238E27FC236}">
                <a16:creationId xmlns:a16="http://schemas.microsoft.com/office/drawing/2014/main" id="{00BE909B-6377-4B90-BD69-D659EB573F9E}"/>
              </a:ext>
            </a:extLst>
          </p:cNvPr>
          <p:cNvPicPr>
            <a:picLocks noChangeAspect="1"/>
          </p:cNvPicPr>
          <p:nvPr/>
        </p:nvPicPr>
        <p:blipFill rotWithShape="1">
          <a:blip r:embed="rId3">
            <a:extLst>
              <a:ext uri="{28A0092B-C50C-407E-A947-70E740481C1C}">
                <a14:useLocalDpi xmlns:a14="http://schemas.microsoft.com/office/drawing/2010/main" val="0"/>
              </a:ext>
            </a:extLst>
          </a:blip>
          <a:srcRect b="25721"/>
          <a:stretch/>
        </p:blipFill>
        <p:spPr>
          <a:xfrm>
            <a:off x="3659198" y="2886473"/>
            <a:ext cx="1051142" cy="780773"/>
          </a:xfrm>
          <a:prstGeom prst="rect">
            <a:avLst/>
          </a:prstGeom>
        </p:spPr>
      </p:pic>
      <p:pic>
        <p:nvPicPr>
          <p:cNvPr id="17" name="Picture 16">
            <a:extLst>
              <a:ext uri="{FF2B5EF4-FFF2-40B4-BE49-F238E27FC236}">
                <a16:creationId xmlns:a16="http://schemas.microsoft.com/office/drawing/2014/main" id="{0D961A67-C8C5-40F2-A362-DC4B8C3B4AFF}"/>
              </a:ext>
            </a:extLst>
          </p:cNvPr>
          <p:cNvPicPr>
            <a:picLocks noChangeAspect="1"/>
          </p:cNvPicPr>
          <p:nvPr/>
        </p:nvPicPr>
        <p:blipFill rotWithShape="1">
          <a:blip r:embed="rId4">
            <a:extLst>
              <a:ext uri="{28A0092B-C50C-407E-A947-70E740481C1C}">
                <a14:useLocalDpi xmlns:a14="http://schemas.microsoft.com/office/drawing/2010/main" val="0"/>
              </a:ext>
            </a:extLst>
          </a:blip>
          <a:srcRect t="28239" b="30905"/>
          <a:stretch/>
        </p:blipFill>
        <p:spPr>
          <a:xfrm>
            <a:off x="3549769" y="3901595"/>
            <a:ext cx="1270000" cy="518862"/>
          </a:xfrm>
          <a:prstGeom prst="rect">
            <a:avLst/>
          </a:prstGeom>
        </p:spPr>
      </p:pic>
      <p:pic>
        <p:nvPicPr>
          <p:cNvPr id="25" name="Picture 24">
            <a:extLst>
              <a:ext uri="{FF2B5EF4-FFF2-40B4-BE49-F238E27FC236}">
                <a16:creationId xmlns:a16="http://schemas.microsoft.com/office/drawing/2014/main" id="{5709DFB6-6B21-4A97-89A2-CBDB8E02F677}"/>
              </a:ext>
            </a:extLst>
          </p:cNvPr>
          <p:cNvPicPr>
            <a:picLocks noChangeAspect="1"/>
          </p:cNvPicPr>
          <p:nvPr/>
        </p:nvPicPr>
        <p:blipFill rotWithShape="1">
          <a:blip r:embed="rId5">
            <a:extLst>
              <a:ext uri="{28A0092B-C50C-407E-A947-70E740481C1C}">
                <a14:useLocalDpi xmlns:a14="http://schemas.microsoft.com/office/drawing/2010/main" val="0"/>
              </a:ext>
            </a:extLst>
          </a:blip>
          <a:srcRect b="19961"/>
          <a:stretch/>
        </p:blipFill>
        <p:spPr>
          <a:xfrm>
            <a:off x="3701729" y="4560896"/>
            <a:ext cx="965191" cy="772527"/>
          </a:xfrm>
          <a:prstGeom prst="rect">
            <a:avLst/>
          </a:prstGeom>
        </p:spPr>
      </p:pic>
      <p:pic>
        <p:nvPicPr>
          <p:cNvPr id="29" name="Picture 28">
            <a:extLst>
              <a:ext uri="{FF2B5EF4-FFF2-40B4-BE49-F238E27FC236}">
                <a16:creationId xmlns:a16="http://schemas.microsoft.com/office/drawing/2014/main" id="{2A7F39BA-36A6-419F-9F23-D7E8056E5201}"/>
              </a:ext>
            </a:extLst>
          </p:cNvPr>
          <p:cNvPicPr>
            <a:picLocks noChangeAspect="1"/>
          </p:cNvPicPr>
          <p:nvPr/>
        </p:nvPicPr>
        <p:blipFill rotWithShape="1">
          <a:blip r:embed="rId6">
            <a:extLst>
              <a:ext uri="{28A0092B-C50C-407E-A947-70E740481C1C}">
                <a14:useLocalDpi xmlns:a14="http://schemas.microsoft.com/office/drawing/2010/main" val="0"/>
              </a:ext>
            </a:extLst>
          </a:blip>
          <a:srcRect b="27041"/>
          <a:stretch/>
        </p:blipFill>
        <p:spPr>
          <a:xfrm>
            <a:off x="3659198" y="5326363"/>
            <a:ext cx="1049426" cy="765655"/>
          </a:xfrm>
          <a:prstGeom prst="rect">
            <a:avLst/>
          </a:prstGeom>
        </p:spPr>
      </p:pic>
      <p:sp>
        <p:nvSpPr>
          <p:cNvPr id="30" name="Footer Placeholder 16">
            <a:extLst>
              <a:ext uri="{FF2B5EF4-FFF2-40B4-BE49-F238E27FC236}">
                <a16:creationId xmlns:a16="http://schemas.microsoft.com/office/drawing/2014/main" id="{66884CF5-620E-4D61-BA9D-70628EB112A9}"/>
              </a:ext>
            </a:extLst>
          </p:cNvPr>
          <p:cNvSpPr txBox="1">
            <a:spLocks/>
          </p:cNvSpPr>
          <p:nvPr/>
        </p:nvSpPr>
        <p:spPr>
          <a:xfrm>
            <a:off x="3383280" y="6510551"/>
            <a:ext cx="6406069" cy="260382"/>
          </a:xfrm>
          <a:prstGeom prst="rect">
            <a:avLst/>
          </a:prstGeom>
        </p:spPr>
        <p:txBody>
          <a:bodyPr vert="horz" lIns="91440" tIns="45720" rIns="91440" bIns="45720" rtlCol="0" anchor="ctr"/>
          <a:lstStyle>
            <a:defPPr>
              <a:defRPr lang="en-US"/>
            </a:defPPr>
            <a:lvl1pPr marL="0" algn="l" defTabSz="914400" rtl="0" eaLnBrk="1" latinLnBrk="0" hangingPunct="1">
              <a:lnSpc>
                <a:spcPct val="80000"/>
              </a:lnSpc>
              <a:defRPr sz="800" kern="1200">
                <a:solidFill>
                  <a:srgbClr val="5B5C6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NZ" dirty="0"/>
              <a:t>NOTE: Chart excludes age differences – see previous slide for breakdown</a:t>
            </a:r>
          </a:p>
        </p:txBody>
      </p:sp>
      <p:sp>
        <p:nvSpPr>
          <p:cNvPr id="23" name="Rectangle 22">
            <a:extLst>
              <a:ext uri="{FF2B5EF4-FFF2-40B4-BE49-F238E27FC236}">
                <a16:creationId xmlns:a16="http://schemas.microsoft.com/office/drawing/2014/main" id="{EA9EB600-6333-4795-B1B9-E796902176CD}"/>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24" name="Picture 23">
            <a:extLst>
              <a:ext uri="{FF2B5EF4-FFF2-40B4-BE49-F238E27FC236}">
                <a16:creationId xmlns:a16="http://schemas.microsoft.com/office/drawing/2014/main" id="{9DAA3486-042B-431E-B112-AB36340C61CA}"/>
              </a:ext>
            </a:extLst>
          </p:cNvPr>
          <p:cNvPicPr>
            <a:picLocks noChangeAspect="1"/>
          </p:cNvPicPr>
          <p:nvPr/>
        </p:nvPicPr>
        <p:blipFill>
          <a:blip r:embed="rId7"/>
          <a:stretch>
            <a:fillRect/>
          </a:stretch>
        </p:blipFill>
        <p:spPr>
          <a:xfrm>
            <a:off x="201612" y="113240"/>
            <a:ext cx="612000" cy="612000"/>
          </a:xfrm>
          <a:prstGeom prst="rect">
            <a:avLst/>
          </a:prstGeom>
        </p:spPr>
      </p:pic>
    </p:spTree>
    <p:extLst>
      <p:ext uri="{BB962C8B-B14F-4D97-AF65-F5344CB8AC3E}">
        <p14:creationId xmlns:p14="http://schemas.microsoft.com/office/powerpoint/2010/main" val="34497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0A43EB9F-379E-4DB9-A5DC-3FC451EAE33E}"/>
              </a:ext>
            </a:extLst>
          </p:cNvPr>
          <p:cNvGraphicFramePr>
            <a:graphicFrameLocks noGrp="1"/>
          </p:cNvGraphicFramePr>
          <p:nvPr>
            <p:extLst>
              <p:ext uri="{D42A27DB-BD31-4B8C-83A1-F6EECF244321}">
                <p14:modId xmlns:p14="http://schemas.microsoft.com/office/powerpoint/2010/main" val="3251220714"/>
              </p:ext>
            </p:extLst>
          </p:nvPr>
        </p:nvGraphicFramePr>
        <p:xfrm>
          <a:off x="3274828" y="1127053"/>
          <a:ext cx="8569842" cy="5476493"/>
        </p:xfrm>
        <a:graphic>
          <a:graphicData uri="http://schemas.openxmlformats.org/drawingml/2006/table">
            <a:tbl>
              <a:tblPr firstRow="1" bandRow="1">
                <a:tableStyleId>{5C22544A-7EE6-4342-B048-85BDC9FD1C3A}</a:tableStyleId>
              </a:tblPr>
              <a:tblGrid>
                <a:gridCol w="8569842">
                  <a:extLst>
                    <a:ext uri="{9D8B030D-6E8A-4147-A177-3AD203B41FA5}">
                      <a16:colId xmlns:a16="http://schemas.microsoft.com/office/drawing/2014/main" val="3330113213"/>
                    </a:ext>
                  </a:extLst>
                </a:gridCol>
              </a:tblGrid>
              <a:tr h="741786">
                <a:tc>
                  <a:txBody>
                    <a:bodyPr/>
                    <a:lstStyle/>
                    <a:p>
                      <a:pPr algn="ctr"/>
                      <a:endParaRPr lang="en-NZ" sz="1050" dirty="0"/>
                    </a:p>
                  </a:txBody>
                  <a:tcPr>
                    <a:lnL w="12700" cmpd="sng">
                      <a:noFill/>
                    </a:lnL>
                    <a:lnR w="12700" cmpd="sng">
                      <a:noFill/>
                    </a:lnR>
                    <a:lnT w="3175" cap="flat" cmpd="sng" algn="ctr">
                      <a:noFill/>
                      <a:prstDash val="lgDash"/>
                      <a:round/>
                      <a:headEnd type="none" w="med" len="med"/>
                      <a:tailEnd type="none" w="med" len="med"/>
                    </a:lnT>
                    <a:lnB w="3175" cap="flat" cmpd="sng" algn="ctr">
                      <a:noFill/>
                      <a:prstDash val="lg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197207"/>
                  </a:ext>
                </a:extLst>
              </a:tr>
              <a:tr h="1055218">
                <a:tc>
                  <a:txBody>
                    <a:bodyPr/>
                    <a:lstStyle/>
                    <a:p>
                      <a:pPr algn="ctr"/>
                      <a:endParaRPr lang="en-NZ" sz="1050" dirty="0"/>
                    </a:p>
                  </a:txBody>
                  <a:tcPr>
                    <a:lnL w="12700" cmpd="sng">
                      <a:noFill/>
                    </a:lnL>
                    <a:lnR w="12700" cmpd="sng">
                      <a:noFill/>
                    </a:lnR>
                    <a:lnT w="3175" cap="flat" cmpd="sng" algn="ctr">
                      <a:noFill/>
                      <a:prstDash val="lgDash"/>
                      <a:round/>
                      <a:headEnd type="none" w="med" len="med"/>
                      <a:tailEnd type="none" w="med" len="med"/>
                    </a:lnT>
                    <a:lnB w="3175" cap="flat" cmpd="sng" algn="ctr">
                      <a:noFill/>
                      <a:prstDash val="lg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2752088"/>
                  </a:ext>
                </a:extLst>
              </a:tr>
              <a:tr h="1350604">
                <a:tc>
                  <a:txBody>
                    <a:bodyPr/>
                    <a:lstStyle/>
                    <a:p>
                      <a:pPr algn="ctr"/>
                      <a:endParaRPr lang="en-NZ" sz="1050" dirty="0"/>
                    </a:p>
                  </a:txBody>
                  <a:tcPr>
                    <a:lnL w="12700" cmpd="sng">
                      <a:noFill/>
                    </a:lnL>
                    <a:lnR w="12700" cmpd="sng">
                      <a:noFill/>
                    </a:lnR>
                    <a:lnT w="3175" cap="flat" cmpd="sng" algn="ctr">
                      <a:noFill/>
                      <a:prstDash val="lgDash"/>
                      <a:round/>
                      <a:headEnd type="none" w="med" len="med"/>
                      <a:tailEnd type="none" w="med" len="med"/>
                    </a:lnT>
                    <a:lnB w="3175" cap="flat" cmpd="sng" algn="ctr">
                      <a:noFill/>
                      <a:prstDash val="lg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9013000"/>
                  </a:ext>
                </a:extLst>
              </a:tr>
              <a:tr h="1031471">
                <a:tc>
                  <a:txBody>
                    <a:bodyPr/>
                    <a:lstStyle/>
                    <a:p>
                      <a:pPr algn="ctr"/>
                      <a:endParaRPr lang="en-NZ" sz="1050" dirty="0"/>
                    </a:p>
                  </a:txBody>
                  <a:tcPr>
                    <a:lnL w="12700" cmpd="sng">
                      <a:noFill/>
                    </a:lnL>
                    <a:lnR w="12700" cmpd="sng">
                      <a:noFill/>
                    </a:lnR>
                    <a:lnT w="3175" cap="flat" cmpd="sng" algn="ctr">
                      <a:noFill/>
                      <a:prstDash val="lgDash"/>
                      <a:round/>
                      <a:headEnd type="none" w="med" len="med"/>
                      <a:tailEnd type="none" w="med" len="med"/>
                    </a:lnT>
                    <a:lnB w="3175" cap="flat" cmpd="sng" algn="ctr">
                      <a:noFill/>
                      <a:prstDash val="lg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905775"/>
                  </a:ext>
                </a:extLst>
              </a:tr>
              <a:tr h="397012">
                <a:tc>
                  <a:txBody>
                    <a:bodyPr/>
                    <a:lstStyle/>
                    <a:p>
                      <a:pPr algn="ctr"/>
                      <a:endParaRPr lang="en-NZ" sz="1050" dirty="0"/>
                    </a:p>
                  </a:txBody>
                  <a:tcPr>
                    <a:lnL w="12700" cmpd="sng">
                      <a:noFill/>
                    </a:lnL>
                    <a:lnR w="12700" cmpd="sng">
                      <a:noFill/>
                    </a:lnR>
                    <a:lnT w="3175" cap="flat" cmpd="sng" algn="ctr">
                      <a:noFill/>
                      <a:prstDash val="lgDash"/>
                      <a:round/>
                      <a:headEnd type="none" w="med" len="med"/>
                      <a:tailEnd type="none" w="med" len="med"/>
                    </a:lnT>
                    <a:lnB w="3175" cap="flat" cmpd="sng" algn="ctr">
                      <a:noFill/>
                      <a:prstDash val="lg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9374227"/>
                  </a:ext>
                </a:extLst>
              </a:tr>
              <a:tr h="900402">
                <a:tc>
                  <a:txBody>
                    <a:bodyPr/>
                    <a:lstStyle/>
                    <a:p>
                      <a:pPr algn="ctr"/>
                      <a:endParaRPr lang="en-NZ" sz="1050" dirty="0"/>
                    </a:p>
                  </a:txBody>
                  <a:tcPr>
                    <a:lnL w="12700" cmpd="sng">
                      <a:noFill/>
                    </a:lnL>
                    <a:lnR w="12700" cmpd="sng">
                      <a:noFill/>
                    </a:lnR>
                    <a:lnT w="3175" cap="flat" cmpd="sng" algn="ctr">
                      <a:noFill/>
                      <a:prstDash val="lgDash"/>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5829606"/>
                  </a:ext>
                </a:extLst>
              </a:tr>
            </a:tbl>
          </a:graphicData>
        </a:graphic>
      </p:graphicFrame>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23924" y="138224"/>
            <a:ext cx="9212683" cy="547576"/>
          </a:xfrm>
        </p:spPr>
        <p:txBody>
          <a:bodyPr/>
          <a:lstStyle/>
          <a:p>
            <a:r>
              <a:rPr lang="en-NZ" dirty="0"/>
              <a:t>Total engagement in online activities </a:t>
            </a:r>
          </a:p>
        </p:txBody>
      </p:sp>
      <p:sp>
        <p:nvSpPr>
          <p:cNvPr id="9" name="Footer Placeholder 16">
            <a:extLst>
              <a:ext uri="{FF2B5EF4-FFF2-40B4-BE49-F238E27FC236}">
                <a16:creationId xmlns:a16="http://schemas.microsoft.com/office/drawing/2014/main" id="{73C03216-338C-420F-91F7-FF8BE01AC569}"/>
              </a:ext>
            </a:extLst>
          </p:cNvPr>
          <p:cNvSpPr>
            <a:spLocks noGrp="1"/>
          </p:cNvSpPr>
          <p:nvPr>
            <p:ph type="ftr" sz="quarter" idx="11"/>
          </p:nvPr>
        </p:nvSpPr>
        <p:spPr/>
        <p:txBody>
          <a:bodyPr/>
          <a:lstStyle/>
          <a:p>
            <a:r>
              <a:rPr lang="en-NZ" dirty="0"/>
              <a:t>Source: CQ10a. Which of these things, if any, do you do on websites or apps at home?</a:t>
            </a:r>
          </a:p>
          <a:p>
            <a:r>
              <a:rPr lang="en-NZ" dirty="0"/>
              <a:t>Base size: All 6 to 14 year olds (n,1,005)</a:t>
            </a:r>
          </a:p>
        </p:txBody>
      </p:sp>
      <p:sp>
        <p:nvSpPr>
          <p:cNvPr id="11" name="Rectangle 10">
            <a:extLst>
              <a:ext uri="{FF2B5EF4-FFF2-40B4-BE49-F238E27FC236}">
                <a16:creationId xmlns:a16="http://schemas.microsoft.com/office/drawing/2014/main" id="{64367E28-56F4-4CC0-B141-D52D846B57F8}"/>
              </a:ext>
            </a:extLst>
          </p:cNvPr>
          <p:cNvSpPr/>
          <p:nvPr/>
        </p:nvSpPr>
        <p:spPr>
          <a:xfrm>
            <a:off x="201613" y="1167931"/>
            <a:ext cx="2641600" cy="2397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YouTube is the most common place for children to be online, followed by watching shows on streaming services.</a:t>
            </a:r>
          </a:p>
        </p:txBody>
      </p:sp>
      <p:sp>
        <p:nvSpPr>
          <p:cNvPr id="16" name="Rectangle 15">
            <a:extLst>
              <a:ext uri="{FF2B5EF4-FFF2-40B4-BE49-F238E27FC236}">
                <a16:creationId xmlns:a16="http://schemas.microsoft.com/office/drawing/2014/main" id="{4AFBC0AD-D46E-4551-A2C2-C2D54CD7569D}"/>
              </a:ext>
            </a:extLst>
          </p:cNvPr>
          <p:cNvSpPr/>
          <p:nvPr/>
        </p:nvSpPr>
        <p:spPr>
          <a:xfrm>
            <a:off x="3136900" y="1039528"/>
            <a:ext cx="8851900" cy="5178392"/>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graphicFrame>
        <p:nvGraphicFramePr>
          <p:cNvPr id="7" name="Chart 6">
            <a:extLst>
              <a:ext uri="{FF2B5EF4-FFF2-40B4-BE49-F238E27FC236}">
                <a16:creationId xmlns:a16="http://schemas.microsoft.com/office/drawing/2014/main" id="{CB68665F-A40F-449F-B373-2507C3AD96A6}"/>
              </a:ext>
            </a:extLst>
          </p:cNvPr>
          <p:cNvGraphicFramePr/>
          <p:nvPr>
            <p:extLst>
              <p:ext uri="{D42A27DB-BD31-4B8C-83A1-F6EECF244321}">
                <p14:modId xmlns:p14="http://schemas.microsoft.com/office/powerpoint/2010/main" val="3450177098"/>
              </p:ext>
            </p:extLst>
          </p:nvPr>
        </p:nvGraphicFramePr>
        <p:xfrm>
          <a:off x="3367597" y="889679"/>
          <a:ext cx="8390505" cy="5328241"/>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C3AE498C-F027-4C95-9BB9-7F3283E571F5}"/>
              </a:ext>
            </a:extLst>
          </p:cNvPr>
          <p:cNvSpPr txBox="1"/>
          <p:nvPr/>
        </p:nvSpPr>
        <p:spPr>
          <a:xfrm>
            <a:off x="3458690" y="1651376"/>
            <a:ext cx="3331062" cy="276999"/>
          </a:xfrm>
          <a:prstGeom prst="rect">
            <a:avLst/>
          </a:prstGeom>
          <a:noFill/>
        </p:spPr>
        <p:txBody>
          <a:bodyPr wrap="square" rtlCol="0">
            <a:spAutoFit/>
          </a:bodyPr>
          <a:lstStyle/>
          <a:p>
            <a:pPr algn="r"/>
            <a:r>
              <a:rPr lang="en-NZ" sz="1200" b="1" dirty="0">
                <a:solidFill>
                  <a:srgbClr val="404040"/>
                </a:solidFill>
              </a:rPr>
              <a:t>Watch programmes and shows (nett 57%)</a:t>
            </a:r>
          </a:p>
        </p:txBody>
      </p:sp>
      <p:sp>
        <p:nvSpPr>
          <p:cNvPr id="10" name="TextBox 9">
            <a:extLst>
              <a:ext uri="{FF2B5EF4-FFF2-40B4-BE49-F238E27FC236}">
                <a16:creationId xmlns:a16="http://schemas.microsoft.com/office/drawing/2014/main" id="{CA025528-1460-4577-A195-9BAD1EBD57B1}"/>
              </a:ext>
            </a:extLst>
          </p:cNvPr>
          <p:cNvSpPr txBox="1"/>
          <p:nvPr/>
        </p:nvSpPr>
        <p:spPr>
          <a:xfrm>
            <a:off x="3603116" y="2755451"/>
            <a:ext cx="3186636" cy="276999"/>
          </a:xfrm>
          <a:prstGeom prst="rect">
            <a:avLst/>
          </a:prstGeom>
          <a:noFill/>
        </p:spPr>
        <p:txBody>
          <a:bodyPr wrap="square" rtlCol="0">
            <a:spAutoFit/>
          </a:bodyPr>
          <a:lstStyle/>
          <a:p>
            <a:pPr algn="r"/>
            <a:r>
              <a:rPr lang="en-NZ" sz="1200" b="1" dirty="0">
                <a:solidFill>
                  <a:srgbClr val="404040"/>
                </a:solidFill>
              </a:rPr>
              <a:t>Social media (nett 39%)</a:t>
            </a:r>
          </a:p>
        </p:txBody>
      </p:sp>
      <p:sp>
        <p:nvSpPr>
          <p:cNvPr id="12" name="TextBox 11">
            <a:extLst>
              <a:ext uri="{FF2B5EF4-FFF2-40B4-BE49-F238E27FC236}">
                <a16:creationId xmlns:a16="http://schemas.microsoft.com/office/drawing/2014/main" id="{35BA22F8-1AD6-4097-BD16-BB887DB61F2E}"/>
              </a:ext>
            </a:extLst>
          </p:cNvPr>
          <p:cNvSpPr txBox="1"/>
          <p:nvPr/>
        </p:nvSpPr>
        <p:spPr>
          <a:xfrm>
            <a:off x="3602820" y="4284669"/>
            <a:ext cx="3186636" cy="276999"/>
          </a:xfrm>
          <a:prstGeom prst="rect">
            <a:avLst/>
          </a:prstGeom>
          <a:noFill/>
        </p:spPr>
        <p:txBody>
          <a:bodyPr wrap="square" rtlCol="0">
            <a:spAutoFit/>
          </a:bodyPr>
          <a:lstStyle/>
          <a:p>
            <a:pPr algn="r"/>
            <a:r>
              <a:rPr lang="en-NZ" sz="1200" b="1" dirty="0">
                <a:solidFill>
                  <a:srgbClr val="404040"/>
                </a:solidFill>
              </a:rPr>
              <a:t>Listen to music / radio (nett 33%)</a:t>
            </a:r>
          </a:p>
        </p:txBody>
      </p:sp>
      <p:sp>
        <p:nvSpPr>
          <p:cNvPr id="14" name="Rectangle 13">
            <a:extLst>
              <a:ext uri="{FF2B5EF4-FFF2-40B4-BE49-F238E27FC236}">
                <a16:creationId xmlns:a16="http://schemas.microsoft.com/office/drawing/2014/main" id="{4A982018-6A36-4374-B8F4-C08B7BE7316A}"/>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15" name="Picture 14">
            <a:extLst>
              <a:ext uri="{FF2B5EF4-FFF2-40B4-BE49-F238E27FC236}">
                <a16:creationId xmlns:a16="http://schemas.microsoft.com/office/drawing/2014/main" id="{60CB568E-8A69-44FA-84BB-479C4F3C4D91}"/>
              </a:ext>
            </a:extLst>
          </p:cNvPr>
          <p:cNvPicPr>
            <a:picLocks noChangeAspect="1"/>
          </p:cNvPicPr>
          <p:nvPr/>
        </p:nvPicPr>
        <p:blipFill>
          <a:blip r:embed="rId3"/>
          <a:stretch>
            <a:fillRect/>
          </a:stretch>
        </p:blipFill>
        <p:spPr>
          <a:xfrm>
            <a:off x="201612" y="113240"/>
            <a:ext cx="612000" cy="612000"/>
          </a:xfrm>
          <a:prstGeom prst="rect">
            <a:avLst/>
          </a:prstGeom>
        </p:spPr>
      </p:pic>
    </p:spTree>
    <p:extLst>
      <p:ext uri="{BB962C8B-B14F-4D97-AF65-F5344CB8AC3E}">
        <p14:creationId xmlns:p14="http://schemas.microsoft.com/office/powerpoint/2010/main" val="25148879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33450" y="138224"/>
            <a:ext cx="9203158" cy="547576"/>
          </a:xfrm>
        </p:spPr>
        <p:txBody>
          <a:bodyPr/>
          <a:lstStyle/>
          <a:p>
            <a:r>
              <a:rPr lang="en-NZ" dirty="0"/>
              <a:t>Frequency of engagement in online activities </a:t>
            </a:r>
          </a:p>
        </p:txBody>
      </p:sp>
      <p:sp>
        <p:nvSpPr>
          <p:cNvPr id="9" name="Footer Placeholder 16">
            <a:extLst>
              <a:ext uri="{FF2B5EF4-FFF2-40B4-BE49-F238E27FC236}">
                <a16:creationId xmlns:a16="http://schemas.microsoft.com/office/drawing/2014/main" id="{73C03216-338C-420F-91F7-FF8BE01AC569}"/>
              </a:ext>
            </a:extLst>
          </p:cNvPr>
          <p:cNvSpPr>
            <a:spLocks noGrp="1"/>
          </p:cNvSpPr>
          <p:nvPr>
            <p:ph type="ftr" sz="quarter" idx="11"/>
          </p:nvPr>
        </p:nvSpPr>
        <p:spPr/>
        <p:txBody>
          <a:bodyPr/>
          <a:lstStyle/>
          <a:p>
            <a:r>
              <a:rPr lang="en-NZ" dirty="0"/>
              <a:t>NOTE: Results where sample size is less than 30 have been suppressed.</a:t>
            </a:r>
          </a:p>
          <a:p>
            <a:r>
              <a:rPr lang="en-NZ" dirty="0"/>
              <a:t>Source: Q10b About how often do you…  </a:t>
            </a:r>
          </a:p>
          <a:p>
            <a:r>
              <a:rPr lang="en-NZ" dirty="0"/>
              <a:t>Base size: All 6 to 14 year olds who engage in each activity (n = 31 to 773). Excludes ‘don’t know’ responses. </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296835"/>
            <a:ext cx="2641600" cy="20931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YouTube, TikTok, Instagram and Snapchat are the most ingrained into the daily life of users.</a:t>
            </a:r>
          </a:p>
        </p:txBody>
      </p:sp>
      <p:sp>
        <p:nvSpPr>
          <p:cNvPr id="16" name="Rectangle 15">
            <a:extLst>
              <a:ext uri="{FF2B5EF4-FFF2-40B4-BE49-F238E27FC236}">
                <a16:creationId xmlns:a16="http://schemas.microsoft.com/office/drawing/2014/main" id="{4AFBC0AD-D46E-4551-A2C2-C2D54CD7569D}"/>
              </a:ext>
            </a:extLst>
          </p:cNvPr>
          <p:cNvSpPr/>
          <p:nvPr/>
        </p:nvSpPr>
        <p:spPr>
          <a:xfrm>
            <a:off x="3136900" y="1039527"/>
            <a:ext cx="8851900" cy="5382271"/>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graphicFrame>
        <p:nvGraphicFramePr>
          <p:cNvPr id="7" name="Chart 6">
            <a:extLst>
              <a:ext uri="{FF2B5EF4-FFF2-40B4-BE49-F238E27FC236}">
                <a16:creationId xmlns:a16="http://schemas.microsoft.com/office/drawing/2014/main" id="{CB68665F-A40F-449F-B373-2507C3AD96A6}"/>
              </a:ext>
            </a:extLst>
          </p:cNvPr>
          <p:cNvGraphicFramePr/>
          <p:nvPr>
            <p:extLst>
              <p:ext uri="{D42A27DB-BD31-4B8C-83A1-F6EECF244321}">
                <p14:modId xmlns:p14="http://schemas.microsoft.com/office/powerpoint/2010/main" val="81150310"/>
              </p:ext>
            </p:extLst>
          </p:nvPr>
        </p:nvGraphicFramePr>
        <p:xfrm>
          <a:off x="3367597" y="1137684"/>
          <a:ext cx="8390505" cy="5080236"/>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B4B4F6EC-CA7F-4035-A7D6-CDDFDCEC0D72}"/>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10" name="Picture 9">
            <a:extLst>
              <a:ext uri="{FF2B5EF4-FFF2-40B4-BE49-F238E27FC236}">
                <a16:creationId xmlns:a16="http://schemas.microsoft.com/office/drawing/2014/main" id="{7D3D8EF3-BE0C-4A78-A242-E2ABDC416010}"/>
              </a:ext>
            </a:extLst>
          </p:cNvPr>
          <p:cNvPicPr>
            <a:picLocks noChangeAspect="1"/>
          </p:cNvPicPr>
          <p:nvPr/>
        </p:nvPicPr>
        <p:blipFill>
          <a:blip r:embed="rId3"/>
          <a:stretch>
            <a:fillRect/>
          </a:stretch>
        </p:blipFill>
        <p:spPr>
          <a:xfrm>
            <a:off x="201612" y="113240"/>
            <a:ext cx="612000" cy="612000"/>
          </a:xfrm>
          <a:prstGeom prst="rect">
            <a:avLst/>
          </a:prstGeom>
        </p:spPr>
      </p:pic>
    </p:spTree>
    <p:extLst>
      <p:ext uri="{BB962C8B-B14F-4D97-AF65-F5344CB8AC3E}">
        <p14:creationId xmlns:p14="http://schemas.microsoft.com/office/powerpoint/2010/main" val="24668948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9657825-B767-425B-A729-36B89FAFBA39}"/>
              </a:ext>
            </a:extLst>
          </p:cNvPr>
          <p:cNvSpPr/>
          <p:nvPr/>
        </p:nvSpPr>
        <p:spPr>
          <a:xfrm>
            <a:off x="3136900" y="1039528"/>
            <a:ext cx="8851900" cy="5178392"/>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graphicFrame>
        <p:nvGraphicFramePr>
          <p:cNvPr id="5" name="Chart 4">
            <a:extLst>
              <a:ext uri="{FF2B5EF4-FFF2-40B4-BE49-F238E27FC236}">
                <a16:creationId xmlns:a16="http://schemas.microsoft.com/office/drawing/2014/main" id="{20BB7213-C255-4A64-9238-D7140C09654D}"/>
              </a:ext>
            </a:extLst>
          </p:cNvPr>
          <p:cNvGraphicFramePr/>
          <p:nvPr>
            <p:extLst>
              <p:ext uri="{D42A27DB-BD31-4B8C-83A1-F6EECF244321}">
                <p14:modId xmlns:p14="http://schemas.microsoft.com/office/powerpoint/2010/main" val="4251481944"/>
              </p:ext>
            </p:extLst>
          </p:nvPr>
        </p:nvGraphicFramePr>
        <p:xfrm>
          <a:off x="3136900" y="1039528"/>
          <a:ext cx="8851900" cy="5178392"/>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a:extLst>
              <a:ext uri="{FF2B5EF4-FFF2-40B4-BE49-F238E27FC236}">
                <a16:creationId xmlns:a16="http://schemas.microsoft.com/office/drawing/2014/main" id="{62581DF6-AD53-49FF-A35F-7C6B289A0820}"/>
              </a:ext>
            </a:extLst>
          </p:cNvPr>
          <p:cNvSpPr/>
          <p:nvPr/>
        </p:nvSpPr>
        <p:spPr>
          <a:xfrm>
            <a:off x="7652084" y="1239253"/>
            <a:ext cx="3982453" cy="2189747"/>
          </a:xfrm>
          <a:prstGeom prst="rect">
            <a:avLst/>
          </a:prstGeom>
          <a:solidFill>
            <a:srgbClr val="9ACBF4">
              <a:alpha val="1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33450" y="138224"/>
            <a:ext cx="6847516" cy="547576"/>
          </a:xfrm>
        </p:spPr>
        <p:txBody>
          <a:bodyPr>
            <a:normAutofit fontScale="90000"/>
          </a:bodyPr>
          <a:lstStyle/>
          <a:p>
            <a:r>
              <a:rPr lang="en-NZ" dirty="0"/>
              <a:t>Frequency of engagement by the proportion engaging in each activity</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p:txBody>
          <a:bodyPr/>
          <a:lstStyle/>
          <a:p>
            <a:r>
              <a:rPr lang="en-NZ" dirty="0"/>
              <a:t>Source: Q10a. Which of these things, if any, do you do on websites or apps? | Q10b About how often do you…  </a:t>
            </a:r>
          </a:p>
          <a:p>
            <a:r>
              <a:rPr lang="en-NZ" dirty="0"/>
              <a:t>Base size: All 6 to 14 year olds (n=1,112)</a:t>
            </a:r>
          </a:p>
        </p:txBody>
      </p:sp>
      <p:sp>
        <p:nvSpPr>
          <p:cNvPr id="12" name="Rectangle 11">
            <a:extLst>
              <a:ext uri="{FF2B5EF4-FFF2-40B4-BE49-F238E27FC236}">
                <a16:creationId xmlns:a16="http://schemas.microsoft.com/office/drawing/2014/main" id="{54812779-091D-443E-81DB-8ADFB68C2D79}"/>
              </a:ext>
            </a:extLst>
          </p:cNvPr>
          <p:cNvSpPr/>
          <p:nvPr/>
        </p:nvSpPr>
        <p:spPr>
          <a:xfrm>
            <a:off x="203200" y="1477948"/>
            <a:ext cx="2641600" cy="39021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A high proportion of children watch YouTube and use streaming services to watch programmes and shows.  </a:t>
            </a:r>
          </a:p>
          <a:p>
            <a:pPr marL="36000"/>
            <a:endParaRPr lang="en-NZ" dirty="0">
              <a:solidFill>
                <a:srgbClr val="404040"/>
              </a:solidFill>
            </a:endParaRPr>
          </a:p>
          <a:p>
            <a:pPr marL="36000"/>
            <a:r>
              <a:rPr lang="en-NZ" dirty="0">
                <a:solidFill>
                  <a:srgbClr val="404040"/>
                </a:solidFill>
              </a:rPr>
              <a:t>Fewer children use social media platforms such as TikTok, Instagram, Snapchat and Facebook. But those that do are using them often. </a:t>
            </a:r>
          </a:p>
        </p:txBody>
      </p:sp>
      <p:sp>
        <p:nvSpPr>
          <p:cNvPr id="4" name="TextBox 3">
            <a:extLst>
              <a:ext uri="{FF2B5EF4-FFF2-40B4-BE49-F238E27FC236}">
                <a16:creationId xmlns:a16="http://schemas.microsoft.com/office/drawing/2014/main" id="{3E08EFBD-D357-4D33-A0C4-0C3BA6C8221E}"/>
              </a:ext>
            </a:extLst>
          </p:cNvPr>
          <p:cNvSpPr txBox="1"/>
          <p:nvPr/>
        </p:nvSpPr>
        <p:spPr>
          <a:xfrm>
            <a:off x="7652084" y="1239254"/>
            <a:ext cx="3982453" cy="461665"/>
          </a:xfrm>
          <a:prstGeom prst="rect">
            <a:avLst/>
          </a:prstGeom>
          <a:noFill/>
        </p:spPr>
        <p:txBody>
          <a:bodyPr wrap="square" rtlCol="0">
            <a:spAutoFit/>
          </a:bodyPr>
          <a:lstStyle/>
          <a:p>
            <a:pPr algn="r"/>
            <a:r>
              <a:rPr lang="en-NZ" sz="1200" b="1" dirty="0">
                <a:solidFill>
                  <a:srgbClr val="404040"/>
                </a:solidFill>
              </a:rPr>
              <a:t>A high proportion of children engage in these activities, and do so regularly</a:t>
            </a:r>
          </a:p>
        </p:txBody>
      </p:sp>
      <p:sp>
        <p:nvSpPr>
          <p:cNvPr id="10" name="Rectangle 9">
            <a:extLst>
              <a:ext uri="{FF2B5EF4-FFF2-40B4-BE49-F238E27FC236}">
                <a16:creationId xmlns:a16="http://schemas.microsoft.com/office/drawing/2014/main" id="{79F8A6AE-375A-4AEC-B949-47CE4B85496F}"/>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11" name="Picture 10">
            <a:extLst>
              <a:ext uri="{FF2B5EF4-FFF2-40B4-BE49-F238E27FC236}">
                <a16:creationId xmlns:a16="http://schemas.microsoft.com/office/drawing/2014/main" id="{1FFDA3CE-1FD6-40F2-90BA-6DC1B624C8C4}"/>
              </a:ext>
            </a:extLst>
          </p:cNvPr>
          <p:cNvPicPr>
            <a:picLocks noChangeAspect="1"/>
          </p:cNvPicPr>
          <p:nvPr/>
        </p:nvPicPr>
        <p:blipFill>
          <a:blip r:embed="rId3"/>
          <a:stretch>
            <a:fillRect/>
          </a:stretch>
        </p:blipFill>
        <p:spPr>
          <a:xfrm>
            <a:off x="201612" y="113240"/>
            <a:ext cx="612000" cy="612000"/>
          </a:xfrm>
          <a:prstGeom prst="rect">
            <a:avLst/>
          </a:prstGeom>
        </p:spPr>
      </p:pic>
    </p:spTree>
    <p:extLst>
      <p:ext uri="{BB962C8B-B14F-4D97-AF65-F5344CB8AC3E}">
        <p14:creationId xmlns:p14="http://schemas.microsoft.com/office/powerpoint/2010/main" val="35247912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23924" y="138224"/>
            <a:ext cx="9212683" cy="547576"/>
          </a:xfrm>
        </p:spPr>
        <p:txBody>
          <a:bodyPr/>
          <a:lstStyle/>
          <a:p>
            <a:r>
              <a:rPr lang="en-NZ" dirty="0"/>
              <a:t>When children stop using the internet</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510332"/>
            <a:ext cx="2641600" cy="1719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Most children are still using the internet at 7pm, after this point children start to log off. Only 21% are still online by 9pm. </a:t>
            </a:r>
          </a:p>
        </p:txBody>
      </p:sp>
      <p:sp>
        <p:nvSpPr>
          <p:cNvPr id="16" name="Rectangle 15">
            <a:extLst>
              <a:ext uri="{FF2B5EF4-FFF2-40B4-BE49-F238E27FC236}">
                <a16:creationId xmlns:a16="http://schemas.microsoft.com/office/drawing/2014/main" id="{4AFBC0AD-D46E-4551-A2C2-C2D54CD7569D}"/>
              </a:ext>
            </a:extLst>
          </p:cNvPr>
          <p:cNvSpPr/>
          <p:nvPr/>
        </p:nvSpPr>
        <p:spPr>
          <a:xfrm>
            <a:off x="3136900" y="1039528"/>
            <a:ext cx="8851900" cy="5178392"/>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graphicFrame>
        <p:nvGraphicFramePr>
          <p:cNvPr id="8" name="Chart 7">
            <a:extLst>
              <a:ext uri="{FF2B5EF4-FFF2-40B4-BE49-F238E27FC236}">
                <a16:creationId xmlns:a16="http://schemas.microsoft.com/office/drawing/2014/main" id="{388842AB-6FE4-4BCE-95EC-AB31887913B4}"/>
              </a:ext>
            </a:extLst>
          </p:cNvPr>
          <p:cNvGraphicFramePr/>
          <p:nvPr>
            <p:extLst>
              <p:ext uri="{D42A27DB-BD31-4B8C-83A1-F6EECF244321}">
                <p14:modId xmlns:p14="http://schemas.microsoft.com/office/powerpoint/2010/main" val="695098932"/>
              </p:ext>
            </p:extLst>
          </p:nvPr>
        </p:nvGraphicFramePr>
        <p:xfrm>
          <a:off x="3349649" y="1257300"/>
          <a:ext cx="8426402" cy="496062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6E42A935-DE99-4505-BC28-D85FDA4AC459}"/>
              </a:ext>
            </a:extLst>
          </p:cNvPr>
          <p:cNvSpPr txBox="1"/>
          <p:nvPr/>
        </p:nvSpPr>
        <p:spPr>
          <a:xfrm>
            <a:off x="180753" y="6485860"/>
            <a:ext cx="9473610" cy="338554"/>
          </a:xfrm>
          <a:prstGeom prst="rect">
            <a:avLst/>
          </a:prstGeom>
          <a:noFill/>
        </p:spPr>
        <p:txBody>
          <a:bodyPr wrap="square" rtlCol="0">
            <a:spAutoFit/>
          </a:bodyPr>
          <a:lstStyle/>
          <a:p>
            <a:r>
              <a:rPr lang="en-NZ" sz="800" dirty="0"/>
              <a:t>Source: S1Q6. When did your child stop using the internet yesterday?</a:t>
            </a:r>
          </a:p>
          <a:p>
            <a:r>
              <a:rPr lang="en-NZ" sz="800" dirty="0"/>
              <a:t>Base size: All parents and caregivers of 6 to 14 year olds who used the internet yesterday (n=898). Excludes don’t know and unusable responses.</a:t>
            </a:r>
          </a:p>
        </p:txBody>
      </p:sp>
      <p:sp>
        <p:nvSpPr>
          <p:cNvPr id="9" name="Rectangle 8">
            <a:extLst>
              <a:ext uri="{FF2B5EF4-FFF2-40B4-BE49-F238E27FC236}">
                <a16:creationId xmlns:a16="http://schemas.microsoft.com/office/drawing/2014/main" id="{71C7172D-6D72-4A8F-A240-37496B7AEB97}"/>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10" name="Picture 9">
            <a:extLst>
              <a:ext uri="{FF2B5EF4-FFF2-40B4-BE49-F238E27FC236}">
                <a16:creationId xmlns:a16="http://schemas.microsoft.com/office/drawing/2014/main" id="{C12363E8-B3DD-422B-90F6-137BB16EE677}"/>
              </a:ext>
            </a:extLst>
          </p:cNvPr>
          <p:cNvPicPr>
            <a:picLocks noChangeAspect="1"/>
          </p:cNvPicPr>
          <p:nvPr/>
        </p:nvPicPr>
        <p:blipFill>
          <a:blip r:embed="rId3"/>
          <a:stretch>
            <a:fillRect/>
          </a:stretch>
        </p:blipFill>
        <p:spPr>
          <a:xfrm>
            <a:off x="201612" y="113240"/>
            <a:ext cx="612000" cy="612000"/>
          </a:xfrm>
          <a:prstGeom prst="rect">
            <a:avLst/>
          </a:prstGeom>
        </p:spPr>
      </p:pic>
    </p:spTree>
    <p:extLst>
      <p:ext uri="{BB962C8B-B14F-4D97-AF65-F5344CB8AC3E}">
        <p14:creationId xmlns:p14="http://schemas.microsoft.com/office/powerpoint/2010/main" val="352340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F7B96-88F6-42F3-A9F5-95BE3949DF75}"/>
              </a:ext>
            </a:extLst>
          </p:cNvPr>
          <p:cNvSpPr/>
          <p:nvPr/>
        </p:nvSpPr>
        <p:spPr>
          <a:xfrm>
            <a:off x="6197904" y="1237438"/>
            <a:ext cx="5802947" cy="5266879"/>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 name="Rectangle 2">
            <a:extLst>
              <a:ext uri="{FF2B5EF4-FFF2-40B4-BE49-F238E27FC236}">
                <a16:creationId xmlns:a16="http://schemas.microsoft.com/office/drawing/2014/main" id="{E6F223D2-24EA-4F1E-8347-EFF1787F0188}"/>
              </a:ext>
            </a:extLst>
          </p:cNvPr>
          <p:cNvSpPr/>
          <p:nvPr/>
        </p:nvSpPr>
        <p:spPr>
          <a:xfrm>
            <a:off x="217308" y="1237438"/>
            <a:ext cx="5802947" cy="5266879"/>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8" name="Rectangle 17">
            <a:extLst>
              <a:ext uri="{FF2B5EF4-FFF2-40B4-BE49-F238E27FC236}">
                <a16:creationId xmlns:a16="http://schemas.microsoft.com/office/drawing/2014/main" id="{7C57D3EC-5F72-4589-B7EF-142756427888}"/>
              </a:ext>
            </a:extLst>
          </p:cNvPr>
          <p:cNvSpPr/>
          <p:nvPr/>
        </p:nvSpPr>
        <p:spPr>
          <a:xfrm>
            <a:off x="191149" y="1138085"/>
            <a:ext cx="11794007" cy="463101"/>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 name="Title 3">
            <a:extLst>
              <a:ext uri="{FF2B5EF4-FFF2-40B4-BE49-F238E27FC236}">
                <a16:creationId xmlns:a16="http://schemas.microsoft.com/office/drawing/2014/main" id="{F708ECB2-E15E-48F4-B05F-0EE26CC7DAE6}"/>
              </a:ext>
            </a:extLst>
          </p:cNvPr>
          <p:cNvSpPr>
            <a:spLocks noGrp="1"/>
          </p:cNvSpPr>
          <p:nvPr>
            <p:ph type="title"/>
          </p:nvPr>
        </p:nvSpPr>
        <p:spPr/>
        <p:txBody>
          <a:bodyPr/>
          <a:lstStyle/>
          <a:p>
            <a:r>
              <a:rPr lang="en-NZ" dirty="0"/>
              <a:t>What we did</a:t>
            </a:r>
          </a:p>
        </p:txBody>
      </p:sp>
      <p:sp>
        <p:nvSpPr>
          <p:cNvPr id="7" name="object 154">
            <a:extLst>
              <a:ext uri="{FF2B5EF4-FFF2-40B4-BE49-F238E27FC236}">
                <a16:creationId xmlns:a16="http://schemas.microsoft.com/office/drawing/2014/main" id="{AF141538-4189-4FB2-B117-6AFECAA5FA0A}"/>
              </a:ext>
            </a:extLst>
          </p:cNvPr>
          <p:cNvSpPr txBox="1"/>
          <p:nvPr/>
        </p:nvSpPr>
        <p:spPr>
          <a:xfrm>
            <a:off x="217308" y="1787275"/>
            <a:ext cx="5785127" cy="4717042"/>
          </a:xfrm>
          <a:prstGeom prst="rect">
            <a:avLst/>
          </a:prstGeom>
          <a:noFill/>
        </p:spPr>
        <p:txBody>
          <a:bodyPr vert="horz" wrap="square" lIns="0" tIns="72000" rIns="0" bIns="0" rtlCol="0">
            <a:noAutofit/>
          </a:bodyPr>
          <a:lstStyle/>
          <a:p>
            <a:pPr marL="144145" marR="133985">
              <a:spcBef>
                <a:spcPts val="455"/>
              </a:spcBef>
            </a:pPr>
            <a:r>
              <a:rPr lang="en-NZ" sz="1100" spc="-5" dirty="0">
                <a:solidFill>
                  <a:schemeClr val="tx1">
                    <a:lumMod val="75000"/>
                    <a:lumOff val="25000"/>
                  </a:schemeClr>
                </a:solidFill>
                <a:cs typeface="Calibri Light"/>
              </a:rPr>
              <a:t>Historically </a:t>
            </a:r>
            <a:r>
              <a:rPr lang="en-NZ" sz="1100" i="1" spc="-5" dirty="0">
                <a:solidFill>
                  <a:schemeClr val="tx1">
                    <a:lumMod val="75000"/>
                    <a:lumOff val="25000"/>
                  </a:schemeClr>
                </a:solidFill>
                <a:cs typeface="Calibri Light"/>
              </a:rPr>
              <a:t>Children’s Media Use </a:t>
            </a:r>
            <a:r>
              <a:rPr lang="en-NZ" sz="1100" spc="-5" dirty="0">
                <a:solidFill>
                  <a:schemeClr val="tx1">
                    <a:lumMod val="75000"/>
                    <a:lumOff val="25000"/>
                  </a:schemeClr>
                </a:solidFill>
                <a:cs typeface="Calibri Light"/>
              </a:rPr>
              <a:t>has been conducted using a face to face survey. However, in 2020 the decision was made to use a mixed method approach, online and face to face, with the majority of the fieldwork to be completed online. </a:t>
            </a:r>
          </a:p>
          <a:p>
            <a:pPr marL="144145" marR="133985">
              <a:spcBef>
                <a:spcPts val="455"/>
              </a:spcBef>
            </a:pPr>
            <a:r>
              <a:rPr lang="en-NZ" sz="1100" spc="-5" dirty="0">
                <a:solidFill>
                  <a:schemeClr val="tx1">
                    <a:lumMod val="75000"/>
                    <a:lumOff val="25000"/>
                  </a:schemeClr>
                </a:solidFill>
                <a:cs typeface="Calibri Light"/>
              </a:rPr>
              <a:t>The key reasons for shifting towards online were to:</a:t>
            </a:r>
          </a:p>
          <a:p>
            <a:pPr marL="429895" marR="133985" indent="-285750">
              <a:spcBef>
                <a:spcPts val="455"/>
              </a:spcBef>
              <a:buFont typeface="Arial" panose="020B0604020202020204" pitchFamily="34" charset="0"/>
              <a:buChar char="−"/>
            </a:pPr>
            <a:r>
              <a:rPr lang="en-NZ" sz="1100" b="1" spc="-5" dirty="0">
                <a:solidFill>
                  <a:schemeClr val="tx1">
                    <a:lumMod val="75000"/>
                    <a:lumOff val="25000"/>
                  </a:schemeClr>
                </a:solidFill>
                <a:cs typeface="Calibri Light"/>
              </a:rPr>
              <a:t>Future-proof the survey</a:t>
            </a:r>
            <a:r>
              <a:rPr lang="en-NZ" sz="1100" b="1" spc="-5" dirty="0">
                <a:solidFill>
                  <a:srgbClr val="FF0000"/>
                </a:solidFill>
                <a:cs typeface="Calibri Light"/>
              </a:rPr>
              <a:t>:</a:t>
            </a:r>
            <a:r>
              <a:rPr lang="en-NZ" sz="1100" b="1" spc="-5" dirty="0">
                <a:solidFill>
                  <a:schemeClr val="tx1">
                    <a:lumMod val="75000"/>
                    <a:lumOff val="25000"/>
                  </a:schemeClr>
                </a:solidFill>
                <a:cs typeface="Calibri Light"/>
              </a:rPr>
              <a:t> </a:t>
            </a:r>
            <a:r>
              <a:rPr lang="en-NZ" sz="1100" spc="-5" dirty="0">
                <a:solidFill>
                  <a:schemeClr val="tx1">
                    <a:lumMod val="75000"/>
                    <a:lumOff val="25000"/>
                  </a:schemeClr>
                </a:solidFill>
                <a:cs typeface="Calibri Light"/>
              </a:rPr>
              <a:t>It is becoming increasingly challenging to reach a representative sample of households with six to fourteen year olds with a face to face survey in a cost effective way.</a:t>
            </a:r>
          </a:p>
          <a:p>
            <a:pPr marL="429895" marR="133985" indent="-285750">
              <a:spcBef>
                <a:spcPts val="455"/>
              </a:spcBef>
              <a:buFont typeface="Arial" panose="020B0604020202020204" pitchFamily="34" charset="0"/>
              <a:buChar char="−"/>
            </a:pPr>
            <a:r>
              <a:rPr lang="en-NZ" sz="1100" b="1" spc="-5" dirty="0">
                <a:solidFill>
                  <a:schemeClr val="tx1">
                    <a:lumMod val="75000"/>
                    <a:lumOff val="25000"/>
                  </a:schemeClr>
                </a:solidFill>
                <a:cs typeface="Calibri Light"/>
              </a:rPr>
              <a:t>Offer additional value</a:t>
            </a:r>
            <a:r>
              <a:rPr lang="en-NZ" sz="1100" b="1" spc="-5" dirty="0">
                <a:solidFill>
                  <a:srgbClr val="FF0000"/>
                </a:solidFill>
                <a:cs typeface="Calibri Light"/>
              </a:rPr>
              <a:t>:</a:t>
            </a:r>
            <a:r>
              <a:rPr lang="en-NZ" sz="1100" b="1" spc="-5" dirty="0">
                <a:solidFill>
                  <a:schemeClr val="tx1">
                    <a:lumMod val="75000"/>
                    <a:lumOff val="25000"/>
                  </a:schemeClr>
                </a:solidFill>
                <a:cs typeface="Calibri Light"/>
              </a:rPr>
              <a:t> </a:t>
            </a:r>
            <a:r>
              <a:rPr lang="en-NZ" sz="1100" spc="-5" dirty="0">
                <a:solidFill>
                  <a:schemeClr val="tx1">
                    <a:lumMod val="75000"/>
                    <a:lumOff val="25000"/>
                  </a:schemeClr>
                </a:solidFill>
                <a:cs typeface="Calibri Light"/>
              </a:rPr>
              <a:t>We were able to increase the sample size and ask respondents more questions within the 20 minute timeframe using the online approach. </a:t>
            </a:r>
          </a:p>
          <a:p>
            <a:pPr marL="144145" marR="133985">
              <a:spcBef>
                <a:spcPts val="455"/>
              </a:spcBef>
            </a:pPr>
            <a:r>
              <a:rPr lang="en-NZ" sz="1100" spc="-5" dirty="0">
                <a:solidFill>
                  <a:schemeClr val="tx1">
                    <a:lumMod val="75000"/>
                    <a:lumOff val="25000"/>
                  </a:schemeClr>
                </a:solidFill>
                <a:cs typeface="Calibri Light"/>
              </a:rPr>
              <a:t>The reasons for retaining a notable face to face sample, as opposed to shifting the survey purely online were to: </a:t>
            </a:r>
          </a:p>
          <a:p>
            <a:pPr marL="429895" marR="133985" indent="-285750">
              <a:spcBef>
                <a:spcPts val="455"/>
              </a:spcBef>
              <a:buFontTx/>
              <a:buChar char="-"/>
            </a:pPr>
            <a:r>
              <a:rPr lang="en-NZ" sz="1100" b="1" spc="-5" dirty="0">
                <a:solidFill>
                  <a:schemeClr val="tx1">
                    <a:lumMod val="75000"/>
                    <a:lumOff val="25000"/>
                  </a:schemeClr>
                </a:solidFill>
                <a:cs typeface="Calibri Light"/>
              </a:rPr>
              <a:t>Achieve a representative sample</a:t>
            </a:r>
            <a:r>
              <a:rPr lang="en-NZ" sz="1100" b="1" spc="-5" dirty="0">
                <a:solidFill>
                  <a:srgbClr val="FF0000"/>
                </a:solidFill>
                <a:cs typeface="Calibri Light"/>
              </a:rPr>
              <a:t>:</a:t>
            </a:r>
            <a:r>
              <a:rPr lang="en-NZ" sz="1100" b="1" spc="-5" dirty="0">
                <a:solidFill>
                  <a:schemeClr val="tx1">
                    <a:lumMod val="75000"/>
                    <a:lumOff val="25000"/>
                  </a:schemeClr>
                </a:solidFill>
                <a:cs typeface="Calibri Light"/>
              </a:rPr>
              <a:t> </a:t>
            </a:r>
            <a:r>
              <a:rPr lang="en-NZ" sz="1100" spc="-5" dirty="0">
                <a:solidFill>
                  <a:schemeClr val="tx1">
                    <a:lumMod val="75000"/>
                    <a:lumOff val="25000"/>
                  </a:schemeClr>
                </a:solidFill>
                <a:cs typeface="Calibri Light"/>
              </a:rPr>
              <a:t>With a face to face approach we can ensure we reach low income households that may not have access to internet enabled devices.</a:t>
            </a:r>
          </a:p>
          <a:p>
            <a:pPr marL="429895" marR="133985" indent="-285750">
              <a:spcBef>
                <a:spcPts val="455"/>
              </a:spcBef>
              <a:buFontTx/>
              <a:buChar char="-"/>
            </a:pPr>
            <a:r>
              <a:rPr lang="en-NZ" sz="1100" b="1" spc="-5" dirty="0">
                <a:solidFill>
                  <a:schemeClr val="tx1">
                    <a:lumMod val="75000"/>
                    <a:lumOff val="25000"/>
                  </a:schemeClr>
                </a:solidFill>
                <a:cs typeface="Calibri Light"/>
              </a:rPr>
              <a:t>Safeguard the ability to make comparisons in time series data</a:t>
            </a:r>
            <a:r>
              <a:rPr lang="en-NZ" sz="1100" b="1" spc="-5" dirty="0">
                <a:solidFill>
                  <a:srgbClr val="FF0000"/>
                </a:solidFill>
                <a:cs typeface="Calibri Light"/>
              </a:rPr>
              <a:t>:</a:t>
            </a:r>
            <a:r>
              <a:rPr lang="en-NZ" sz="1100" b="1" spc="-5" dirty="0">
                <a:solidFill>
                  <a:schemeClr val="tx1">
                    <a:lumMod val="75000"/>
                    <a:lumOff val="25000"/>
                  </a:schemeClr>
                </a:solidFill>
                <a:cs typeface="Calibri Light"/>
              </a:rPr>
              <a:t> </a:t>
            </a:r>
            <a:r>
              <a:rPr lang="en-NZ" sz="1100" spc="-5" dirty="0">
                <a:solidFill>
                  <a:schemeClr val="tx1">
                    <a:lumMod val="75000"/>
                    <a:lumOff val="25000"/>
                  </a:schemeClr>
                </a:solidFill>
                <a:cs typeface="Calibri Light"/>
              </a:rPr>
              <a:t>There are often notable shifts in attitudes and self-reported behaviours when switching from an interviewer-led approach to online. Conducting face to face interviews in parallel with the online interviews meant we could understand what impact (if any) the change in methodology had on the results. </a:t>
            </a:r>
          </a:p>
          <a:p>
            <a:pPr marL="144145" marR="133985">
              <a:spcBef>
                <a:spcPts val="455"/>
              </a:spcBef>
            </a:pPr>
            <a:r>
              <a:rPr lang="en-NZ" sz="1100" spc="-5" dirty="0">
                <a:solidFill>
                  <a:schemeClr val="tx1">
                    <a:lumMod val="75000"/>
                    <a:lumOff val="25000"/>
                  </a:schemeClr>
                </a:solidFill>
                <a:cs typeface="Calibri Light"/>
              </a:rPr>
              <a:t>When comparing results across the online and face to face surveys, we found them to be very similar both in terms of magnitude and rank order of usage, areas of concern and broader attitudes. Consequently, we can be confident that any shift in the results is due to a real change since 2014. Also, as the different methodologies produced such comparable results, we merged them together into one holistic view. </a:t>
            </a:r>
            <a:endParaRPr lang="en-NZ" sz="1050" spc="-5" dirty="0">
              <a:solidFill>
                <a:schemeClr val="tx1">
                  <a:lumMod val="75000"/>
                  <a:lumOff val="25000"/>
                </a:schemeClr>
              </a:solidFill>
              <a:cs typeface="Calibri Light"/>
            </a:endParaRPr>
          </a:p>
        </p:txBody>
      </p:sp>
      <p:sp>
        <p:nvSpPr>
          <p:cNvPr id="8" name="object 154">
            <a:extLst>
              <a:ext uri="{FF2B5EF4-FFF2-40B4-BE49-F238E27FC236}">
                <a16:creationId xmlns:a16="http://schemas.microsoft.com/office/drawing/2014/main" id="{90B515FA-94B3-4870-A03A-B119BBCEF3D5}"/>
              </a:ext>
            </a:extLst>
          </p:cNvPr>
          <p:cNvSpPr txBox="1"/>
          <p:nvPr/>
        </p:nvSpPr>
        <p:spPr>
          <a:xfrm>
            <a:off x="6197904" y="1787274"/>
            <a:ext cx="5787252" cy="4609073"/>
          </a:xfrm>
          <a:prstGeom prst="rect">
            <a:avLst/>
          </a:prstGeom>
          <a:noFill/>
        </p:spPr>
        <p:txBody>
          <a:bodyPr vert="horz" wrap="square" lIns="0" tIns="72000" rIns="0" bIns="0" rtlCol="0">
            <a:noAutofit/>
          </a:bodyPr>
          <a:lstStyle/>
          <a:p>
            <a:pPr marL="144145" marR="133985">
              <a:spcBef>
                <a:spcPts val="455"/>
              </a:spcBef>
            </a:pPr>
            <a:r>
              <a:rPr lang="en-NZ" sz="1100" spc="-5" dirty="0">
                <a:solidFill>
                  <a:schemeClr val="tx1">
                    <a:lumMod val="75000"/>
                    <a:lumOff val="25000"/>
                  </a:schemeClr>
                </a:solidFill>
                <a:cs typeface="Calibri Light"/>
              </a:rPr>
              <a:t>We used the Colmar Brunton online panel to recruit parents and caregivers of children aged six to fourteen. Interviews took place between the 2nd and 23rd of March 2020.</a:t>
            </a:r>
          </a:p>
          <a:p>
            <a:pPr marL="144145" marR="133985">
              <a:spcBef>
                <a:spcPts val="455"/>
              </a:spcBef>
            </a:pPr>
            <a:r>
              <a:rPr lang="en-NZ" sz="1100" spc="-5" dirty="0">
                <a:solidFill>
                  <a:schemeClr val="tx1">
                    <a:lumMod val="75000"/>
                    <a:lumOff val="25000"/>
                  </a:schemeClr>
                </a:solidFill>
                <a:cs typeface="Calibri Light"/>
              </a:rPr>
              <a:t>We initially set out to conduct 700 interviews online and 300 interviews face to face. However, the viability of face to face interviews was hampered by the arrival of Covid-19. Community concerns saw a significant decline in response rates. Because of this, as well as a desire to put participant and interviewer safety first, we ceased face to face interviews and transitioned the remaining fieldwork online.</a:t>
            </a:r>
          </a:p>
          <a:p>
            <a:pPr marL="144145" marR="133985">
              <a:spcBef>
                <a:spcPts val="455"/>
              </a:spcBef>
            </a:pPr>
            <a:r>
              <a:rPr lang="en-NZ" sz="1100" spc="-5" dirty="0">
                <a:solidFill>
                  <a:schemeClr val="tx1">
                    <a:lumMod val="75000"/>
                    <a:lumOff val="25000"/>
                  </a:schemeClr>
                </a:solidFill>
                <a:cs typeface="Calibri Light"/>
              </a:rPr>
              <a:t>In total we interviewed 1,112 children aged six to fourteen and their parents / caregivers (1,005 online and 107 face to face). A sample size of 1,112 has a margin of error of +/-2.9%.</a:t>
            </a:r>
          </a:p>
          <a:p>
            <a:pPr marL="144145" marR="133985">
              <a:spcBef>
                <a:spcPts val="455"/>
              </a:spcBef>
            </a:pPr>
            <a:endParaRPr lang="en-NZ" sz="1100" spc="-5" dirty="0">
              <a:solidFill>
                <a:schemeClr val="tx1">
                  <a:lumMod val="75000"/>
                  <a:lumOff val="25000"/>
                </a:schemeClr>
              </a:solidFill>
              <a:cs typeface="Calibri Light"/>
            </a:endParaRPr>
          </a:p>
          <a:p>
            <a:pPr marL="144145" marR="133985">
              <a:spcBef>
                <a:spcPts val="455"/>
              </a:spcBef>
            </a:pPr>
            <a:endParaRPr lang="en-NZ" sz="1100" spc="-5" dirty="0">
              <a:solidFill>
                <a:schemeClr val="tx1">
                  <a:lumMod val="75000"/>
                  <a:lumOff val="25000"/>
                </a:schemeClr>
              </a:solidFill>
              <a:cs typeface="Calibri Light"/>
            </a:endParaRPr>
          </a:p>
          <a:p>
            <a:pPr marL="144145" marR="133985">
              <a:spcBef>
                <a:spcPts val="455"/>
              </a:spcBef>
            </a:pPr>
            <a:endParaRPr lang="en-NZ" sz="1100" spc="-5" dirty="0">
              <a:solidFill>
                <a:schemeClr val="tx1">
                  <a:lumMod val="75000"/>
                  <a:lumOff val="25000"/>
                </a:schemeClr>
              </a:solidFill>
              <a:cs typeface="Calibri Light"/>
            </a:endParaRPr>
          </a:p>
          <a:p>
            <a:pPr marL="144145" marR="133985">
              <a:spcBef>
                <a:spcPts val="455"/>
              </a:spcBef>
            </a:pPr>
            <a:endParaRPr lang="en-NZ" sz="1100" spc="-5" dirty="0">
              <a:solidFill>
                <a:schemeClr val="tx1">
                  <a:lumMod val="75000"/>
                  <a:lumOff val="25000"/>
                </a:schemeClr>
              </a:solidFill>
              <a:cs typeface="Calibri Light"/>
            </a:endParaRPr>
          </a:p>
          <a:p>
            <a:pPr marL="144145" marR="133985">
              <a:spcBef>
                <a:spcPts val="455"/>
              </a:spcBef>
            </a:pPr>
            <a:endParaRPr lang="en-NZ" sz="1100" spc="-5" dirty="0">
              <a:solidFill>
                <a:schemeClr val="tx1">
                  <a:lumMod val="75000"/>
                  <a:lumOff val="25000"/>
                </a:schemeClr>
              </a:solidFill>
              <a:cs typeface="Calibri Light"/>
            </a:endParaRPr>
          </a:p>
          <a:p>
            <a:pPr marL="144145" marR="133985">
              <a:spcBef>
                <a:spcPts val="455"/>
              </a:spcBef>
            </a:pPr>
            <a:r>
              <a:rPr lang="en-NZ" sz="1100" spc="-5" dirty="0">
                <a:solidFill>
                  <a:schemeClr val="tx1">
                    <a:lumMod val="75000"/>
                    <a:lumOff val="25000"/>
                  </a:schemeClr>
                </a:solidFill>
                <a:cs typeface="Calibri Light"/>
              </a:rPr>
              <a:t>Weighting was applied to ensure the final sample profile was representative of the six to fourteen year old population by age, gender, region, ethnicity, and household income. The sample was also weighted by day of the week to ensure questions relating to “yesterday” were representative across the week. </a:t>
            </a:r>
          </a:p>
        </p:txBody>
      </p:sp>
      <p:sp>
        <p:nvSpPr>
          <p:cNvPr id="6" name="Rectangle 5">
            <a:extLst>
              <a:ext uri="{FF2B5EF4-FFF2-40B4-BE49-F238E27FC236}">
                <a16:creationId xmlns:a16="http://schemas.microsoft.com/office/drawing/2014/main" id="{E3B0DEA7-100E-4394-80EE-0AE8887EE12D}"/>
              </a:ext>
            </a:extLst>
          </p:cNvPr>
          <p:cNvSpPr/>
          <p:nvPr/>
        </p:nvSpPr>
        <p:spPr>
          <a:xfrm>
            <a:off x="2464296" y="1237438"/>
            <a:ext cx="1091646" cy="338554"/>
          </a:xfrm>
          <a:prstGeom prst="rect">
            <a:avLst/>
          </a:prstGeom>
        </p:spPr>
        <p:txBody>
          <a:bodyPr wrap="none">
            <a:spAutoFit/>
          </a:bodyPr>
          <a:lstStyle/>
          <a:p>
            <a:pPr marL="2540" algn="ctr">
              <a:lnSpc>
                <a:spcPct val="80000"/>
              </a:lnSpc>
            </a:pPr>
            <a:r>
              <a:rPr lang="en-NZ" sz="2000" b="1" spc="-10" dirty="0">
                <a:solidFill>
                  <a:schemeClr val="bg1"/>
                </a:solidFill>
                <a:cs typeface="Calibri Light"/>
              </a:rPr>
              <a:t>Method</a:t>
            </a:r>
          </a:p>
        </p:txBody>
      </p:sp>
      <p:sp>
        <p:nvSpPr>
          <p:cNvPr id="12" name="Rectangle 11">
            <a:extLst>
              <a:ext uri="{FF2B5EF4-FFF2-40B4-BE49-F238E27FC236}">
                <a16:creationId xmlns:a16="http://schemas.microsoft.com/office/drawing/2014/main" id="{FA432EC8-874E-4DC4-A6D2-2B3069D7D437}"/>
              </a:ext>
            </a:extLst>
          </p:cNvPr>
          <p:cNvSpPr/>
          <p:nvPr/>
        </p:nvSpPr>
        <p:spPr>
          <a:xfrm>
            <a:off x="8391339" y="1237438"/>
            <a:ext cx="1331135" cy="338554"/>
          </a:xfrm>
          <a:prstGeom prst="rect">
            <a:avLst/>
          </a:prstGeom>
        </p:spPr>
        <p:txBody>
          <a:bodyPr wrap="none">
            <a:spAutoFit/>
          </a:bodyPr>
          <a:lstStyle/>
          <a:p>
            <a:pPr marL="2540" algn="ctr">
              <a:lnSpc>
                <a:spcPct val="80000"/>
              </a:lnSpc>
            </a:pPr>
            <a:r>
              <a:rPr lang="en-NZ" sz="2000" b="1" spc="-10" dirty="0">
                <a:solidFill>
                  <a:schemeClr val="bg1"/>
                </a:solidFill>
                <a:cs typeface="Calibri Light"/>
              </a:rPr>
              <a:t>Sampling</a:t>
            </a:r>
          </a:p>
        </p:txBody>
      </p:sp>
      <p:sp>
        <p:nvSpPr>
          <p:cNvPr id="17" name="Rectangle 16">
            <a:extLst>
              <a:ext uri="{FF2B5EF4-FFF2-40B4-BE49-F238E27FC236}">
                <a16:creationId xmlns:a16="http://schemas.microsoft.com/office/drawing/2014/main" id="{65CD0B83-35AF-459E-8E9F-8F06B8A492A0}"/>
              </a:ext>
            </a:extLst>
          </p:cNvPr>
          <p:cNvSpPr/>
          <p:nvPr/>
        </p:nvSpPr>
        <p:spPr>
          <a:xfrm>
            <a:off x="6019565" y="927436"/>
            <a:ext cx="142241" cy="57923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pSp>
        <p:nvGrpSpPr>
          <p:cNvPr id="24" name="Group 23">
            <a:extLst>
              <a:ext uri="{FF2B5EF4-FFF2-40B4-BE49-F238E27FC236}">
                <a16:creationId xmlns:a16="http://schemas.microsoft.com/office/drawing/2014/main" id="{C3986A39-5E35-4EBF-A635-F940EA65F9F3}"/>
              </a:ext>
            </a:extLst>
          </p:cNvPr>
          <p:cNvGrpSpPr/>
          <p:nvPr/>
        </p:nvGrpSpPr>
        <p:grpSpPr>
          <a:xfrm>
            <a:off x="93262" y="886343"/>
            <a:ext cx="877280" cy="877280"/>
            <a:chOff x="71844" y="912828"/>
            <a:chExt cx="1028467" cy="1028467"/>
          </a:xfrm>
        </p:grpSpPr>
        <p:sp>
          <p:nvSpPr>
            <p:cNvPr id="22" name="Oval 21">
              <a:extLst>
                <a:ext uri="{FF2B5EF4-FFF2-40B4-BE49-F238E27FC236}">
                  <a16:creationId xmlns:a16="http://schemas.microsoft.com/office/drawing/2014/main" id="{6F5D8E02-BC48-4193-873E-3DBF437240AC}"/>
                </a:ext>
              </a:extLst>
            </p:cNvPr>
            <p:cNvSpPr/>
            <p:nvPr/>
          </p:nvSpPr>
          <p:spPr>
            <a:xfrm>
              <a:off x="71844" y="912828"/>
              <a:ext cx="1028467" cy="1028467"/>
            </a:xfrm>
            <a:prstGeom prst="ellipse">
              <a:avLst/>
            </a:prstGeom>
            <a:solidFill>
              <a:schemeClr val="accent3"/>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21" name="Graphic 20">
              <a:extLst>
                <a:ext uri="{FF2B5EF4-FFF2-40B4-BE49-F238E27FC236}">
                  <a16:creationId xmlns:a16="http://schemas.microsoft.com/office/drawing/2014/main" id="{69AB3C80-C174-4505-9CF6-550996CA5D8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1685" y="1047485"/>
              <a:ext cx="648784" cy="626412"/>
            </a:xfrm>
            <a:prstGeom prst="rect">
              <a:avLst/>
            </a:prstGeom>
          </p:spPr>
        </p:pic>
      </p:grpSp>
      <p:grpSp>
        <p:nvGrpSpPr>
          <p:cNvPr id="25" name="Group 24">
            <a:extLst>
              <a:ext uri="{FF2B5EF4-FFF2-40B4-BE49-F238E27FC236}">
                <a16:creationId xmlns:a16="http://schemas.microsoft.com/office/drawing/2014/main" id="{9105B2FA-5BEC-45B5-8E19-F8A30076F233}"/>
              </a:ext>
            </a:extLst>
          </p:cNvPr>
          <p:cNvGrpSpPr/>
          <p:nvPr/>
        </p:nvGrpSpPr>
        <p:grpSpPr>
          <a:xfrm>
            <a:off x="11229797" y="886343"/>
            <a:ext cx="877280" cy="877280"/>
            <a:chOff x="11086458" y="912828"/>
            <a:chExt cx="1028467" cy="1028467"/>
          </a:xfrm>
        </p:grpSpPr>
        <p:sp>
          <p:nvSpPr>
            <p:cNvPr id="23" name="Oval 22">
              <a:extLst>
                <a:ext uri="{FF2B5EF4-FFF2-40B4-BE49-F238E27FC236}">
                  <a16:creationId xmlns:a16="http://schemas.microsoft.com/office/drawing/2014/main" id="{C90B8F2A-FAAA-41BB-A568-D42FB5BE1481}"/>
                </a:ext>
              </a:extLst>
            </p:cNvPr>
            <p:cNvSpPr/>
            <p:nvPr/>
          </p:nvSpPr>
          <p:spPr>
            <a:xfrm>
              <a:off x="11086458" y="912828"/>
              <a:ext cx="1028467" cy="1028467"/>
            </a:xfrm>
            <a:prstGeom prst="ellipse">
              <a:avLst/>
            </a:prstGeom>
            <a:solidFill>
              <a:schemeClr val="accent1"/>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20" name="Graphic 19">
              <a:extLst>
                <a:ext uri="{FF2B5EF4-FFF2-40B4-BE49-F238E27FC236}">
                  <a16:creationId xmlns:a16="http://schemas.microsoft.com/office/drawing/2014/main" id="{94F13175-3151-4CA7-8A93-F7B369EC7B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32177" y="1062251"/>
              <a:ext cx="679549" cy="679549"/>
            </a:xfrm>
            <a:prstGeom prst="rect">
              <a:avLst/>
            </a:prstGeom>
          </p:spPr>
        </p:pic>
      </p:grpSp>
      <p:graphicFrame>
        <p:nvGraphicFramePr>
          <p:cNvPr id="2" name="Table 1">
            <a:extLst>
              <a:ext uri="{FF2B5EF4-FFF2-40B4-BE49-F238E27FC236}">
                <a16:creationId xmlns:a16="http://schemas.microsoft.com/office/drawing/2014/main" id="{D66BFB86-A0BB-48E5-AED4-C3995F9B3420}"/>
              </a:ext>
            </a:extLst>
          </p:cNvPr>
          <p:cNvGraphicFramePr>
            <a:graphicFrameLocks noGrp="1"/>
          </p:cNvGraphicFramePr>
          <p:nvPr>
            <p:extLst>
              <p:ext uri="{D42A27DB-BD31-4B8C-83A1-F6EECF244321}">
                <p14:modId xmlns:p14="http://schemas.microsoft.com/office/powerpoint/2010/main" val="407896707"/>
              </p:ext>
            </p:extLst>
          </p:nvPr>
        </p:nvGraphicFramePr>
        <p:xfrm>
          <a:off x="6847462" y="3779879"/>
          <a:ext cx="4203996" cy="975360"/>
        </p:xfrm>
        <a:graphic>
          <a:graphicData uri="http://schemas.openxmlformats.org/drawingml/2006/table">
            <a:tbl>
              <a:tblPr firstRow="1" bandRow="1">
                <a:tableStyleId>{5C22544A-7EE6-4342-B048-85BDC9FD1C3A}</a:tableStyleId>
              </a:tblPr>
              <a:tblGrid>
                <a:gridCol w="1401332">
                  <a:extLst>
                    <a:ext uri="{9D8B030D-6E8A-4147-A177-3AD203B41FA5}">
                      <a16:colId xmlns:a16="http://schemas.microsoft.com/office/drawing/2014/main" val="3668833379"/>
                    </a:ext>
                  </a:extLst>
                </a:gridCol>
                <a:gridCol w="1401332">
                  <a:extLst>
                    <a:ext uri="{9D8B030D-6E8A-4147-A177-3AD203B41FA5}">
                      <a16:colId xmlns:a16="http://schemas.microsoft.com/office/drawing/2014/main" val="307647283"/>
                    </a:ext>
                  </a:extLst>
                </a:gridCol>
                <a:gridCol w="1401332">
                  <a:extLst>
                    <a:ext uri="{9D8B030D-6E8A-4147-A177-3AD203B41FA5}">
                      <a16:colId xmlns:a16="http://schemas.microsoft.com/office/drawing/2014/main" val="155494318"/>
                    </a:ext>
                  </a:extLst>
                </a:gridCol>
              </a:tblGrid>
              <a:tr h="168188">
                <a:tc>
                  <a:txBody>
                    <a:bodyPr/>
                    <a:lstStyle/>
                    <a:p>
                      <a:endParaRPr lang="en-NZ" sz="1000" dirty="0"/>
                    </a:p>
                  </a:txBody>
                  <a:tcPr/>
                </a:tc>
                <a:tc>
                  <a:txBody>
                    <a:bodyPr/>
                    <a:lstStyle/>
                    <a:p>
                      <a:pPr algn="ctr"/>
                      <a:r>
                        <a:rPr lang="en-NZ" sz="1000" dirty="0"/>
                        <a:t>Online survey</a:t>
                      </a:r>
                    </a:p>
                  </a:txBody>
                  <a:tcPr/>
                </a:tc>
                <a:tc>
                  <a:txBody>
                    <a:bodyPr/>
                    <a:lstStyle/>
                    <a:p>
                      <a:pPr algn="ctr"/>
                      <a:r>
                        <a:rPr lang="en-NZ" sz="1000" dirty="0"/>
                        <a:t>Face to face survey</a:t>
                      </a:r>
                    </a:p>
                  </a:txBody>
                  <a:tcPr/>
                </a:tc>
                <a:extLst>
                  <a:ext uri="{0D108BD9-81ED-4DB2-BD59-A6C34878D82A}">
                    <a16:rowId xmlns:a16="http://schemas.microsoft.com/office/drawing/2014/main" val="2033778564"/>
                  </a:ext>
                </a:extLst>
              </a:tr>
              <a:tr h="168188">
                <a:tc>
                  <a:txBody>
                    <a:bodyPr/>
                    <a:lstStyle/>
                    <a:p>
                      <a:r>
                        <a:rPr lang="en-NZ" sz="1000" dirty="0"/>
                        <a:t>Sample size (n)</a:t>
                      </a:r>
                    </a:p>
                  </a:txBody>
                  <a:tcPr/>
                </a:tc>
                <a:tc>
                  <a:txBody>
                    <a:bodyPr/>
                    <a:lstStyle/>
                    <a:p>
                      <a:pPr algn="ctr"/>
                      <a:r>
                        <a:rPr lang="en-NZ" sz="1000" dirty="0"/>
                        <a:t>1,005</a:t>
                      </a:r>
                    </a:p>
                  </a:txBody>
                  <a:tcPr/>
                </a:tc>
                <a:tc>
                  <a:txBody>
                    <a:bodyPr/>
                    <a:lstStyle/>
                    <a:p>
                      <a:pPr algn="ctr"/>
                      <a:r>
                        <a:rPr lang="en-NZ" sz="1000" dirty="0"/>
                        <a:t>107</a:t>
                      </a:r>
                    </a:p>
                  </a:txBody>
                  <a:tcPr/>
                </a:tc>
                <a:extLst>
                  <a:ext uri="{0D108BD9-81ED-4DB2-BD59-A6C34878D82A}">
                    <a16:rowId xmlns:a16="http://schemas.microsoft.com/office/drawing/2014/main" val="2505924384"/>
                  </a:ext>
                </a:extLst>
              </a:tr>
              <a:tr h="168188">
                <a:tc>
                  <a:txBody>
                    <a:bodyPr/>
                    <a:lstStyle/>
                    <a:p>
                      <a:r>
                        <a:rPr lang="en-NZ" sz="1000" dirty="0"/>
                        <a:t>Interview duration</a:t>
                      </a:r>
                    </a:p>
                  </a:txBody>
                  <a:tcPr/>
                </a:tc>
                <a:tc>
                  <a:txBody>
                    <a:bodyPr/>
                    <a:lstStyle/>
                    <a:p>
                      <a:pPr algn="ctr"/>
                      <a:r>
                        <a:rPr lang="en-NZ" sz="1000" dirty="0"/>
                        <a:t>30 minutes</a:t>
                      </a:r>
                    </a:p>
                  </a:txBody>
                  <a:tcPr/>
                </a:tc>
                <a:tc>
                  <a:txBody>
                    <a:bodyPr/>
                    <a:lstStyle/>
                    <a:p>
                      <a:pPr algn="ctr"/>
                      <a:r>
                        <a:rPr lang="en-NZ" sz="1000" dirty="0"/>
                        <a:t>35 minutes</a:t>
                      </a:r>
                    </a:p>
                  </a:txBody>
                  <a:tcPr/>
                </a:tc>
                <a:extLst>
                  <a:ext uri="{0D108BD9-81ED-4DB2-BD59-A6C34878D82A}">
                    <a16:rowId xmlns:a16="http://schemas.microsoft.com/office/drawing/2014/main" val="1024645165"/>
                  </a:ext>
                </a:extLst>
              </a:tr>
              <a:tr h="168188">
                <a:tc>
                  <a:txBody>
                    <a:bodyPr/>
                    <a:lstStyle/>
                    <a:p>
                      <a:r>
                        <a:rPr lang="en-NZ" sz="1000" dirty="0"/>
                        <a:t>Response rate</a:t>
                      </a:r>
                    </a:p>
                  </a:txBody>
                  <a:tcPr/>
                </a:tc>
                <a:tc>
                  <a:txBody>
                    <a:bodyPr/>
                    <a:lstStyle/>
                    <a:p>
                      <a:pPr algn="ctr"/>
                      <a:r>
                        <a:rPr lang="en-NZ" sz="1000" dirty="0"/>
                        <a:t>24.5%</a:t>
                      </a:r>
                    </a:p>
                  </a:txBody>
                  <a:tcPr/>
                </a:tc>
                <a:tc>
                  <a:txBody>
                    <a:bodyPr/>
                    <a:lstStyle/>
                    <a:p>
                      <a:pPr algn="ctr"/>
                      <a:r>
                        <a:rPr lang="en-NZ" sz="1000" dirty="0"/>
                        <a:t>13.7%</a:t>
                      </a:r>
                    </a:p>
                  </a:txBody>
                  <a:tcPr/>
                </a:tc>
                <a:extLst>
                  <a:ext uri="{0D108BD9-81ED-4DB2-BD59-A6C34878D82A}">
                    <a16:rowId xmlns:a16="http://schemas.microsoft.com/office/drawing/2014/main" val="1664559536"/>
                  </a:ext>
                </a:extLst>
              </a:tr>
            </a:tbl>
          </a:graphicData>
        </a:graphic>
      </p:graphicFrame>
    </p:spTree>
    <p:extLst>
      <p:ext uri="{BB962C8B-B14F-4D97-AF65-F5344CB8AC3E}">
        <p14:creationId xmlns:p14="http://schemas.microsoft.com/office/powerpoint/2010/main" val="37167678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23924" y="138224"/>
            <a:ext cx="9212683" cy="547576"/>
          </a:xfrm>
        </p:spPr>
        <p:txBody>
          <a:bodyPr/>
          <a:lstStyle/>
          <a:p>
            <a:r>
              <a:rPr lang="en-NZ" dirty="0"/>
              <a:t>When children stop using the internet by age group</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351722"/>
            <a:ext cx="2641600" cy="17831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As might be expected, older children use the internet later into the evening than younger children. </a:t>
            </a:r>
          </a:p>
        </p:txBody>
      </p:sp>
      <p:sp>
        <p:nvSpPr>
          <p:cNvPr id="16" name="Rectangle 15">
            <a:extLst>
              <a:ext uri="{FF2B5EF4-FFF2-40B4-BE49-F238E27FC236}">
                <a16:creationId xmlns:a16="http://schemas.microsoft.com/office/drawing/2014/main" id="{4AFBC0AD-D46E-4551-A2C2-C2D54CD7569D}"/>
              </a:ext>
            </a:extLst>
          </p:cNvPr>
          <p:cNvSpPr/>
          <p:nvPr/>
        </p:nvSpPr>
        <p:spPr>
          <a:xfrm>
            <a:off x="3136900" y="1039528"/>
            <a:ext cx="8851900" cy="5178392"/>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graphicFrame>
        <p:nvGraphicFramePr>
          <p:cNvPr id="8" name="Chart 7">
            <a:extLst>
              <a:ext uri="{FF2B5EF4-FFF2-40B4-BE49-F238E27FC236}">
                <a16:creationId xmlns:a16="http://schemas.microsoft.com/office/drawing/2014/main" id="{388842AB-6FE4-4BCE-95EC-AB31887913B4}"/>
              </a:ext>
            </a:extLst>
          </p:cNvPr>
          <p:cNvGraphicFramePr/>
          <p:nvPr>
            <p:extLst>
              <p:ext uri="{D42A27DB-BD31-4B8C-83A1-F6EECF244321}">
                <p14:modId xmlns:p14="http://schemas.microsoft.com/office/powerpoint/2010/main" val="3992119515"/>
              </p:ext>
            </p:extLst>
          </p:nvPr>
        </p:nvGraphicFramePr>
        <p:xfrm>
          <a:off x="3349649" y="1257300"/>
          <a:ext cx="8426402" cy="496062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6E42A935-DE99-4505-BC28-D85FDA4AC459}"/>
              </a:ext>
            </a:extLst>
          </p:cNvPr>
          <p:cNvSpPr txBox="1"/>
          <p:nvPr/>
        </p:nvSpPr>
        <p:spPr>
          <a:xfrm>
            <a:off x="180753" y="6485860"/>
            <a:ext cx="9473610" cy="338554"/>
          </a:xfrm>
          <a:prstGeom prst="rect">
            <a:avLst/>
          </a:prstGeom>
          <a:noFill/>
        </p:spPr>
        <p:txBody>
          <a:bodyPr wrap="square" rtlCol="0">
            <a:spAutoFit/>
          </a:bodyPr>
          <a:lstStyle/>
          <a:p>
            <a:r>
              <a:rPr lang="en-NZ" sz="800" dirty="0"/>
              <a:t>Source: S1Q6c. When did your child stop using the internet yesterday?</a:t>
            </a:r>
          </a:p>
          <a:p>
            <a:r>
              <a:rPr lang="en-NZ" sz="800" dirty="0"/>
              <a:t>Base size: All parents and caregivers of 6 to 14 year olds who used the internet yesterday (n=898). Base sizes for each age group greater than 200. Excludes don’t know and unusable responses.</a:t>
            </a:r>
          </a:p>
        </p:txBody>
      </p:sp>
      <p:sp>
        <p:nvSpPr>
          <p:cNvPr id="9" name="Rectangle 8">
            <a:extLst>
              <a:ext uri="{FF2B5EF4-FFF2-40B4-BE49-F238E27FC236}">
                <a16:creationId xmlns:a16="http://schemas.microsoft.com/office/drawing/2014/main" id="{4E0E2D4C-11BF-4436-8551-4AC60DA55D3A}"/>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10" name="Picture 9">
            <a:extLst>
              <a:ext uri="{FF2B5EF4-FFF2-40B4-BE49-F238E27FC236}">
                <a16:creationId xmlns:a16="http://schemas.microsoft.com/office/drawing/2014/main" id="{4256F133-50C6-49C5-B76B-976263F18ACA}"/>
              </a:ext>
            </a:extLst>
          </p:cNvPr>
          <p:cNvPicPr>
            <a:picLocks noChangeAspect="1"/>
          </p:cNvPicPr>
          <p:nvPr/>
        </p:nvPicPr>
        <p:blipFill>
          <a:blip r:embed="rId3"/>
          <a:stretch>
            <a:fillRect/>
          </a:stretch>
        </p:blipFill>
        <p:spPr>
          <a:xfrm>
            <a:off x="201612" y="113240"/>
            <a:ext cx="612000" cy="612000"/>
          </a:xfrm>
          <a:prstGeom prst="rect">
            <a:avLst/>
          </a:prstGeom>
        </p:spPr>
      </p:pic>
    </p:spTree>
    <p:extLst>
      <p:ext uri="{BB962C8B-B14F-4D97-AF65-F5344CB8AC3E}">
        <p14:creationId xmlns:p14="http://schemas.microsoft.com/office/powerpoint/2010/main" val="14870970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047F5-C5F2-47DB-9FF3-8D95EA1C9057}"/>
              </a:ext>
            </a:extLst>
          </p:cNvPr>
          <p:cNvSpPr>
            <a:spLocks noGrp="1"/>
          </p:cNvSpPr>
          <p:nvPr>
            <p:ph type="title"/>
          </p:nvPr>
        </p:nvSpPr>
        <p:spPr>
          <a:xfrm>
            <a:off x="354176" y="5263874"/>
            <a:ext cx="8269124" cy="1164906"/>
          </a:xfrm>
        </p:spPr>
        <p:txBody>
          <a:bodyPr/>
          <a:lstStyle/>
          <a:p>
            <a:r>
              <a:rPr lang="en-NZ" dirty="0"/>
              <a:t>Media consumption: </a:t>
            </a:r>
            <a:r>
              <a:rPr lang="en-NZ" sz="2800" b="0" i="1" dirty="0"/>
              <a:t>Audio content</a:t>
            </a:r>
            <a:endParaRPr lang="en-NZ" b="0" i="1" dirty="0"/>
          </a:p>
        </p:txBody>
      </p:sp>
      <p:cxnSp>
        <p:nvCxnSpPr>
          <p:cNvPr id="3" name="Straight Connector 2">
            <a:extLst>
              <a:ext uri="{FF2B5EF4-FFF2-40B4-BE49-F238E27FC236}">
                <a16:creationId xmlns:a16="http://schemas.microsoft.com/office/drawing/2014/main" id="{3815A885-4D04-4132-9ECF-F65ED484FDB7}"/>
              </a:ext>
            </a:extLst>
          </p:cNvPr>
          <p:cNvCxnSpPr>
            <a:cxnSpLocks/>
          </p:cNvCxnSpPr>
          <p:nvPr/>
        </p:nvCxnSpPr>
        <p:spPr>
          <a:xfrm>
            <a:off x="433689" y="6321455"/>
            <a:ext cx="3836987" cy="0"/>
          </a:xfrm>
          <a:prstGeom prst="line">
            <a:avLst/>
          </a:prstGeom>
          <a:ln w="76200">
            <a:gradFill flip="none" rotWithShape="1">
              <a:gsLst>
                <a:gs pos="0">
                  <a:schemeClr val="accent3"/>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48058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33450" y="138224"/>
            <a:ext cx="9203158" cy="547576"/>
          </a:xfrm>
        </p:spPr>
        <p:txBody>
          <a:bodyPr/>
          <a:lstStyle/>
          <a:p>
            <a:r>
              <a:rPr lang="en-NZ" dirty="0"/>
              <a:t>What children listen to</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p:txBody>
          <a:bodyPr/>
          <a:lstStyle/>
          <a:p>
            <a:r>
              <a:rPr lang="en-NZ" dirty="0"/>
              <a:t>Source: Q9a. Which of the following, if any, do you ever listen to? </a:t>
            </a:r>
          </a:p>
          <a:p>
            <a:r>
              <a:rPr lang="en-NZ" dirty="0"/>
              <a:t>Base size: All 6 to 14 year olds (n=1,112)</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242392"/>
            <a:ext cx="2641600" cy="1624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Spotify and YouTube are the most popular platforms for accessing audio content. </a:t>
            </a:r>
          </a:p>
        </p:txBody>
      </p:sp>
      <p:sp>
        <p:nvSpPr>
          <p:cNvPr id="16" name="Rectangle 15">
            <a:extLst>
              <a:ext uri="{FF2B5EF4-FFF2-40B4-BE49-F238E27FC236}">
                <a16:creationId xmlns:a16="http://schemas.microsoft.com/office/drawing/2014/main" id="{4AFBC0AD-D46E-4551-A2C2-C2D54CD7569D}"/>
              </a:ext>
            </a:extLst>
          </p:cNvPr>
          <p:cNvSpPr/>
          <p:nvPr/>
        </p:nvSpPr>
        <p:spPr>
          <a:xfrm>
            <a:off x="3136900" y="1039528"/>
            <a:ext cx="8851900" cy="5178392"/>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graphicFrame>
        <p:nvGraphicFramePr>
          <p:cNvPr id="7" name="Chart 6">
            <a:extLst>
              <a:ext uri="{FF2B5EF4-FFF2-40B4-BE49-F238E27FC236}">
                <a16:creationId xmlns:a16="http://schemas.microsoft.com/office/drawing/2014/main" id="{FEC330C3-D707-4D61-91F7-18ACDDA5FA62}"/>
              </a:ext>
            </a:extLst>
          </p:cNvPr>
          <p:cNvGraphicFramePr/>
          <p:nvPr>
            <p:extLst>
              <p:ext uri="{D42A27DB-BD31-4B8C-83A1-F6EECF244321}">
                <p14:modId xmlns:p14="http://schemas.microsoft.com/office/powerpoint/2010/main" val="103058423"/>
              </p:ext>
            </p:extLst>
          </p:nvPr>
        </p:nvGraphicFramePr>
        <p:xfrm>
          <a:off x="3360187" y="1039528"/>
          <a:ext cx="11038719" cy="5178392"/>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D0621E5F-210E-464C-900E-C5983448338F}"/>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aphicFrame>
        <p:nvGraphicFramePr>
          <p:cNvPr id="4" name="Table 3">
            <a:extLst>
              <a:ext uri="{FF2B5EF4-FFF2-40B4-BE49-F238E27FC236}">
                <a16:creationId xmlns:a16="http://schemas.microsoft.com/office/drawing/2014/main" id="{244A739D-945D-4602-B9F5-DDA7C1C225B0}"/>
              </a:ext>
            </a:extLst>
          </p:cNvPr>
          <p:cNvGraphicFramePr>
            <a:graphicFrameLocks noGrp="1"/>
          </p:cNvGraphicFramePr>
          <p:nvPr>
            <p:extLst>
              <p:ext uri="{D42A27DB-BD31-4B8C-83A1-F6EECF244321}">
                <p14:modId xmlns:p14="http://schemas.microsoft.com/office/powerpoint/2010/main" val="1361862911"/>
              </p:ext>
            </p:extLst>
          </p:nvPr>
        </p:nvGraphicFramePr>
        <p:xfrm>
          <a:off x="3607903" y="1377173"/>
          <a:ext cx="2690065" cy="4542857"/>
        </p:xfrm>
        <a:graphic>
          <a:graphicData uri="http://schemas.openxmlformats.org/drawingml/2006/table">
            <a:tbl>
              <a:tblPr>
                <a:tableStyleId>{5C22544A-7EE6-4342-B048-85BDC9FD1C3A}</a:tableStyleId>
              </a:tblPr>
              <a:tblGrid>
                <a:gridCol w="2690065">
                  <a:extLst>
                    <a:ext uri="{9D8B030D-6E8A-4147-A177-3AD203B41FA5}">
                      <a16:colId xmlns:a16="http://schemas.microsoft.com/office/drawing/2014/main" val="719804845"/>
                    </a:ext>
                  </a:extLst>
                </a:gridCol>
              </a:tblGrid>
              <a:tr h="412987">
                <a:tc>
                  <a:txBody>
                    <a:bodyPr/>
                    <a:lstStyle/>
                    <a:p>
                      <a:pPr algn="r" fontAlgn="b"/>
                      <a:r>
                        <a:rPr lang="en-NZ" sz="1200" u="none" strike="noStrike" dirty="0">
                          <a:effectLst/>
                        </a:rPr>
                        <a:t>Spotify</a:t>
                      </a:r>
                      <a:endParaRPr lang="en-NZ" sz="1200" b="0" i="0" u="none" strike="noStrike" dirty="0">
                        <a:solidFill>
                          <a:srgbClr val="000000"/>
                        </a:solidFill>
                        <a:effectLst/>
                        <a:latin typeface="Calibri" panose="020F0502020204030204" pitchFamily="34" charset="0"/>
                      </a:endParaRPr>
                    </a:p>
                  </a:txBody>
                  <a:tcPr marL="7515" marR="7515" marT="751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57065009"/>
                  </a:ext>
                </a:extLst>
              </a:tr>
              <a:tr h="412987">
                <a:tc>
                  <a:txBody>
                    <a:bodyPr/>
                    <a:lstStyle/>
                    <a:p>
                      <a:pPr algn="r" fontAlgn="b"/>
                      <a:r>
                        <a:rPr lang="en-NZ" sz="1200" u="none" strike="noStrike" dirty="0">
                          <a:effectLst/>
                        </a:rPr>
                        <a:t>YouTube (for music)</a:t>
                      </a:r>
                      <a:endParaRPr lang="en-NZ" sz="1200" b="0" i="0" u="none" strike="noStrike" dirty="0">
                        <a:solidFill>
                          <a:srgbClr val="000000"/>
                        </a:solidFill>
                        <a:effectLst/>
                        <a:latin typeface="Calibri" panose="020F0502020204030204" pitchFamily="34" charset="0"/>
                      </a:endParaRPr>
                    </a:p>
                  </a:txBody>
                  <a:tcPr marL="7515" marR="7515" marT="751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28023003"/>
                  </a:ext>
                </a:extLst>
              </a:tr>
              <a:tr h="412987">
                <a:tc>
                  <a:txBody>
                    <a:bodyPr/>
                    <a:lstStyle/>
                    <a:p>
                      <a:pPr algn="r" fontAlgn="b"/>
                      <a:r>
                        <a:rPr lang="en-NZ" sz="1200" u="none" strike="noStrike" dirty="0">
                          <a:effectLst/>
                        </a:rPr>
                        <a:t>Apple Music</a:t>
                      </a:r>
                      <a:endParaRPr lang="en-NZ" sz="1200" b="0" i="0" u="none" strike="noStrike" dirty="0">
                        <a:solidFill>
                          <a:srgbClr val="000000"/>
                        </a:solidFill>
                        <a:effectLst/>
                        <a:latin typeface="Calibri" panose="020F0502020204030204" pitchFamily="34" charset="0"/>
                      </a:endParaRPr>
                    </a:p>
                  </a:txBody>
                  <a:tcPr marL="7515" marR="7515" marT="751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73036991"/>
                  </a:ext>
                </a:extLst>
              </a:tr>
              <a:tr h="412987">
                <a:tc>
                  <a:txBody>
                    <a:bodyPr/>
                    <a:lstStyle/>
                    <a:p>
                      <a:pPr algn="r" fontAlgn="b"/>
                      <a:r>
                        <a:rPr lang="en-NZ" sz="1200" u="none" strike="noStrike" dirty="0">
                          <a:effectLst/>
                        </a:rPr>
                        <a:t>iHeartRadio</a:t>
                      </a:r>
                      <a:endParaRPr lang="en-NZ" sz="1200" b="0" i="0" u="none" strike="noStrike" dirty="0">
                        <a:solidFill>
                          <a:srgbClr val="000000"/>
                        </a:solidFill>
                        <a:effectLst/>
                        <a:latin typeface="Calibri" panose="020F0502020204030204" pitchFamily="34" charset="0"/>
                      </a:endParaRPr>
                    </a:p>
                  </a:txBody>
                  <a:tcPr marL="7515" marR="7515" marT="751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81835555"/>
                  </a:ext>
                </a:extLst>
              </a:tr>
              <a:tr h="412987">
                <a:tc>
                  <a:txBody>
                    <a:bodyPr/>
                    <a:lstStyle/>
                    <a:p>
                      <a:pPr algn="r" fontAlgn="b"/>
                      <a:r>
                        <a:rPr lang="en-NZ" sz="1200" u="none" strike="noStrike" dirty="0">
                          <a:effectLst/>
                        </a:rPr>
                        <a:t>Children’s music on HEIHEI</a:t>
                      </a:r>
                      <a:endParaRPr lang="en-NZ" sz="1200" b="0" i="0" u="none" strike="noStrike" dirty="0">
                        <a:solidFill>
                          <a:srgbClr val="000000"/>
                        </a:solidFill>
                        <a:effectLst/>
                        <a:latin typeface="Calibri" panose="020F0502020204030204" pitchFamily="34" charset="0"/>
                      </a:endParaRPr>
                    </a:p>
                  </a:txBody>
                  <a:tcPr marL="7515" marR="7515" marT="751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38160069"/>
                  </a:ext>
                </a:extLst>
              </a:tr>
              <a:tr h="412987">
                <a:tc>
                  <a:txBody>
                    <a:bodyPr/>
                    <a:lstStyle/>
                    <a:p>
                      <a:pPr algn="r" fontAlgn="b"/>
                      <a:r>
                        <a:rPr lang="en-NZ" sz="1200" u="none" strike="noStrike" dirty="0">
                          <a:effectLst/>
                        </a:rPr>
                        <a:t>Rova</a:t>
                      </a:r>
                      <a:endParaRPr lang="en-NZ" sz="1200" b="0" i="0" u="none" strike="noStrike" dirty="0">
                        <a:solidFill>
                          <a:srgbClr val="000000"/>
                        </a:solidFill>
                        <a:effectLst/>
                        <a:latin typeface="Calibri" panose="020F0502020204030204" pitchFamily="34" charset="0"/>
                      </a:endParaRPr>
                    </a:p>
                  </a:txBody>
                  <a:tcPr marL="7515" marR="7515" marT="751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8975697"/>
                  </a:ext>
                </a:extLst>
              </a:tr>
              <a:tr h="412987">
                <a:tc>
                  <a:txBody>
                    <a:bodyPr/>
                    <a:lstStyle/>
                    <a:p>
                      <a:pPr algn="r" fontAlgn="b"/>
                      <a:r>
                        <a:rPr lang="en-NZ" sz="1200" u="none" strike="noStrike" dirty="0">
                          <a:effectLst/>
                        </a:rPr>
                        <a:t>Children’s radio show on RNZ National</a:t>
                      </a:r>
                      <a:endParaRPr lang="en-NZ" sz="1200" b="0" i="0" u="none" strike="noStrike" dirty="0">
                        <a:solidFill>
                          <a:srgbClr val="000000"/>
                        </a:solidFill>
                        <a:effectLst/>
                        <a:latin typeface="Calibri" panose="020F0502020204030204" pitchFamily="34" charset="0"/>
                      </a:endParaRPr>
                    </a:p>
                  </a:txBody>
                  <a:tcPr marL="7515" marR="7515" marT="751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90793799"/>
                  </a:ext>
                </a:extLst>
              </a:tr>
              <a:tr h="412987">
                <a:tc>
                  <a:txBody>
                    <a:bodyPr/>
                    <a:lstStyle/>
                    <a:p>
                      <a:pPr algn="r" fontAlgn="b"/>
                      <a:r>
                        <a:rPr lang="en-NZ" sz="1200" u="none" strike="noStrike" dirty="0">
                          <a:effectLst/>
                        </a:rPr>
                        <a:t>RNZ Storytime (online)</a:t>
                      </a:r>
                      <a:endParaRPr lang="en-NZ" sz="1200" b="0" i="0" u="none" strike="noStrike" dirty="0">
                        <a:solidFill>
                          <a:srgbClr val="000000"/>
                        </a:solidFill>
                        <a:effectLst/>
                        <a:latin typeface="Calibri" panose="020F0502020204030204" pitchFamily="34" charset="0"/>
                      </a:endParaRPr>
                    </a:p>
                  </a:txBody>
                  <a:tcPr marL="7515" marR="7515" marT="751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4640265"/>
                  </a:ext>
                </a:extLst>
              </a:tr>
              <a:tr h="412987">
                <a:tc>
                  <a:txBody>
                    <a:bodyPr/>
                    <a:lstStyle/>
                    <a:p>
                      <a:pPr algn="r" fontAlgn="b"/>
                      <a:r>
                        <a:rPr lang="en-NZ" sz="1200" u="none" strike="noStrike" dirty="0">
                          <a:effectLst/>
                        </a:rPr>
                        <a:t>Children’s radio show on a radio station not mentioned</a:t>
                      </a:r>
                      <a:endParaRPr lang="en-NZ" sz="1200" b="0" i="0" u="none" strike="noStrike" dirty="0">
                        <a:solidFill>
                          <a:srgbClr val="000000"/>
                        </a:solidFill>
                        <a:effectLst/>
                        <a:latin typeface="Calibri" panose="020F0502020204030204" pitchFamily="34" charset="0"/>
                      </a:endParaRPr>
                    </a:p>
                  </a:txBody>
                  <a:tcPr marL="7515" marR="7515" marT="751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93599025"/>
                  </a:ext>
                </a:extLst>
              </a:tr>
              <a:tr h="412987">
                <a:tc>
                  <a:txBody>
                    <a:bodyPr/>
                    <a:lstStyle/>
                    <a:p>
                      <a:pPr algn="r" fontAlgn="b"/>
                      <a:r>
                        <a:rPr lang="en-NZ" sz="1200" u="none" strike="noStrike" dirty="0">
                          <a:effectLst/>
                        </a:rPr>
                        <a:t>Access Radio</a:t>
                      </a:r>
                      <a:endParaRPr lang="en-NZ" sz="1200" b="0" i="0" u="none" strike="noStrike" dirty="0">
                        <a:solidFill>
                          <a:srgbClr val="000000"/>
                        </a:solidFill>
                        <a:effectLst/>
                        <a:latin typeface="Calibri" panose="020F0502020204030204" pitchFamily="34" charset="0"/>
                      </a:endParaRPr>
                    </a:p>
                  </a:txBody>
                  <a:tcPr marL="7515" marR="7515" marT="751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19208306"/>
                  </a:ext>
                </a:extLst>
              </a:tr>
              <a:tr h="412987">
                <a:tc>
                  <a:txBody>
                    <a:bodyPr/>
                    <a:lstStyle/>
                    <a:p>
                      <a:pPr algn="r" fontAlgn="b"/>
                      <a:r>
                        <a:rPr lang="en-NZ" sz="1200" u="none" strike="noStrike" dirty="0">
                          <a:effectLst/>
                        </a:rPr>
                        <a:t>Audible</a:t>
                      </a:r>
                      <a:endParaRPr lang="en-NZ" sz="1200" b="0" i="0" u="none" strike="noStrike" dirty="0">
                        <a:solidFill>
                          <a:srgbClr val="000000"/>
                        </a:solidFill>
                        <a:effectLst/>
                        <a:latin typeface="Calibri" panose="020F0502020204030204" pitchFamily="34" charset="0"/>
                      </a:endParaRPr>
                    </a:p>
                  </a:txBody>
                  <a:tcPr marL="7515" marR="7515" marT="751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26234224"/>
                  </a:ext>
                </a:extLst>
              </a:tr>
            </a:tbl>
          </a:graphicData>
        </a:graphic>
      </p:graphicFrame>
      <p:cxnSp>
        <p:nvCxnSpPr>
          <p:cNvPr id="6" name="Straight Arrow Connector 5">
            <a:extLst>
              <a:ext uri="{FF2B5EF4-FFF2-40B4-BE49-F238E27FC236}">
                <a16:creationId xmlns:a16="http://schemas.microsoft.com/office/drawing/2014/main" id="{F1244D88-1A20-4F93-802C-07DAB035EDF4}"/>
              </a:ext>
            </a:extLst>
          </p:cNvPr>
          <p:cNvCxnSpPr/>
          <p:nvPr/>
        </p:nvCxnSpPr>
        <p:spPr>
          <a:xfrm>
            <a:off x="6492571" y="1282371"/>
            <a:ext cx="0" cy="4770559"/>
          </a:xfrm>
          <a:prstGeom prst="straightConnector1">
            <a:avLst/>
          </a:prstGeom>
          <a:ln w="9525">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94C70C1-4161-4AF4-B3C2-FC9CD257FFD9}"/>
              </a:ext>
            </a:extLst>
          </p:cNvPr>
          <p:cNvPicPr>
            <a:picLocks noChangeAspect="1"/>
          </p:cNvPicPr>
          <p:nvPr/>
        </p:nvPicPr>
        <p:blipFill>
          <a:blip r:embed="rId3"/>
          <a:stretch>
            <a:fillRect/>
          </a:stretch>
        </p:blipFill>
        <p:spPr>
          <a:xfrm>
            <a:off x="201613" y="115608"/>
            <a:ext cx="612000" cy="608292"/>
          </a:xfrm>
          <a:prstGeom prst="rect">
            <a:avLst/>
          </a:prstGeom>
        </p:spPr>
      </p:pic>
    </p:spTree>
    <p:extLst>
      <p:ext uri="{BB962C8B-B14F-4D97-AF65-F5344CB8AC3E}">
        <p14:creationId xmlns:p14="http://schemas.microsoft.com/office/powerpoint/2010/main" val="13852638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DC103-9249-44F1-A619-B28A3BDE4832}"/>
              </a:ext>
            </a:extLst>
          </p:cNvPr>
          <p:cNvSpPr>
            <a:spLocks noGrp="1"/>
          </p:cNvSpPr>
          <p:nvPr>
            <p:ph type="title"/>
          </p:nvPr>
        </p:nvSpPr>
        <p:spPr>
          <a:xfrm>
            <a:off x="354176" y="5422900"/>
            <a:ext cx="8269124" cy="898548"/>
          </a:xfrm>
        </p:spPr>
        <p:txBody>
          <a:bodyPr/>
          <a:lstStyle/>
          <a:p>
            <a:r>
              <a:rPr lang="en-NZ" dirty="0"/>
              <a:t>Media consumption: </a:t>
            </a:r>
            <a:r>
              <a:rPr lang="en-NZ" sz="2800" b="0" i="1" dirty="0"/>
              <a:t>Gaming</a:t>
            </a:r>
            <a:endParaRPr lang="en-NZ" b="0" i="1" dirty="0"/>
          </a:p>
        </p:txBody>
      </p:sp>
      <p:cxnSp>
        <p:nvCxnSpPr>
          <p:cNvPr id="3" name="Straight Connector 2">
            <a:extLst>
              <a:ext uri="{FF2B5EF4-FFF2-40B4-BE49-F238E27FC236}">
                <a16:creationId xmlns:a16="http://schemas.microsoft.com/office/drawing/2014/main" id="{4D29A93A-AC92-4318-9840-E13417B42B87}"/>
              </a:ext>
            </a:extLst>
          </p:cNvPr>
          <p:cNvCxnSpPr>
            <a:cxnSpLocks/>
          </p:cNvCxnSpPr>
          <p:nvPr/>
        </p:nvCxnSpPr>
        <p:spPr>
          <a:xfrm>
            <a:off x="433689" y="6321455"/>
            <a:ext cx="3836987" cy="0"/>
          </a:xfrm>
          <a:prstGeom prst="line">
            <a:avLst/>
          </a:prstGeom>
          <a:ln w="76200">
            <a:gradFill flip="none" rotWithShape="1">
              <a:gsLst>
                <a:gs pos="0">
                  <a:schemeClr val="accent3"/>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9971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33450" y="138224"/>
            <a:ext cx="9203158" cy="547576"/>
          </a:xfrm>
        </p:spPr>
        <p:txBody>
          <a:bodyPr/>
          <a:lstStyle/>
          <a:p>
            <a:r>
              <a:rPr lang="en-NZ" dirty="0"/>
              <a:t>Who plays video games?</a:t>
            </a:r>
          </a:p>
        </p:txBody>
      </p:sp>
      <p:sp>
        <p:nvSpPr>
          <p:cNvPr id="7" name="Footer Placeholder 16">
            <a:extLst>
              <a:ext uri="{FF2B5EF4-FFF2-40B4-BE49-F238E27FC236}">
                <a16:creationId xmlns:a16="http://schemas.microsoft.com/office/drawing/2014/main" id="{AB120E81-6198-48D5-9010-1EF4D6D733FF}"/>
              </a:ext>
            </a:extLst>
          </p:cNvPr>
          <p:cNvSpPr>
            <a:spLocks noGrp="1"/>
          </p:cNvSpPr>
          <p:nvPr>
            <p:ph type="ftr" sz="quarter" idx="11"/>
          </p:nvPr>
        </p:nvSpPr>
        <p:spPr/>
        <p:txBody>
          <a:bodyPr/>
          <a:lstStyle/>
          <a:p>
            <a:r>
              <a:rPr lang="en-NZ" dirty="0"/>
              <a:t>Source: G1. What devices do you play video, computer or online games on?</a:t>
            </a:r>
          </a:p>
          <a:p>
            <a:r>
              <a:rPr lang="en-NZ" dirty="0"/>
              <a:t>Base size: All 6 to 14 year olds (n=1,005), base size for each demographic subgroup is greater than n=100</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402362"/>
            <a:ext cx="11785600" cy="6478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Nine out of ten children play video games. Boys and Māori children are more likely to play video games than average, while girls and younger children (aged six to eight) are less likely.</a:t>
            </a:r>
          </a:p>
        </p:txBody>
      </p:sp>
      <p:sp>
        <p:nvSpPr>
          <p:cNvPr id="16" name="Rectangle 15">
            <a:extLst>
              <a:ext uri="{FF2B5EF4-FFF2-40B4-BE49-F238E27FC236}">
                <a16:creationId xmlns:a16="http://schemas.microsoft.com/office/drawing/2014/main" id="{4AFBC0AD-D46E-4551-A2C2-C2D54CD7569D}"/>
              </a:ext>
            </a:extLst>
          </p:cNvPr>
          <p:cNvSpPr/>
          <p:nvPr/>
        </p:nvSpPr>
        <p:spPr>
          <a:xfrm>
            <a:off x="203200" y="2252312"/>
            <a:ext cx="11785600" cy="3965608"/>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graphicFrame>
        <p:nvGraphicFramePr>
          <p:cNvPr id="5" name="Chart 4">
            <a:extLst>
              <a:ext uri="{FF2B5EF4-FFF2-40B4-BE49-F238E27FC236}">
                <a16:creationId xmlns:a16="http://schemas.microsoft.com/office/drawing/2014/main" id="{DC6168F4-0AC0-4E89-A213-9F6FD0E86482}"/>
              </a:ext>
            </a:extLst>
          </p:cNvPr>
          <p:cNvGraphicFramePr/>
          <p:nvPr>
            <p:extLst>
              <p:ext uri="{D42A27DB-BD31-4B8C-83A1-F6EECF244321}">
                <p14:modId xmlns:p14="http://schemas.microsoft.com/office/powerpoint/2010/main" val="2739673711"/>
              </p:ext>
            </p:extLst>
          </p:nvPr>
        </p:nvGraphicFramePr>
        <p:xfrm>
          <a:off x="361507" y="2403909"/>
          <a:ext cx="11536326" cy="3734424"/>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Straight Connector 7">
            <a:extLst>
              <a:ext uri="{FF2B5EF4-FFF2-40B4-BE49-F238E27FC236}">
                <a16:creationId xmlns:a16="http://schemas.microsoft.com/office/drawing/2014/main" id="{BAFA40A8-776E-49DF-A112-2B79DACAE9EC}"/>
              </a:ext>
            </a:extLst>
          </p:cNvPr>
          <p:cNvCxnSpPr/>
          <p:nvPr/>
        </p:nvCxnSpPr>
        <p:spPr>
          <a:xfrm>
            <a:off x="531628" y="3070727"/>
            <a:ext cx="11164186" cy="0"/>
          </a:xfrm>
          <a:prstGeom prst="line">
            <a:avLst/>
          </a:prstGeom>
          <a:ln w="1270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Footer Placeholder 16">
            <a:extLst>
              <a:ext uri="{FF2B5EF4-FFF2-40B4-BE49-F238E27FC236}">
                <a16:creationId xmlns:a16="http://schemas.microsoft.com/office/drawing/2014/main" id="{A749262A-3FC8-4BC7-ADA1-52D088FAE207}"/>
              </a:ext>
            </a:extLst>
          </p:cNvPr>
          <p:cNvSpPr txBox="1">
            <a:spLocks/>
          </p:cNvSpPr>
          <p:nvPr/>
        </p:nvSpPr>
        <p:spPr>
          <a:xfrm>
            <a:off x="7780966" y="6410062"/>
            <a:ext cx="2080323" cy="436201"/>
          </a:xfrm>
          <a:prstGeom prst="rect">
            <a:avLst/>
          </a:prstGeom>
        </p:spPr>
        <p:txBody>
          <a:bodyPr vert="horz" lIns="91440" tIns="45720" rIns="91440" bIns="45720" rtlCol="0" anchor="ctr"/>
          <a:lstStyle>
            <a:defPPr>
              <a:defRPr lang="en-US"/>
            </a:defPPr>
            <a:lvl1pPr marL="0" algn="l" defTabSz="914400" rtl="0" eaLnBrk="1" latinLnBrk="0" hangingPunct="1">
              <a:lnSpc>
                <a:spcPct val="80000"/>
              </a:lnSpc>
              <a:defRPr sz="800" kern="1200">
                <a:solidFill>
                  <a:srgbClr val="5B5C6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Z" dirty="0"/>
              <a:t>Significantly higher / lower than average</a:t>
            </a:r>
          </a:p>
        </p:txBody>
      </p:sp>
      <p:sp>
        <p:nvSpPr>
          <p:cNvPr id="17" name="Isosceles Triangle 16">
            <a:extLst>
              <a:ext uri="{FF2B5EF4-FFF2-40B4-BE49-F238E27FC236}">
                <a16:creationId xmlns:a16="http://schemas.microsoft.com/office/drawing/2014/main" id="{4E859311-5C00-45F4-82BA-35A3886D3280}"/>
              </a:ext>
            </a:extLst>
          </p:cNvPr>
          <p:cNvSpPr/>
          <p:nvPr/>
        </p:nvSpPr>
        <p:spPr>
          <a:xfrm>
            <a:off x="9523399" y="2698615"/>
            <a:ext cx="144000" cy="108000"/>
          </a:xfrm>
          <a:prstGeom prst="triangl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8" name="Isosceles Triangle 17">
            <a:extLst>
              <a:ext uri="{FF2B5EF4-FFF2-40B4-BE49-F238E27FC236}">
                <a16:creationId xmlns:a16="http://schemas.microsoft.com/office/drawing/2014/main" id="{B9435863-BF23-4C6B-9FE7-EC5E3526DE71}"/>
              </a:ext>
            </a:extLst>
          </p:cNvPr>
          <p:cNvSpPr/>
          <p:nvPr/>
        </p:nvSpPr>
        <p:spPr>
          <a:xfrm>
            <a:off x="6040846" y="2777313"/>
            <a:ext cx="144000" cy="108000"/>
          </a:xfrm>
          <a:prstGeom prst="triangl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9" name="Isosceles Triangle 18">
            <a:extLst>
              <a:ext uri="{FF2B5EF4-FFF2-40B4-BE49-F238E27FC236}">
                <a16:creationId xmlns:a16="http://schemas.microsoft.com/office/drawing/2014/main" id="{87465DFF-2C77-405A-AE27-879D1F2E81F1}"/>
              </a:ext>
            </a:extLst>
          </p:cNvPr>
          <p:cNvSpPr/>
          <p:nvPr/>
        </p:nvSpPr>
        <p:spPr>
          <a:xfrm rot="10800000">
            <a:off x="2581938" y="2901527"/>
            <a:ext cx="144000" cy="108000"/>
          </a:xfrm>
          <a:prstGeom prst="triangle">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0" name="Isosceles Triangle 19">
            <a:extLst>
              <a:ext uri="{FF2B5EF4-FFF2-40B4-BE49-F238E27FC236}">
                <a16:creationId xmlns:a16="http://schemas.microsoft.com/office/drawing/2014/main" id="{C7349585-36C9-47B3-8700-660A9CFA9642}"/>
              </a:ext>
            </a:extLst>
          </p:cNvPr>
          <p:cNvSpPr/>
          <p:nvPr/>
        </p:nvSpPr>
        <p:spPr>
          <a:xfrm rot="10800000">
            <a:off x="6902311" y="2860788"/>
            <a:ext cx="144000" cy="108000"/>
          </a:xfrm>
          <a:prstGeom prst="triangle">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1" name="Rectangle 20">
            <a:extLst>
              <a:ext uri="{FF2B5EF4-FFF2-40B4-BE49-F238E27FC236}">
                <a16:creationId xmlns:a16="http://schemas.microsoft.com/office/drawing/2014/main" id="{4D26F7DB-AB13-4933-86EF-F793E8C04BD5}"/>
              </a:ext>
            </a:extLst>
          </p:cNvPr>
          <p:cNvSpPr/>
          <p:nvPr/>
        </p:nvSpPr>
        <p:spPr>
          <a:xfrm>
            <a:off x="0" y="1093470"/>
            <a:ext cx="359664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3" name="Isosceles Triangle 22">
            <a:extLst>
              <a:ext uri="{FF2B5EF4-FFF2-40B4-BE49-F238E27FC236}">
                <a16:creationId xmlns:a16="http://schemas.microsoft.com/office/drawing/2014/main" id="{945D9159-34D9-4AD6-8FCA-6ABA894A0D34}"/>
              </a:ext>
            </a:extLst>
          </p:cNvPr>
          <p:cNvSpPr/>
          <p:nvPr/>
        </p:nvSpPr>
        <p:spPr>
          <a:xfrm>
            <a:off x="7445342" y="6550035"/>
            <a:ext cx="144000" cy="108000"/>
          </a:xfrm>
          <a:prstGeom prst="triangl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4" name="Isosceles Triangle 23">
            <a:extLst>
              <a:ext uri="{FF2B5EF4-FFF2-40B4-BE49-F238E27FC236}">
                <a16:creationId xmlns:a16="http://schemas.microsoft.com/office/drawing/2014/main" id="{F8516DC4-50D2-4613-9280-74F339B40F33}"/>
              </a:ext>
            </a:extLst>
          </p:cNvPr>
          <p:cNvSpPr/>
          <p:nvPr/>
        </p:nvSpPr>
        <p:spPr>
          <a:xfrm rot="10800000">
            <a:off x="7636966" y="6550035"/>
            <a:ext cx="144000" cy="108000"/>
          </a:xfrm>
          <a:prstGeom prst="triangle">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22" name="Picture 21">
            <a:extLst>
              <a:ext uri="{FF2B5EF4-FFF2-40B4-BE49-F238E27FC236}">
                <a16:creationId xmlns:a16="http://schemas.microsoft.com/office/drawing/2014/main" id="{278C37C7-B285-4A71-8C23-331DFE4B6078}"/>
              </a:ext>
            </a:extLst>
          </p:cNvPr>
          <p:cNvPicPr>
            <a:picLocks noChangeAspect="1"/>
          </p:cNvPicPr>
          <p:nvPr/>
        </p:nvPicPr>
        <p:blipFill>
          <a:blip r:embed="rId3"/>
          <a:stretch>
            <a:fillRect/>
          </a:stretch>
        </p:blipFill>
        <p:spPr>
          <a:xfrm>
            <a:off x="201613" y="113715"/>
            <a:ext cx="612000" cy="608292"/>
          </a:xfrm>
          <a:prstGeom prst="rect">
            <a:avLst/>
          </a:prstGeom>
        </p:spPr>
      </p:pic>
    </p:spTree>
    <p:extLst>
      <p:ext uri="{BB962C8B-B14F-4D97-AF65-F5344CB8AC3E}">
        <p14:creationId xmlns:p14="http://schemas.microsoft.com/office/powerpoint/2010/main" val="42764867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20BE0-B645-408E-A1DF-4591D74C0B8C}"/>
              </a:ext>
            </a:extLst>
          </p:cNvPr>
          <p:cNvSpPr>
            <a:spLocks noGrp="1"/>
          </p:cNvSpPr>
          <p:nvPr>
            <p:ph type="title"/>
          </p:nvPr>
        </p:nvSpPr>
        <p:spPr>
          <a:xfrm>
            <a:off x="354176" y="5178287"/>
            <a:ext cx="5651500" cy="1236799"/>
          </a:xfrm>
        </p:spPr>
        <p:txBody>
          <a:bodyPr/>
          <a:lstStyle/>
          <a:p>
            <a:r>
              <a:rPr lang="en-NZ" dirty="0"/>
              <a:t>Content preferences</a:t>
            </a:r>
          </a:p>
        </p:txBody>
      </p:sp>
      <p:cxnSp>
        <p:nvCxnSpPr>
          <p:cNvPr id="3" name="Straight Connector 2">
            <a:extLst>
              <a:ext uri="{FF2B5EF4-FFF2-40B4-BE49-F238E27FC236}">
                <a16:creationId xmlns:a16="http://schemas.microsoft.com/office/drawing/2014/main" id="{834EE064-03F5-4352-A3D4-BE59AF8B283D}"/>
              </a:ext>
            </a:extLst>
          </p:cNvPr>
          <p:cNvCxnSpPr>
            <a:cxnSpLocks/>
          </p:cNvCxnSpPr>
          <p:nvPr/>
        </p:nvCxnSpPr>
        <p:spPr>
          <a:xfrm>
            <a:off x="433689" y="6321455"/>
            <a:ext cx="3836987" cy="0"/>
          </a:xfrm>
          <a:prstGeom prst="line">
            <a:avLst/>
          </a:prstGeom>
          <a:ln w="76200">
            <a:gradFill flip="none" rotWithShape="1">
              <a:gsLst>
                <a:gs pos="0">
                  <a:schemeClr val="accent3"/>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30667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34F1CB6-6833-4EFD-A549-9570F5D19C0A}"/>
              </a:ext>
            </a:extLst>
          </p:cNvPr>
          <p:cNvSpPr/>
          <p:nvPr/>
        </p:nvSpPr>
        <p:spPr>
          <a:xfrm>
            <a:off x="9166853" y="1722090"/>
            <a:ext cx="2830587" cy="4923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7" name="Rectangle 26">
            <a:extLst>
              <a:ext uri="{FF2B5EF4-FFF2-40B4-BE49-F238E27FC236}">
                <a16:creationId xmlns:a16="http://schemas.microsoft.com/office/drawing/2014/main" id="{33834573-6D3C-4F91-9BED-ECA6FA9816CF}"/>
              </a:ext>
            </a:extLst>
          </p:cNvPr>
          <p:cNvSpPr/>
          <p:nvPr/>
        </p:nvSpPr>
        <p:spPr>
          <a:xfrm>
            <a:off x="5064161" y="1722090"/>
            <a:ext cx="3998602" cy="4923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8" name="Rectangle 27">
            <a:extLst>
              <a:ext uri="{FF2B5EF4-FFF2-40B4-BE49-F238E27FC236}">
                <a16:creationId xmlns:a16="http://schemas.microsoft.com/office/drawing/2014/main" id="{1F2FA8E5-8606-4E1C-955D-A6EEE1C7149D}"/>
              </a:ext>
            </a:extLst>
          </p:cNvPr>
          <p:cNvSpPr/>
          <p:nvPr/>
        </p:nvSpPr>
        <p:spPr>
          <a:xfrm>
            <a:off x="184112" y="1722090"/>
            <a:ext cx="4775959" cy="4923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22" name="Picture 21">
            <a:extLst>
              <a:ext uri="{FF2B5EF4-FFF2-40B4-BE49-F238E27FC236}">
                <a16:creationId xmlns:a16="http://schemas.microsoft.com/office/drawing/2014/main" id="{9F33E8FF-CEB5-4D23-8255-357CC279C109}"/>
              </a:ext>
            </a:extLst>
          </p:cNvPr>
          <p:cNvPicPr>
            <a:picLocks noChangeAspect="1"/>
          </p:cNvPicPr>
          <p:nvPr/>
        </p:nvPicPr>
        <p:blipFill rotWithShape="1">
          <a:blip r:embed="rId2"/>
          <a:srcRect l="1809" r="1730" b="40661"/>
          <a:stretch/>
        </p:blipFill>
        <p:spPr>
          <a:xfrm rot="10800000">
            <a:off x="0" y="0"/>
            <a:ext cx="12192000" cy="1858426"/>
          </a:xfrm>
          <a:prstGeom prst="rect">
            <a:avLst/>
          </a:prstGeom>
        </p:spPr>
      </p:pic>
      <p:sp>
        <p:nvSpPr>
          <p:cNvPr id="30" name="Rectangle 29">
            <a:extLst>
              <a:ext uri="{FF2B5EF4-FFF2-40B4-BE49-F238E27FC236}">
                <a16:creationId xmlns:a16="http://schemas.microsoft.com/office/drawing/2014/main" id="{F1E3BA3D-B3B4-439B-9AC6-59A849489EF4}"/>
              </a:ext>
            </a:extLst>
          </p:cNvPr>
          <p:cNvSpPr/>
          <p:nvPr/>
        </p:nvSpPr>
        <p:spPr>
          <a:xfrm>
            <a:off x="271456" y="1893743"/>
            <a:ext cx="2935207" cy="341632"/>
          </a:xfrm>
          <a:prstGeom prst="rect">
            <a:avLst/>
          </a:prstGeom>
        </p:spPr>
        <p:txBody>
          <a:bodyPr wrap="square" anchor="ctr">
            <a:spAutoFit/>
          </a:bodyPr>
          <a:lstStyle/>
          <a:p>
            <a:pPr>
              <a:lnSpc>
                <a:spcPct val="90000"/>
              </a:lnSpc>
              <a:spcBef>
                <a:spcPts val="1000"/>
              </a:spcBef>
            </a:pPr>
            <a:r>
              <a:rPr lang="en-NZ" b="1" dirty="0">
                <a:solidFill>
                  <a:schemeClr val="accent1"/>
                </a:solidFill>
              </a:rPr>
              <a:t>Programmes and shows</a:t>
            </a:r>
          </a:p>
        </p:txBody>
      </p:sp>
      <p:sp>
        <p:nvSpPr>
          <p:cNvPr id="31" name="Rectangle 30">
            <a:extLst>
              <a:ext uri="{FF2B5EF4-FFF2-40B4-BE49-F238E27FC236}">
                <a16:creationId xmlns:a16="http://schemas.microsoft.com/office/drawing/2014/main" id="{7333D466-23A4-4201-BA13-F45ABB6CF1BD}"/>
              </a:ext>
            </a:extLst>
          </p:cNvPr>
          <p:cNvSpPr/>
          <p:nvPr/>
        </p:nvSpPr>
        <p:spPr>
          <a:xfrm>
            <a:off x="5202117" y="1890054"/>
            <a:ext cx="1067600" cy="369332"/>
          </a:xfrm>
          <a:prstGeom prst="rect">
            <a:avLst/>
          </a:prstGeom>
        </p:spPr>
        <p:txBody>
          <a:bodyPr wrap="none" anchor="ctr">
            <a:spAutoFit/>
          </a:bodyPr>
          <a:lstStyle/>
          <a:p>
            <a:pPr marL="36000">
              <a:spcAft>
                <a:spcPts val="600"/>
              </a:spcAft>
            </a:pPr>
            <a:r>
              <a:rPr lang="en-NZ" b="1" dirty="0">
                <a:solidFill>
                  <a:schemeClr val="accent3"/>
                </a:solidFill>
              </a:rPr>
              <a:t>Internet</a:t>
            </a:r>
          </a:p>
        </p:txBody>
      </p:sp>
      <p:sp>
        <p:nvSpPr>
          <p:cNvPr id="33" name="Rectangle 32">
            <a:extLst>
              <a:ext uri="{FF2B5EF4-FFF2-40B4-BE49-F238E27FC236}">
                <a16:creationId xmlns:a16="http://schemas.microsoft.com/office/drawing/2014/main" id="{A28E0050-FD03-4056-9065-CA3F87B04F0E}"/>
              </a:ext>
            </a:extLst>
          </p:cNvPr>
          <p:cNvSpPr/>
          <p:nvPr/>
        </p:nvSpPr>
        <p:spPr>
          <a:xfrm>
            <a:off x="9283942" y="1866822"/>
            <a:ext cx="1640514" cy="369332"/>
          </a:xfrm>
          <a:prstGeom prst="rect">
            <a:avLst/>
          </a:prstGeom>
        </p:spPr>
        <p:txBody>
          <a:bodyPr wrap="square">
            <a:spAutoFit/>
          </a:bodyPr>
          <a:lstStyle/>
          <a:p>
            <a:pPr marL="36000">
              <a:spcAft>
                <a:spcPts val="600"/>
              </a:spcAft>
            </a:pPr>
            <a:r>
              <a:rPr lang="en-NZ" b="1" dirty="0">
                <a:solidFill>
                  <a:schemeClr val="accent4"/>
                </a:solidFill>
              </a:rPr>
              <a:t>Video games</a:t>
            </a:r>
          </a:p>
        </p:txBody>
      </p:sp>
      <p:grpSp>
        <p:nvGrpSpPr>
          <p:cNvPr id="2" name="Group 1">
            <a:extLst>
              <a:ext uri="{FF2B5EF4-FFF2-40B4-BE49-F238E27FC236}">
                <a16:creationId xmlns:a16="http://schemas.microsoft.com/office/drawing/2014/main" id="{B7B2426F-B8BA-4CDB-AF9E-01F6735B82C9}"/>
              </a:ext>
            </a:extLst>
          </p:cNvPr>
          <p:cNvGrpSpPr/>
          <p:nvPr/>
        </p:nvGrpSpPr>
        <p:grpSpPr>
          <a:xfrm>
            <a:off x="4188185" y="1443260"/>
            <a:ext cx="963869" cy="963869"/>
            <a:chOff x="3206663" y="1443260"/>
            <a:chExt cx="963869" cy="963869"/>
          </a:xfrm>
        </p:grpSpPr>
        <p:sp>
          <p:nvSpPr>
            <p:cNvPr id="29" name="Oval 28">
              <a:extLst>
                <a:ext uri="{FF2B5EF4-FFF2-40B4-BE49-F238E27FC236}">
                  <a16:creationId xmlns:a16="http://schemas.microsoft.com/office/drawing/2014/main" id="{B88FE975-C7FD-4CD2-AE68-2DBA84B9C0BC}"/>
                </a:ext>
              </a:extLst>
            </p:cNvPr>
            <p:cNvSpPr/>
            <p:nvPr/>
          </p:nvSpPr>
          <p:spPr>
            <a:xfrm>
              <a:off x="3206663" y="1443260"/>
              <a:ext cx="963869" cy="963869"/>
            </a:xfrm>
            <a:prstGeom prst="ellipse">
              <a:avLst/>
            </a:prstGeom>
            <a:solidFill>
              <a:schemeClr val="accent1"/>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34" name="Graphic 33">
              <a:extLst>
                <a:ext uri="{FF2B5EF4-FFF2-40B4-BE49-F238E27FC236}">
                  <a16:creationId xmlns:a16="http://schemas.microsoft.com/office/drawing/2014/main" id="{9620EF6F-59FB-49CB-A693-8C92F79EE4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35646" y="1610120"/>
              <a:ext cx="527136" cy="527136"/>
            </a:xfrm>
            <a:prstGeom prst="rect">
              <a:avLst/>
            </a:prstGeom>
          </p:spPr>
        </p:pic>
      </p:grpSp>
      <p:sp>
        <p:nvSpPr>
          <p:cNvPr id="35" name="Oval 34">
            <a:extLst>
              <a:ext uri="{FF2B5EF4-FFF2-40B4-BE49-F238E27FC236}">
                <a16:creationId xmlns:a16="http://schemas.microsoft.com/office/drawing/2014/main" id="{90493611-5068-4692-85BA-5B564784AE1E}"/>
              </a:ext>
            </a:extLst>
          </p:cNvPr>
          <p:cNvSpPr/>
          <p:nvPr/>
        </p:nvSpPr>
        <p:spPr>
          <a:xfrm>
            <a:off x="8286557" y="1443260"/>
            <a:ext cx="963869" cy="963869"/>
          </a:xfrm>
          <a:prstGeom prst="ellipse">
            <a:avLst/>
          </a:prstGeom>
          <a:solidFill>
            <a:schemeClr val="accent3"/>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36" name="Graphic 35" descr="Internet">
            <a:extLst>
              <a:ext uri="{FF2B5EF4-FFF2-40B4-BE49-F238E27FC236}">
                <a16:creationId xmlns:a16="http://schemas.microsoft.com/office/drawing/2014/main" id="{25258D85-E1AA-46BE-B0BF-68CE09FED575}"/>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44491" y="1611386"/>
            <a:ext cx="648000" cy="648000"/>
          </a:xfrm>
          <a:prstGeom prst="rect">
            <a:avLst/>
          </a:prstGeom>
        </p:spPr>
      </p:pic>
      <p:sp>
        <p:nvSpPr>
          <p:cNvPr id="40" name="Oval 39">
            <a:extLst>
              <a:ext uri="{FF2B5EF4-FFF2-40B4-BE49-F238E27FC236}">
                <a16:creationId xmlns:a16="http://schemas.microsoft.com/office/drawing/2014/main" id="{E52880A5-2096-44B8-B1F2-3A089B4601E5}"/>
              </a:ext>
            </a:extLst>
          </p:cNvPr>
          <p:cNvSpPr/>
          <p:nvPr/>
        </p:nvSpPr>
        <p:spPr>
          <a:xfrm>
            <a:off x="11103462" y="1394151"/>
            <a:ext cx="963869" cy="963869"/>
          </a:xfrm>
          <a:prstGeom prst="ellipse">
            <a:avLst/>
          </a:prstGeom>
          <a:solidFill>
            <a:schemeClr val="accent4"/>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41" name="Graphic 40" descr="Game controller">
            <a:extLst>
              <a:ext uri="{FF2B5EF4-FFF2-40B4-BE49-F238E27FC236}">
                <a16:creationId xmlns:a16="http://schemas.microsoft.com/office/drawing/2014/main" id="{7FB6B6B3-DCDC-47E0-AD15-41FB36DDE785}"/>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261396" y="1559667"/>
            <a:ext cx="648000" cy="648000"/>
          </a:xfrm>
          <a:prstGeom prst="rect">
            <a:avLst/>
          </a:prstGeom>
        </p:spPr>
      </p:pic>
      <p:sp>
        <p:nvSpPr>
          <p:cNvPr id="7" name="Rectangle 6">
            <a:extLst>
              <a:ext uri="{FF2B5EF4-FFF2-40B4-BE49-F238E27FC236}">
                <a16:creationId xmlns:a16="http://schemas.microsoft.com/office/drawing/2014/main" id="{0FAB5B36-3E8B-48A6-A3A8-4EADEFD49783}"/>
              </a:ext>
            </a:extLst>
          </p:cNvPr>
          <p:cNvSpPr/>
          <p:nvPr/>
        </p:nvSpPr>
        <p:spPr>
          <a:xfrm>
            <a:off x="257014" y="2409551"/>
            <a:ext cx="4703057" cy="43201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Bef>
                <a:spcPts val="1000"/>
              </a:spcBef>
            </a:pPr>
            <a:r>
              <a:rPr lang="en-NZ" sz="1400" dirty="0">
                <a:solidFill>
                  <a:srgbClr val="404040"/>
                </a:solidFill>
              </a:rPr>
              <a:t>Children watch programmes and shows for a variety of reasons, the most common being that it’s a fun thing to do and stops boredom. </a:t>
            </a:r>
          </a:p>
          <a:p>
            <a:pPr>
              <a:lnSpc>
                <a:spcPct val="90000"/>
              </a:lnSpc>
              <a:spcBef>
                <a:spcPts val="1000"/>
              </a:spcBef>
            </a:pPr>
            <a:r>
              <a:rPr lang="en-NZ" sz="1400" dirty="0">
                <a:solidFill>
                  <a:srgbClr val="404040"/>
                </a:solidFill>
              </a:rPr>
              <a:t>Cartoons continue to have the broadest appeal of any genre. Enthusiasm for cartoons is greatest when children are young. As they age the genres they enjoy begin to broaden. Genre preferences often differ by gender - boys are more likely to enjoy action and adventure, tech and gaming, and sports shows. Girls, on the other hand, tend to prefer comedy and drama, food and cooking, music, reality, and variety shows.</a:t>
            </a:r>
          </a:p>
          <a:p>
            <a:pPr>
              <a:lnSpc>
                <a:spcPct val="90000"/>
              </a:lnSpc>
              <a:spcBef>
                <a:spcPts val="1000"/>
              </a:spcBef>
            </a:pPr>
            <a:r>
              <a:rPr lang="en-NZ" sz="1400" dirty="0">
                <a:solidFill>
                  <a:srgbClr val="404040"/>
                </a:solidFill>
              </a:rPr>
              <a:t>Children’s favourite programmes vary widely, however The Simpsons is the most popular. Overseas programmes such as Peppa Pig and Paw Patrol are favourites among pre-school children. Most pre-schoolers don’t have a favourite New Zealand-made show. </a:t>
            </a:r>
          </a:p>
          <a:p>
            <a:pPr>
              <a:lnSpc>
                <a:spcPct val="90000"/>
              </a:lnSpc>
              <a:spcBef>
                <a:spcPts val="1000"/>
              </a:spcBef>
            </a:pPr>
            <a:r>
              <a:rPr lang="en-NZ" sz="1400" dirty="0">
                <a:solidFill>
                  <a:srgbClr val="404040"/>
                </a:solidFill>
              </a:rPr>
              <a:t>What Now and Fanimals are the most well-known of the New Zealand shows we asked about, despite awareness of What Now nearly halving since 2014. </a:t>
            </a:r>
          </a:p>
        </p:txBody>
      </p:sp>
      <p:sp>
        <p:nvSpPr>
          <p:cNvPr id="4" name="Title 3">
            <a:extLst>
              <a:ext uri="{FF2B5EF4-FFF2-40B4-BE49-F238E27FC236}">
                <a16:creationId xmlns:a16="http://schemas.microsoft.com/office/drawing/2014/main" id="{F708ECB2-E15E-48F4-B05F-0EE26CC7DAE6}"/>
              </a:ext>
            </a:extLst>
          </p:cNvPr>
          <p:cNvSpPr>
            <a:spLocks noGrp="1"/>
          </p:cNvSpPr>
          <p:nvPr>
            <p:ph type="title"/>
          </p:nvPr>
        </p:nvSpPr>
        <p:spPr/>
        <p:txBody>
          <a:bodyPr/>
          <a:lstStyle/>
          <a:p>
            <a:r>
              <a:rPr lang="en-NZ" dirty="0"/>
              <a:t>Content preferences: section summary </a:t>
            </a:r>
          </a:p>
        </p:txBody>
      </p:sp>
      <p:pic>
        <p:nvPicPr>
          <p:cNvPr id="23" name="Picture 22">
            <a:extLst>
              <a:ext uri="{FF2B5EF4-FFF2-40B4-BE49-F238E27FC236}">
                <a16:creationId xmlns:a16="http://schemas.microsoft.com/office/drawing/2014/main" id="{0C5C3B14-18F9-4E1E-86C6-5058C05BED7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094719" y="147387"/>
            <a:ext cx="1016000" cy="600730"/>
          </a:xfrm>
          <a:prstGeom prst="rect">
            <a:avLst/>
          </a:prstGeom>
        </p:spPr>
      </p:pic>
      <p:pic>
        <p:nvPicPr>
          <p:cNvPr id="24" name="Picture 23">
            <a:extLst>
              <a:ext uri="{FF2B5EF4-FFF2-40B4-BE49-F238E27FC236}">
                <a16:creationId xmlns:a16="http://schemas.microsoft.com/office/drawing/2014/main" id="{F57353E6-54D7-4B5E-B1BC-6B8684A26CF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217890" y="277743"/>
            <a:ext cx="843276" cy="371652"/>
          </a:xfrm>
          <a:prstGeom prst="rect">
            <a:avLst/>
          </a:prstGeom>
        </p:spPr>
      </p:pic>
      <p:sp>
        <p:nvSpPr>
          <p:cNvPr id="38" name="Rectangle 37">
            <a:extLst>
              <a:ext uri="{FF2B5EF4-FFF2-40B4-BE49-F238E27FC236}">
                <a16:creationId xmlns:a16="http://schemas.microsoft.com/office/drawing/2014/main" id="{AA72B0CF-94DB-40E4-9842-773B724B9617}"/>
              </a:ext>
            </a:extLst>
          </p:cNvPr>
          <p:cNvSpPr/>
          <p:nvPr/>
        </p:nvSpPr>
        <p:spPr>
          <a:xfrm>
            <a:off x="5064162" y="2409551"/>
            <a:ext cx="3998602" cy="38657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6000">
              <a:spcBef>
                <a:spcPts val="1000"/>
              </a:spcBef>
            </a:pPr>
            <a:r>
              <a:rPr lang="en-NZ" sz="1400" dirty="0">
                <a:solidFill>
                  <a:srgbClr val="404040"/>
                </a:solidFill>
              </a:rPr>
              <a:t>A third of parents and caregivers think YouTube is the best platform for their six to fourteen year olds and 10% think Netflix is. Beyond this preferences are highly fragmented. Favourite websites for pre-schoolers are less varied, potentially reflecting fewer good-quality options for this age group. </a:t>
            </a:r>
          </a:p>
          <a:p>
            <a:pPr marL="36000">
              <a:spcBef>
                <a:spcPts val="1000"/>
              </a:spcBef>
            </a:pPr>
            <a:r>
              <a:rPr lang="en-NZ" sz="1400" dirty="0">
                <a:solidFill>
                  <a:srgbClr val="404040"/>
                </a:solidFill>
              </a:rPr>
              <a:t>Forty-nine percent of children are aware of HEIHEI, in line with the proportion of parents and caregivers aware of it. Seventeen percent of six to fourteen year olds have used it before. Usage among pre-school children is similar (16%). Nearly half (47%) of those children who have used HEIHEI enjoy it, and only 8% don’t like it. </a:t>
            </a:r>
          </a:p>
          <a:p>
            <a:pPr marL="36000">
              <a:spcBef>
                <a:spcPts val="1000"/>
              </a:spcBef>
            </a:pPr>
            <a:r>
              <a:rPr lang="en-NZ" sz="1400" dirty="0">
                <a:solidFill>
                  <a:srgbClr val="404040"/>
                </a:solidFill>
              </a:rPr>
              <a:t>Younger children are more likely to enjoy HEIHEI than average. The main criticism about HEIHEI is that the content isn’t mature enough*. </a:t>
            </a:r>
            <a:endParaRPr lang="en-NZ" sz="1600" dirty="0">
              <a:solidFill>
                <a:srgbClr val="404040"/>
              </a:solidFill>
            </a:endParaRPr>
          </a:p>
        </p:txBody>
      </p:sp>
      <p:sp>
        <p:nvSpPr>
          <p:cNvPr id="39" name="Rectangle 38">
            <a:extLst>
              <a:ext uri="{FF2B5EF4-FFF2-40B4-BE49-F238E27FC236}">
                <a16:creationId xmlns:a16="http://schemas.microsoft.com/office/drawing/2014/main" id="{3083B68A-6A7C-463B-A675-2E095BDABCE5}"/>
              </a:ext>
            </a:extLst>
          </p:cNvPr>
          <p:cNvSpPr/>
          <p:nvPr/>
        </p:nvSpPr>
        <p:spPr>
          <a:xfrm>
            <a:off x="9250426" y="2415524"/>
            <a:ext cx="2730785" cy="2735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6000">
              <a:spcBef>
                <a:spcPts val="1000"/>
              </a:spcBef>
            </a:pPr>
            <a:r>
              <a:rPr lang="en-NZ" sz="1400" dirty="0">
                <a:solidFill>
                  <a:srgbClr val="404040"/>
                </a:solidFill>
              </a:rPr>
              <a:t>Adventure and multi-player games are the most popular types of video game. Older children (particularly boys) are more likely to prefer multi-player, fighting and shooting, and sports games than average. Younger children and girls are more likely to enjoy educational games. </a:t>
            </a:r>
          </a:p>
          <a:p>
            <a:pPr marL="36000">
              <a:spcBef>
                <a:spcPts val="1000"/>
              </a:spcBef>
            </a:pPr>
            <a:r>
              <a:rPr lang="en-NZ" sz="1400" dirty="0">
                <a:solidFill>
                  <a:srgbClr val="404040"/>
                </a:solidFill>
              </a:rPr>
              <a:t>The most common reason for playing games is for fun (84%). It’s also a social activity for some, with 51% enjoying playing with their friends or family.  </a:t>
            </a:r>
            <a:endParaRPr lang="en-NZ" sz="1600" b="1" dirty="0">
              <a:solidFill>
                <a:srgbClr val="404040"/>
              </a:solidFill>
            </a:endParaRPr>
          </a:p>
        </p:txBody>
      </p:sp>
      <p:sp>
        <p:nvSpPr>
          <p:cNvPr id="25" name="Footer Placeholder 16">
            <a:extLst>
              <a:ext uri="{FF2B5EF4-FFF2-40B4-BE49-F238E27FC236}">
                <a16:creationId xmlns:a16="http://schemas.microsoft.com/office/drawing/2014/main" id="{868DA4AC-E168-4095-87AC-5FF908D8BD48}"/>
              </a:ext>
            </a:extLst>
          </p:cNvPr>
          <p:cNvSpPr>
            <a:spLocks noGrp="1"/>
          </p:cNvSpPr>
          <p:nvPr>
            <p:ph type="ftr" sz="quarter" idx="11"/>
          </p:nvPr>
        </p:nvSpPr>
        <p:spPr>
          <a:xfrm>
            <a:off x="201613" y="6545918"/>
            <a:ext cx="7579353" cy="436201"/>
          </a:xfrm>
        </p:spPr>
        <p:txBody>
          <a:bodyPr/>
          <a:lstStyle/>
          <a:p>
            <a:r>
              <a:rPr lang="en-NZ" dirty="0"/>
              <a:t>*HEIHEI is targeted at children aged 5 to 9 years.</a:t>
            </a:r>
          </a:p>
        </p:txBody>
      </p:sp>
    </p:spTree>
    <p:extLst>
      <p:ext uri="{BB962C8B-B14F-4D97-AF65-F5344CB8AC3E}">
        <p14:creationId xmlns:p14="http://schemas.microsoft.com/office/powerpoint/2010/main" val="42111809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CDE7-BE05-48D2-B563-6D4C9547696D}"/>
              </a:ext>
            </a:extLst>
          </p:cNvPr>
          <p:cNvSpPr>
            <a:spLocks noGrp="1"/>
          </p:cNvSpPr>
          <p:nvPr>
            <p:ph type="title"/>
          </p:nvPr>
        </p:nvSpPr>
        <p:spPr>
          <a:xfrm>
            <a:off x="314420" y="5422900"/>
            <a:ext cx="8269124" cy="898544"/>
          </a:xfrm>
        </p:spPr>
        <p:txBody>
          <a:bodyPr/>
          <a:lstStyle/>
          <a:p>
            <a:r>
              <a:rPr lang="en-NZ" dirty="0"/>
              <a:t>Content preferences: </a:t>
            </a:r>
            <a:r>
              <a:rPr lang="en-NZ" sz="2800" b="0" i="1" dirty="0"/>
              <a:t>Programmes and shows</a:t>
            </a:r>
            <a:endParaRPr lang="en-NZ" b="0" i="1" dirty="0"/>
          </a:p>
        </p:txBody>
      </p:sp>
      <p:cxnSp>
        <p:nvCxnSpPr>
          <p:cNvPr id="3" name="Straight Connector 2">
            <a:extLst>
              <a:ext uri="{FF2B5EF4-FFF2-40B4-BE49-F238E27FC236}">
                <a16:creationId xmlns:a16="http://schemas.microsoft.com/office/drawing/2014/main" id="{3A4E092A-E6A5-4D9E-BD2E-BC3192F5B674}"/>
              </a:ext>
            </a:extLst>
          </p:cNvPr>
          <p:cNvCxnSpPr>
            <a:cxnSpLocks/>
          </p:cNvCxnSpPr>
          <p:nvPr/>
        </p:nvCxnSpPr>
        <p:spPr>
          <a:xfrm>
            <a:off x="433689" y="6321455"/>
            <a:ext cx="3836987" cy="0"/>
          </a:xfrm>
          <a:prstGeom prst="line">
            <a:avLst/>
          </a:prstGeom>
          <a:ln w="76200">
            <a:gradFill flip="none" rotWithShape="1">
              <a:gsLst>
                <a:gs pos="0">
                  <a:schemeClr val="accent3"/>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30250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33450" y="138224"/>
            <a:ext cx="9203158" cy="547576"/>
          </a:xfrm>
        </p:spPr>
        <p:txBody>
          <a:bodyPr/>
          <a:lstStyle/>
          <a:p>
            <a:r>
              <a:rPr lang="en-NZ" dirty="0"/>
              <a:t>Why children watch programmes and shows</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p:txBody>
          <a:bodyPr/>
          <a:lstStyle/>
          <a:p>
            <a:r>
              <a:rPr lang="en-NZ" dirty="0"/>
              <a:t>Source: Q7. What’s good about watching programmes and shows? </a:t>
            </a:r>
          </a:p>
          <a:p>
            <a:r>
              <a:rPr lang="en-NZ" dirty="0"/>
              <a:t>Base size: All 6 to 14 year olds who watch programmes and shows (n=1,000)</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536484"/>
            <a:ext cx="2641600" cy="2180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Children watch programmes and shows for a range of different reasons, the most common being that it’s a fun thing to do and stops them from getting bored. </a:t>
            </a:r>
          </a:p>
        </p:txBody>
      </p:sp>
      <p:sp>
        <p:nvSpPr>
          <p:cNvPr id="16" name="Rectangle 15">
            <a:extLst>
              <a:ext uri="{FF2B5EF4-FFF2-40B4-BE49-F238E27FC236}">
                <a16:creationId xmlns:a16="http://schemas.microsoft.com/office/drawing/2014/main" id="{4AFBC0AD-D46E-4551-A2C2-C2D54CD7569D}"/>
              </a:ext>
            </a:extLst>
          </p:cNvPr>
          <p:cNvSpPr/>
          <p:nvPr/>
        </p:nvSpPr>
        <p:spPr>
          <a:xfrm>
            <a:off x="3136900" y="1039528"/>
            <a:ext cx="8851900" cy="5178392"/>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graphicFrame>
        <p:nvGraphicFramePr>
          <p:cNvPr id="7" name="Chart 6">
            <a:extLst>
              <a:ext uri="{FF2B5EF4-FFF2-40B4-BE49-F238E27FC236}">
                <a16:creationId xmlns:a16="http://schemas.microsoft.com/office/drawing/2014/main" id="{FEC330C3-D707-4D61-91F7-18ACDDA5FA62}"/>
              </a:ext>
            </a:extLst>
          </p:cNvPr>
          <p:cNvGraphicFramePr/>
          <p:nvPr>
            <p:extLst>
              <p:ext uri="{D42A27DB-BD31-4B8C-83A1-F6EECF244321}">
                <p14:modId xmlns:p14="http://schemas.microsoft.com/office/powerpoint/2010/main" val="34957308"/>
              </p:ext>
            </p:extLst>
          </p:nvPr>
        </p:nvGraphicFramePr>
        <p:xfrm>
          <a:off x="3466660" y="1039528"/>
          <a:ext cx="8628612" cy="5178392"/>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5BBFD7D1-713E-41BD-8538-0CD8BA35CC85}"/>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9" name="Picture 8">
            <a:extLst>
              <a:ext uri="{FF2B5EF4-FFF2-40B4-BE49-F238E27FC236}">
                <a16:creationId xmlns:a16="http://schemas.microsoft.com/office/drawing/2014/main" id="{C4F0C8C8-DB07-4F0C-B4FD-78F29C26EB36}"/>
              </a:ext>
            </a:extLst>
          </p:cNvPr>
          <p:cNvPicPr>
            <a:picLocks noChangeAspect="1"/>
          </p:cNvPicPr>
          <p:nvPr/>
        </p:nvPicPr>
        <p:blipFill>
          <a:blip r:embed="rId3"/>
          <a:stretch>
            <a:fillRect/>
          </a:stretch>
        </p:blipFill>
        <p:spPr>
          <a:xfrm>
            <a:off x="201612" y="119935"/>
            <a:ext cx="612000" cy="612000"/>
          </a:xfrm>
          <a:prstGeom prst="rect">
            <a:avLst/>
          </a:prstGeom>
        </p:spPr>
      </p:pic>
    </p:spTree>
    <p:extLst>
      <p:ext uri="{BB962C8B-B14F-4D97-AF65-F5344CB8AC3E}">
        <p14:creationId xmlns:p14="http://schemas.microsoft.com/office/powerpoint/2010/main" val="23139031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AFBC0AD-D46E-4551-A2C2-C2D54CD7569D}"/>
              </a:ext>
            </a:extLst>
          </p:cNvPr>
          <p:cNvSpPr/>
          <p:nvPr/>
        </p:nvSpPr>
        <p:spPr>
          <a:xfrm>
            <a:off x="3136900" y="1039528"/>
            <a:ext cx="8851900" cy="5178392"/>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graphicFrame>
        <p:nvGraphicFramePr>
          <p:cNvPr id="3" name="Table 2">
            <a:extLst>
              <a:ext uri="{FF2B5EF4-FFF2-40B4-BE49-F238E27FC236}">
                <a16:creationId xmlns:a16="http://schemas.microsoft.com/office/drawing/2014/main" id="{0899EBD4-9ECC-4277-8E22-D40071D6989F}"/>
              </a:ext>
            </a:extLst>
          </p:cNvPr>
          <p:cNvGraphicFramePr>
            <a:graphicFrameLocks noGrp="1"/>
          </p:cNvGraphicFramePr>
          <p:nvPr>
            <p:extLst>
              <p:ext uri="{D42A27DB-BD31-4B8C-83A1-F6EECF244321}">
                <p14:modId xmlns:p14="http://schemas.microsoft.com/office/powerpoint/2010/main" val="62448725"/>
              </p:ext>
            </p:extLst>
          </p:nvPr>
        </p:nvGraphicFramePr>
        <p:xfrm>
          <a:off x="10561828" y="1068491"/>
          <a:ext cx="1389888" cy="4631172"/>
        </p:xfrm>
        <a:graphic>
          <a:graphicData uri="http://schemas.openxmlformats.org/drawingml/2006/table">
            <a:tbl>
              <a:tblPr firstRow="1" bandRow="1">
                <a:tableStyleId>{5C22544A-7EE6-4342-B048-85BDC9FD1C3A}</a:tableStyleId>
              </a:tblPr>
              <a:tblGrid>
                <a:gridCol w="1389888">
                  <a:extLst>
                    <a:ext uri="{9D8B030D-6E8A-4147-A177-3AD203B41FA5}">
                      <a16:colId xmlns:a16="http://schemas.microsoft.com/office/drawing/2014/main" val="2044326311"/>
                    </a:ext>
                  </a:extLst>
                </a:gridCol>
              </a:tblGrid>
              <a:tr h="386929">
                <a:tc>
                  <a:txBody>
                    <a:bodyPr/>
                    <a:lstStyle/>
                    <a:p>
                      <a:pPr algn="ctr"/>
                      <a:r>
                        <a:rPr lang="en-NZ" sz="1000" b="1" dirty="0">
                          <a:solidFill>
                            <a:schemeClr val="tx1"/>
                          </a:solidFill>
                        </a:rPr>
                        <a:t>2014 results </a:t>
                      </a:r>
                    </a:p>
                    <a:p>
                      <a:pPr algn="ctr"/>
                      <a:r>
                        <a:rPr lang="en-NZ" sz="1000" b="1" dirty="0">
                          <a:solidFill>
                            <a:schemeClr val="tx1"/>
                          </a:solidFill>
                        </a:rPr>
                        <a:t>(total like to watch)</a:t>
                      </a:r>
                    </a:p>
                  </a:txBody>
                  <a:tcPr>
                    <a:lnB w="38100" cmpd="sng">
                      <a:noFill/>
                    </a:lnB>
                    <a:noFill/>
                  </a:tcPr>
                </a:tc>
                <a:extLst>
                  <a:ext uri="{0D108BD9-81ED-4DB2-BD59-A6C34878D82A}">
                    <a16:rowId xmlns:a16="http://schemas.microsoft.com/office/drawing/2014/main" val="430682338"/>
                  </a:ext>
                </a:extLst>
              </a:tr>
              <a:tr h="325764">
                <a:tc>
                  <a:txBody>
                    <a:bodyPr/>
                    <a:lstStyle/>
                    <a:p>
                      <a:pPr algn="ctr"/>
                      <a:r>
                        <a:rPr lang="en-NZ" sz="1100" dirty="0">
                          <a:solidFill>
                            <a:schemeClr val="tx1"/>
                          </a:solidFill>
                        </a:rPr>
                        <a:t>58%</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39806773"/>
                  </a:ext>
                </a:extLst>
              </a:tr>
              <a:tr h="325764">
                <a:tc>
                  <a:txBody>
                    <a:bodyPr/>
                    <a:lstStyle/>
                    <a:p>
                      <a:pPr algn="ctr"/>
                      <a:r>
                        <a:rPr lang="en-NZ" sz="1100" dirty="0">
                          <a:solidFill>
                            <a:schemeClr val="tx1"/>
                          </a:solidFill>
                        </a:rPr>
                        <a:t>42%</a:t>
                      </a:r>
                    </a:p>
                  </a:txBody>
                  <a:tcPr>
                    <a:lnT w="12700" cmpd="sng">
                      <a:noFill/>
                    </a:lnT>
                    <a:noFill/>
                  </a:tcPr>
                </a:tc>
                <a:extLst>
                  <a:ext uri="{0D108BD9-81ED-4DB2-BD59-A6C34878D82A}">
                    <a16:rowId xmlns:a16="http://schemas.microsoft.com/office/drawing/2014/main" val="3910625314"/>
                  </a:ext>
                </a:extLst>
              </a:tr>
              <a:tr h="325764">
                <a:tc>
                  <a:txBody>
                    <a:bodyPr/>
                    <a:lstStyle/>
                    <a:p>
                      <a:pPr algn="ctr"/>
                      <a:r>
                        <a:rPr lang="en-NZ" sz="1100" dirty="0">
                          <a:solidFill>
                            <a:schemeClr val="tx1"/>
                          </a:solidFill>
                        </a:rPr>
                        <a:t>-</a:t>
                      </a:r>
                    </a:p>
                  </a:txBody>
                  <a:tcPr>
                    <a:noFill/>
                  </a:tcPr>
                </a:tc>
                <a:extLst>
                  <a:ext uri="{0D108BD9-81ED-4DB2-BD59-A6C34878D82A}">
                    <a16:rowId xmlns:a16="http://schemas.microsoft.com/office/drawing/2014/main" val="1741155951"/>
                  </a:ext>
                </a:extLst>
              </a:tr>
              <a:tr h="325764">
                <a:tc>
                  <a:txBody>
                    <a:bodyPr/>
                    <a:lstStyle/>
                    <a:p>
                      <a:pPr algn="ctr"/>
                      <a:r>
                        <a:rPr lang="en-NZ" sz="1100" dirty="0">
                          <a:solidFill>
                            <a:schemeClr val="tx1"/>
                          </a:solidFill>
                        </a:rPr>
                        <a:t>26%</a:t>
                      </a:r>
                    </a:p>
                  </a:txBody>
                  <a:tcPr>
                    <a:noFill/>
                  </a:tcPr>
                </a:tc>
                <a:extLst>
                  <a:ext uri="{0D108BD9-81ED-4DB2-BD59-A6C34878D82A}">
                    <a16:rowId xmlns:a16="http://schemas.microsoft.com/office/drawing/2014/main" val="3173634411"/>
                  </a:ext>
                </a:extLst>
              </a:tr>
              <a:tr h="325764">
                <a:tc>
                  <a:txBody>
                    <a:bodyPr/>
                    <a:lstStyle/>
                    <a:p>
                      <a:pPr algn="ctr"/>
                      <a:r>
                        <a:rPr lang="en-NZ" sz="1100" dirty="0">
                          <a:solidFill>
                            <a:schemeClr val="tx1"/>
                          </a:solidFill>
                        </a:rPr>
                        <a:t>-</a:t>
                      </a:r>
                    </a:p>
                  </a:txBody>
                  <a:tcPr>
                    <a:noFill/>
                  </a:tcPr>
                </a:tc>
                <a:extLst>
                  <a:ext uri="{0D108BD9-81ED-4DB2-BD59-A6C34878D82A}">
                    <a16:rowId xmlns:a16="http://schemas.microsoft.com/office/drawing/2014/main" val="3109519811"/>
                  </a:ext>
                </a:extLst>
              </a:tr>
              <a:tr h="325764">
                <a:tc>
                  <a:txBody>
                    <a:bodyPr/>
                    <a:lstStyle/>
                    <a:p>
                      <a:pPr algn="ctr"/>
                      <a:r>
                        <a:rPr lang="en-NZ" sz="1100" dirty="0">
                          <a:solidFill>
                            <a:schemeClr val="tx1"/>
                          </a:solidFill>
                        </a:rPr>
                        <a:t>-</a:t>
                      </a:r>
                    </a:p>
                  </a:txBody>
                  <a:tcPr>
                    <a:noFill/>
                  </a:tcPr>
                </a:tc>
                <a:extLst>
                  <a:ext uri="{0D108BD9-81ED-4DB2-BD59-A6C34878D82A}">
                    <a16:rowId xmlns:a16="http://schemas.microsoft.com/office/drawing/2014/main" val="857755579"/>
                  </a:ext>
                </a:extLst>
              </a:tr>
              <a:tr h="325764">
                <a:tc>
                  <a:txBody>
                    <a:bodyPr/>
                    <a:lstStyle/>
                    <a:p>
                      <a:pPr algn="ctr"/>
                      <a:r>
                        <a:rPr lang="en-NZ" sz="1100" dirty="0">
                          <a:solidFill>
                            <a:schemeClr val="tx1"/>
                          </a:solidFill>
                        </a:rPr>
                        <a:t>26%</a:t>
                      </a:r>
                    </a:p>
                  </a:txBody>
                  <a:tcPr>
                    <a:noFill/>
                  </a:tcPr>
                </a:tc>
                <a:extLst>
                  <a:ext uri="{0D108BD9-81ED-4DB2-BD59-A6C34878D82A}">
                    <a16:rowId xmlns:a16="http://schemas.microsoft.com/office/drawing/2014/main" val="3135631038"/>
                  </a:ext>
                </a:extLst>
              </a:tr>
              <a:tr h="325764">
                <a:tc>
                  <a:txBody>
                    <a:bodyPr/>
                    <a:lstStyle/>
                    <a:p>
                      <a:pPr algn="ctr"/>
                      <a:r>
                        <a:rPr lang="en-NZ" sz="1100" dirty="0">
                          <a:solidFill>
                            <a:schemeClr val="tx1"/>
                          </a:solidFill>
                        </a:rPr>
                        <a:t>-</a:t>
                      </a:r>
                    </a:p>
                  </a:txBody>
                  <a:tcPr>
                    <a:noFill/>
                  </a:tcPr>
                </a:tc>
                <a:extLst>
                  <a:ext uri="{0D108BD9-81ED-4DB2-BD59-A6C34878D82A}">
                    <a16:rowId xmlns:a16="http://schemas.microsoft.com/office/drawing/2014/main" val="428663224"/>
                  </a:ext>
                </a:extLst>
              </a:tr>
              <a:tr h="325764">
                <a:tc>
                  <a:txBody>
                    <a:bodyPr/>
                    <a:lstStyle/>
                    <a:p>
                      <a:pPr algn="ctr"/>
                      <a:r>
                        <a:rPr lang="en-NZ" sz="1100" dirty="0">
                          <a:solidFill>
                            <a:schemeClr val="tx1"/>
                          </a:solidFill>
                        </a:rPr>
                        <a:t>48%</a:t>
                      </a:r>
                    </a:p>
                  </a:txBody>
                  <a:tcPr>
                    <a:noFill/>
                  </a:tcPr>
                </a:tc>
                <a:extLst>
                  <a:ext uri="{0D108BD9-81ED-4DB2-BD59-A6C34878D82A}">
                    <a16:rowId xmlns:a16="http://schemas.microsoft.com/office/drawing/2014/main" val="4149524902"/>
                  </a:ext>
                </a:extLst>
              </a:tr>
              <a:tr h="325764">
                <a:tc>
                  <a:txBody>
                    <a:bodyPr/>
                    <a:lstStyle/>
                    <a:p>
                      <a:pPr algn="ctr"/>
                      <a:r>
                        <a:rPr lang="en-NZ" sz="1100" dirty="0">
                          <a:solidFill>
                            <a:schemeClr val="tx1"/>
                          </a:solidFill>
                        </a:rPr>
                        <a:t>-</a:t>
                      </a:r>
                    </a:p>
                  </a:txBody>
                  <a:tcPr>
                    <a:noFill/>
                  </a:tcPr>
                </a:tc>
                <a:extLst>
                  <a:ext uri="{0D108BD9-81ED-4DB2-BD59-A6C34878D82A}">
                    <a16:rowId xmlns:a16="http://schemas.microsoft.com/office/drawing/2014/main" val="2123435948"/>
                  </a:ext>
                </a:extLst>
              </a:tr>
              <a:tr h="325764">
                <a:tc>
                  <a:txBody>
                    <a:bodyPr/>
                    <a:lstStyle/>
                    <a:p>
                      <a:pPr algn="ctr"/>
                      <a:r>
                        <a:rPr lang="en-NZ" sz="1100" dirty="0">
                          <a:solidFill>
                            <a:schemeClr val="tx1"/>
                          </a:solidFill>
                        </a:rPr>
                        <a:t>-</a:t>
                      </a:r>
                    </a:p>
                  </a:txBody>
                  <a:tcPr>
                    <a:noFill/>
                  </a:tcPr>
                </a:tc>
                <a:extLst>
                  <a:ext uri="{0D108BD9-81ED-4DB2-BD59-A6C34878D82A}">
                    <a16:rowId xmlns:a16="http://schemas.microsoft.com/office/drawing/2014/main" val="1906826191"/>
                  </a:ext>
                </a:extLst>
              </a:tr>
              <a:tr h="325764">
                <a:tc>
                  <a:txBody>
                    <a:bodyPr/>
                    <a:lstStyle/>
                    <a:p>
                      <a:pPr algn="ctr"/>
                      <a:r>
                        <a:rPr lang="en-NZ" sz="1100" dirty="0">
                          <a:solidFill>
                            <a:schemeClr val="tx1"/>
                          </a:solidFill>
                        </a:rPr>
                        <a:t>40%</a:t>
                      </a:r>
                    </a:p>
                  </a:txBody>
                  <a:tcPr>
                    <a:noFill/>
                  </a:tcPr>
                </a:tc>
                <a:extLst>
                  <a:ext uri="{0D108BD9-81ED-4DB2-BD59-A6C34878D82A}">
                    <a16:rowId xmlns:a16="http://schemas.microsoft.com/office/drawing/2014/main" val="571557576"/>
                  </a:ext>
                </a:extLst>
              </a:tr>
              <a:tr h="325764">
                <a:tc>
                  <a:txBody>
                    <a:bodyPr/>
                    <a:lstStyle/>
                    <a:p>
                      <a:pPr algn="ctr"/>
                      <a:r>
                        <a:rPr lang="en-NZ" sz="1100" dirty="0">
                          <a:solidFill>
                            <a:schemeClr val="tx1"/>
                          </a:solidFill>
                        </a:rPr>
                        <a:t>-</a:t>
                      </a:r>
                    </a:p>
                  </a:txBody>
                  <a:tcPr>
                    <a:noFill/>
                  </a:tcPr>
                </a:tc>
                <a:extLst>
                  <a:ext uri="{0D108BD9-81ED-4DB2-BD59-A6C34878D82A}">
                    <a16:rowId xmlns:a16="http://schemas.microsoft.com/office/drawing/2014/main" val="3956177673"/>
                  </a:ext>
                </a:extLst>
              </a:tr>
            </a:tbl>
          </a:graphicData>
        </a:graphic>
      </p:graphicFrame>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14400" y="138224"/>
            <a:ext cx="9222208" cy="547576"/>
          </a:xfrm>
        </p:spPr>
        <p:txBody>
          <a:bodyPr/>
          <a:lstStyle/>
          <a:p>
            <a:r>
              <a:rPr lang="en-NZ" dirty="0"/>
              <a:t>Children’s enjoyment of different genres</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p:txBody>
          <a:bodyPr/>
          <a:lstStyle/>
          <a:p>
            <a:r>
              <a:rPr lang="en-NZ" dirty="0"/>
              <a:t>Source: Q8a. Which of these types of shows do you like to watch? | Q8b. And which do you like to watch the most?  </a:t>
            </a:r>
          </a:p>
          <a:p>
            <a:r>
              <a:rPr lang="en-NZ" dirty="0"/>
              <a:t>Base size: All 6 to 14 year olds who watch programmes and shows (n=1,000)</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368766"/>
            <a:ext cx="2641600" cy="31227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Consistent with 2014, cartoons continue to have the broadest appeal and the greatest preference.</a:t>
            </a:r>
          </a:p>
          <a:p>
            <a:pPr marL="36000"/>
            <a:endParaRPr lang="en-NZ" dirty="0">
              <a:solidFill>
                <a:srgbClr val="404040"/>
              </a:solidFill>
            </a:endParaRPr>
          </a:p>
          <a:p>
            <a:pPr marL="36000"/>
            <a:r>
              <a:rPr lang="en-NZ" dirty="0">
                <a:solidFill>
                  <a:srgbClr val="404040"/>
                </a:solidFill>
              </a:rPr>
              <a:t>Interest in comedy and drama, music, sport and variety shows has declined. </a:t>
            </a:r>
          </a:p>
        </p:txBody>
      </p:sp>
      <p:graphicFrame>
        <p:nvGraphicFramePr>
          <p:cNvPr id="8" name="Chart 7">
            <a:extLst>
              <a:ext uri="{FF2B5EF4-FFF2-40B4-BE49-F238E27FC236}">
                <a16:creationId xmlns:a16="http://schemas.microsoft.com/office/drawing/2014/main" id="{9632F9C8-98CF-4048-AC27-867A10DAF876}"/>
              </a:ext>
            </a:extLst>
          </p:cNvPr>
          <p:cNvGraphicFramePr/>
          <p:nvPr>
            <p:extLst>
              <p:ext uri="{D42A27DB-BD31-4B8C-83A1-F6EECF244321}">
                <p14:modId xmlns:p14="http://schemas.microsoft.com/office/powerpoint/2010/main" val="3575097388"/>
              </p:ext>
            </p:extLst>
          </p:nvPr>
        </p:nvGraphicFramePr>
        <p:xfrm>
          <a:off x="3136900" y="1103536"/>
          <a:ext cx="8668004" cy="5178392"/>
        </p:xfrm>
        <a:graphic>
          <a:graphicData uri="http://schemas.openxmlformats.org/drawingml/2006/chart">
            <c:chart xmlns:c="http://schemas.openxmlformats.org/drawingml/2006/chart" xmlns:r="http://schemas.openxmlformats.org/officeDocument/2006/relationships" r:id="rId2"/>
          </a:graphicData>
        </a:graphic>
      </p:graphicFrame>
      <p:sp>
        <p:nvSpPr>
          <p:cNvPr id="13" name="Isosceles Triangle 12">
            <a:extLst>
              <a:ext uri="{FF2B5EF4-FFF2-40B4-BE49-F238E27FC236}">
                <a16:creationId xmlns:a16="http://schemas.microsoft.com/office/drawing/2014/main" id="{0B061D57-2935-4ADF-8571-6DA71845F2CD}"/>
              </a:ext>
            </a:extLst>
          </p:cNvPr>
          <p:cNvSpPr/>
          <p:nvPr/>
        </p:nvSpPr>
        <p:spPr>
          <a:xfrm rot="10800000">
            <a:off x="8758090" y="1901064"/>
            <a:ext cx="144000" cy="108000"/>
          </a:xfrm>
          <a:prstGeom prst="triangle">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4" name="Isosceles Triangle 13">
            <a:extLst>
              <a:ext uri="{FF2B5EF4-FFF2-40B4-BE49-F238E27FC236}">
                <a16:creationId xmlns:a16="http://schemas.microsoft.com/office/drawing/2014/main" id="{37128382-85A8-42BB-9C27-4BA0C671C664}"/>
              </a:ext>
            </a:extLst>
          </p:cNvPr>
          <p:cNvSpPr/>
          <p:nvPr/>
        </p:nvSpPr>
        <p:spPr>
          <a:xfrm rot="10800000">
            <a:off x="7857865" y="3510130"/>
            <a:ext cx="144000" cy="108000"/>
          </a:xfrm>
          <a:prstGeom prst="triangle">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5" name="Isosceles Triangle 14">
            <a:extLst>
              <a:ext uri="{FF2B5EF4-FFF2-40B4-BE49-F238E27FC236}">
                <a16:creationId xmlns:a16="http://schemas.microsoft.com/office/drawing/2014/main" id="{15E38A8F-4C05-4D1B-A234-F3221481C176}"/>
              </a:ext>
            </a:extLst>
          </p:cNvPr>
          <p:cNvSpPr/>
          <p:nvPr/>
        </p:nvSpPr>
        <p:spPr>
          <a:xfrm rot="10800000">
            <a:off x="7797608" y="4162263"/>
            <a:ext cx="144000" cy="108000"/>
          </a:xfrm>
          <a:prstGeom prst="triangle">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8" name="Isosceles Triangle 17">
            <a:extLst>
              <a:ext uri="{FF2B5EF4-FFF2-40B4-BE49-F238E27FC236}">
                <a16:creationId xmlns:a16="http://schemas.microsoft.com/office/drawing/2014/main" id="{F953B755-C004-4EC7-86E7-3694DC3C6805}"/>
              </a:ext>
            </a:extLst>
          </p:cNvPr>
          <p:cNvSpPr/>
          <p:nvPr/>
        </p:nvSpPr>
        <p:spPr>
          <a:xfrm rot="10800000">
            <a:off x="7524700" y="5112108"/>
            <a:ext cx="144000" cy="108000"/>
          </a:xfrm>
          <a:prstGeom prst="triangle">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9" name="Rectangle 18">
            <a:extLst>
              <a:ext uri="{FF2B5EF4-FFF2-40B4-BE49-F238E27FC236}">
                <a16:creationId xmlns:a16="http://schemas.microsoft.com/office/drawing/2014/main" id="{25DA7059-00B5-447D-AD61-46C6A71EB307}"/>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cxnSp>
        <p:nvCxnSpPr>
          <p:cNvPr id="7" name="Straight Connector 6">
            <a:extLst>
              <a:ext uri="{FF2B5EF4-FFF2-40B4-BE49-F238E27FC236}">
                <a16:creationId xmlns:a16="http://schemas.microsoft.com/office/drawing/2014/main" id="{FE7F8A5D-FE6B-4072-A7E2-4BF2E8FE8516}"/>
              </a:ext>
            </a:extLst>
          </p:cNvPr>
          <p:cNvCxnSpPr/>
          <p:nvPr/>
        </p:nvCxnSpPr>
        <p:spPr>
          <a:xfrm>
            <a:off x="6187440" y="1712976"/>
            <a:ext cx="5617464"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9229CA8-60FD-4DCC-8179-E9A4C8BF7791}"/>
              </a:ext>
            </a:extLst>
          </p:cNvPr>
          <p:cNvCxnSpPr/>
          <p:nvPr/>
        </p:nvCxnSpPr>
        <p:spPr>
          <a:xfrm>
            <a:off x="6187440" y="2037158"/>
            <a:ext cx="5617464"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C9D9CDA-2AEC-491A-A1B4-A7B478BAD55A}"/>
              </a:ext>
            </a:extLst>
          </p:cNvPr>
          <p:cNvCxnSpPr/>
          <p:nvPr/>
        </p:nvCxnSpPr>
        <p:spPr>
          <a:xfrm>
            <a:off x="6187440" y="2361340"/>
            <a:ext cx="5617464"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86550C4-6279-4EC3-BD02-A433ED3A058B}"/>
              </a:ext>
            </a:extLst>
          </p:cNvPr>
          <p:cNvCxnSpPr/>
          <p:nvPr/>
        </p:nvCxnSpPr>
        <p:spPr>
          <a:xfrm>
            <a:off x="6187440" y="2685522"/>
            <a:ext cx="5617464"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F46D4C1-BB06-4280-9113-49565E924D32}"/>
              </a:ext>
            </a:extLst>
          </p:cNvPr>
          <p:cNvCxnSpPr/>
          <p:nvPr/>
        </p:nvCxnSpPr>
        <p:spPr>
          <a:xfrm>
            <a:off x="6187440" y="3009704"/>
            <a:ext cx="5617464"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7CC7233-848D-409F-AE2F-4ED2C328A992}"/>
              </a:ext>
            </a:extLst>
          </p:cNvPr>
          <p:cNvCxnSpPr/>
          <p:nvPr/>
        </p:nvCxnSpPr>
        <p:spPr>
          <a:xfrm>
            <a:off x="6187440" y="3333886"/>
            <a:ext cx="5617464"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567DE1F-504C-4F83-9531-D60A8180F147}"/>
              </a:ext>
            </a:extLst>
          </p:cNvPr>
          <p:cNvCxnSpPr/>
          <p:nvPr/>
        </p:nvCxnSpPr>
        <p:spPr>
          <a:xfrm>
            <a:off x="6187440" y="3658068"/>
            <a:ext cx="5617464"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E9F1A8B-5CB6-45C5-B23F-BB81C2D2D54E}"/>
              </a:ext>
            </a:extLst>
          </p:cNvPr>
          <p:cNvCxnSpPr/>
          <p:nvPr/>
        </p:nvCxnSpPr>
        <p:spPr>
          <a:xfrm>
            <a:off x="6187440" y="3982250"/>
            <a:ext cx="5617464"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CF84C10-A87E-4823-905E-7BCFA69996D8}"/>
              </a:ext>
            </a:extLst>
          </p:cNvPr>
          <p:cNvCxnSpPr/>
          <p:nvPr/>
        </p:nvCxnSpPr>
        <p:spPr>
          <a:xfrm>
            <a:off x="6187440" y="4306432"/>
            <a:ext cx="5617464"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86481BF-4775-4D24-99A1-EF5C84D7A1C1}"/>
              </a:ext>
            </a:extLst>
          </p:cNvPr>
          <p:cNvCxnSpPr/>
          <p:nvPr/>
        </p:nvCxnSpPr>
        <p:spPr>
          <a:xfrm>
            <a:off x="6187440" y="4630614"/>
            <a:ext cx="5617464"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FC7D606-CD74-4F52-B4B0-B898919157F8}"/>
              </a:ext>
            </a:extLst>
          </p:cNvPr>
          <p:cNvCxnSpPr/>
          <p:nvPr/>
        </p:nvCxnSpPr>
        <p:spPr>
          <a:xfrm>
            <a:off x="6187440" y="4954796"/>
            <a:ext cx="5617464"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E64905D-BEEB-4F1D-8F01-ADB63241D733}"/>
              </a:ext>
            </a:extLst>
          </p:cNvPr>
          <p:cNvCxnSpPr/>
          <p:nvPr/>
        </p:nvCxnSpPr>
        <p:spPr>
          <a:xfrm>
            <a:off x="6187440" y="5278978"/>
            <a:ext cx="5617464"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E99427E-3BFA-4A50-8AF4-F32843FCEE83}"/>
              </a:ext>
            </a:extLst>
          </p:cNvPr>
          <p:cNvCxnSpPr/>
          <p:nvPr/>
        </p:nvCxnSpPr>
        <p:spPr>
          <a:xfrm>
            <a:off x="6187440" y="5603157"/>
            <a:ext cx="5617464"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2" name="Footer Placeholder 16">
            <a:extLst>
              <a:ext uri="{FF2B5EF4-FFF2-40B4-BE49-F238E27FC236}">
                <a16:creationId xmlns:a16="http://schemas.microsoft.com/office/drawing/2014/main" id="{24BFDE5C-7E27-4B30-BCDA-5787F5DA6343}"/>
              </a:ext>
            </a:extLst>
          </p:cNvPr>
          <p:cNvSpPr txBox="1">
            <a:spLocks/>
          </p:cNvSpPr>
          <p:nvPr/>
        </p:nvSpPr>
        <p:spPr>
          <a:xfrm>
            <a:off x="7780966" y="6410062"/>
            <a:ext cx="2080323" cy="436201"/>
          </a:xfrm>
          <a:prstGeom prst="rect">
            <a:avLst/>
          </a:prstGeom>
        </p:spPr>
        <p:txBody>
          <a:bodyPr vert="horz" lIns="91440" tIns="45720" rIns="91440" bIns="45720" rtlCol="0" anchor="ctr"/>
          <a:lstStyle>
            <a:defPPr>
              <a:defRPr lang="en-US"/>
            </a:defPPr>
            <a:lvl1pPr marL="0" algn="l" defTabSz="914400" rtl="0" eaLnBrk="1" latinLnBrk="0" hangingPunct="1">
              <a:lnSpc>
                <a:spcPct val="80000"/>
              </a:lnSpc>
              <a:defRPr sz="800" kern="1200">
                <a:solidFill>
                  <a:srgbClr val="5B5C6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Z" dirty="0"/>
              <a:t>Significantly higher / lower than in 2014</a:t>
            </a:r>
          </a:p>
        </p:txBody>
      </p:sp>
      <p:sp>
        <p:nvSpPr>
          <p:cNvPr id="33" name="Isosceles Triangle 32">
            <a:extLst>
              <a:ext uri="{FF2B5EF4-FFF2-40B4-BE49-F238E27FC236}">
                <a16:creationId xmlns:a16="http://schemas.microsoft.com/office/drawing/2014/main" id="{7E2C764B-5D3F-447A-9D39-B67342BF6C98}"/>
              </a:ext>
            </a:extLst>
          </p:cNvPr>
          <p:cNvSpPr/>
          <p:nvPr/>
        </p:nvSpPr>
        <p:spPr>
          <a:xfrm>
            <a:off x="7445342" y="6550035"/>
            <a:ext cx="144000" cy="108000"/>
          </a:xfrm>
          <a:prstGeom prst="triangl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4" name="Isosceles Triangle 33">
            <a:extLst>
              <a:ext uri="{FF2B5EF4-FFF2-40B4-BE49-F238E27FC236}">
                <a16:creationId xmlns:a16="http://schemas.microsoft.com/office/drawing/2014/main" id="{24A77BDA-48A6-408F-BFB8-837CC59BD97B}"/>
              </a:ext>
            </a:extLst>
          </p:cNvPr>
          <p:cNvSpPr/>
          <p:nvPr/>
        </p:nvSpPr>
        <p:spPr>
          <a:xfrm rot="10800000">
            <a:off x="7636966" y="6550035"/>
            <a:ext cx="144000" cy="108000"/>
          </a:xfrm>
          <a:prstGeom prst="triangle">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pSp>
        <p:nvGrpSpPr>
          <p:cNvPr id="38" name="Group 37">
            <a:extLst>
              <a:ext uri="{FF2B5EF4-FFF2-40B4-BE49-F238E27FC236}">
                <a16:creationId xmlns:a16="http://schemas.microsoft.com/office/drawing/2014/main" id="{C3FF5962-1EC1-4D42-B7D6-F94F7B3EF074}"/>
              </a:ext>
            </a:extLst>
          </p:cNvPr>
          <p:cNvGrpSpPr/>
          <p:nvPr/>
        </p:nvGrpSpPr>
        <p:grpSpPr>
          <a:xfrm>
            <a:off x="4175251" y="5796531"/>
            <a:ext cx="6775197" cy="261610"/>
            <a:chOff x="3981449" y="5784354"/>
            <a:chExt cx="6775197" cy="261610"/>
          </a:xfrm>
        </p:grpSpPr>
        <p:sp>
          <p:nvSpPr>
            <p:cNvPr id="35" name="Rectangle 34">
              <a:extLst>
                <a:ext uri="{FF2B5EF4-FFF2-40B4-BE49-F238E27FC236}">
                  <a16:creationId xmlns:a16="http://schemas.microsoft.com/office/drawing/2014/main" id="{96241E49-07A4-49EB-BB0C-265326BD0AC2}"/>
                </a:ext>
              </a:extLst>
            </p:cNvPr>
            <p:cNvSpPr/>
            <p:nvPr/>
          </p:nvSpPr>
          <p:spPr>
            <a:xfrm>
              <a:off x="3981449" y="5827204"/>
              <a:ext cx="152587" cy="1655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37" name="Rectangle 36">
              <a:extLst>
                <a:ext uri="{FF2B5EF4-FFF2-40B4-BE49-F238E27FC236}">
                  <a16:creationId xmlns:a16="http://schemas.microsoft.com/office/drawing/2014/main" id="{F0F081E0-AAEB-4960-9B22-3D160E0D3087}"/>
                </a:ext>
              </a:extLst>
            </p:cNvPr>
            <p:cNvSpPr/>
            <p:nvPr/>
          </p:nvSpPr>
          <p:spPr>
            <a:xfrm>
              <a:off x="4134037" y="5784354"/>
              <a:ext cx="6622609" cy="261610"/>
            </a:xfrm>
            <a:prstGeom prst="rect">
              <a:avLst/>
            </a:prstGeom>
          </p:spPr>
          <p:txBody>
            <a:bodyPr wrap="square">
              <a:spAutoFit/>
            </a:bodyPr>
            <a:lstStyle/>
            <a:p>
              <a:r>
                <a:rPr lang="en-NZ" sz="1100" dirty="0">
                  <a:solidFill>
                    <a:srgbClr val="000000"/>
                  </a:solidFill>
                </a:rPr>
                <a:t>Type of show children like to watch </a:t>
              </a:r>
              <a:r>
                <a:rPr lang="en-NZ" sz="1100" b="1" dirty="0">
                  <a:solidFill>
                    <a:srgbClr val="000000"/>
                  </a:solidFill>
                </a:rPr>
                <a:t>the most</a:t>
              </a:r>
              <a:r>
                <a:rPr lang="en-NZ" sz="1100" b="1" dirty="0"/>
                <a:t>  </a:t>
              </a:r>
              <a:r>
                <a:rPr lang="en-NZ" sz="1100" dirty="0"/>
                <a:t>	 </a:t>
              </a:r>
              <a:r>
                <a:rPr lang="en-NZ" sz="1100" b="1" dirty="0">
                  <a:solidFill>
                    <a:srgbClr val="0FCBA7"/>
                  </a:solidFill>
                </a:rPr>
                <a:t>    </a:t>
              </a:r>
              <a:r>
                <a:rPr lang="en-NZ" sz="1100" dirty="0">
                  <a:solidFill>
                    <a:srgbClr val="000000"/>
                  </a:solidFill>
                </a:rPr>
                <a:t>Type of show children like to watch</a:t>
              </a:r>
              <a:r>
                <a:rPr lang="en-NZ" sz="1100" dirty="0"/>
                <a:t> </a:t>
              </a:r>
            </a:p>
          </p:txBody>
        </p:sp>
      </p:grpSp>
      <p:pic>
        <p:nvPicPr>
          <p:cNvPr id="36" name="Picture 35">
            <a:extLst>
              <a:ext uri="{FF2B5EF4-FFF2-40B4-BE49-F238E27FC236}">
                <a16:creationId xmlns:a16="http://schemas.microsoft.com/office/drawing/2014/main" id="{C61AAA23-E5B8-42B9-A37C-C673ED7F671C}"/>
              </a:ext>
            </a:extLst>
          </p:cNvPr>
          <p:cNvPicPr>
            <a:picLocks noChangeAspect="1"/>
          </p:cNvPicPr>
          <p:nvPr/>
        </p:nvPicPr>
        <p:blipFill>
          <a:blip r:embed="rId3"/>
          <a:stretch>
            <a:fillRect/>
          </a:stretch>
        </p:blipFill>
        <p:spPr>
          <a:xfrm>
            <a:off x="201612" y="119935"/>
            <a:ext cx="612000" cy="612000"/>
          </a:xfrm>
          <a:prstGeom prst="rect">
            <a:avLst/>
          </a:prstGeom>
        </p:spPr>
      </p:pic>
      <p:sp>
        <p:nvSpPr>
          <p:cNvPr id="39" name="Rectangle 38">
            <a:extLst>
              <a:ext uri="{FF2B5EF4-FFF2-40B4-BE49-F238E27FC236}">
                <a16:creationId xmlns:a16="http://schemas.microsoft.com/office/drawing/2014/main" id="{9556848B-3A0B-417D-9209-693639648CC7}"/>
              </a:ext>
            </a:extLst>
          </p:cNvPr>
          <p:cNvSpPr/>
          <p:nvPr/>
        </p:nvSpPr>
        <p:spPr>
          <a:xfrm>
            <a:off x="8020719" y="5836087"/>
            <a:ext cx="152587" cy="165544"/>
          </a:xfrm>
          <a:prstGeom prst="rect">
            <a:avLst/>
          </a:prstGeom>
          <a:solidFill>
            <a:srgbClr val="29EFC9"/>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Tree>
    <p:extLst>
      <p:ext uri="{BB962C8B-B14F-4D97-AF65-F5344CB8AC3E}">
        <p14:creationId xmlns:p14="http://schemas.microsoft.com/office/powerpoint/2010/main" val="2277672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370C1-5E2C-45D2-A2BE-14AED80E06AB}"/>
              </a:ext>
            </a:extLst>
          </p:cNvPr>
          <p:cNvSpPr>
            <a:spLocks noGrp="1"/>
          </p:cNvSpPr>
          <p:nvPr>
            <p:ph type="title"/>
          </p:nvPr>
        </p:nvSpPr>
        <p:spPr>
          <a:xfrm>
            <a:off x="354176" y="4887911"/>
            <a:ext cx="5651500" cy="1527175"/>
          </a:xfrm>
        </p:spPr>
        <p:txBody>
          <a:bodyPr/>
          <a:lstStyle/>
          <a:p>
            <a:r>
              <a:rPr lang="en-NZ" dirty="0"/>
              <a:t>Executive summary</a:t>
            </a:r>
          </a:p>
        </p:txBody>
      </p:sp>
      <p:cxnSp>
        <p:nvCxnSpPr>
          <p:cNvPr id="3" name="Straight Connector 2">
            <a:extLst>
              <a:ext uri="{FF2B5EF4-FFF2-40B4-BE49-F238E27FC236}">
                <a16:creationId xmlns:a16="http://schemas.microsoft.com/office/drawing/2014/main" id="{33E95A48-5439-4D8A-BF93-0A16BB4F116D}"/>
              </a:ext>
            </a:extLst>
          </p:cNvPr>
          <p:cNvCxnSpPr>
            <a:cxnSpLocks/>
          </p:cNvCxnSpPr>
          <p:nvPr/>
        </p:nvCxnSpPr>
        <p:spPr>
          <a:xfrm>
            <a:off x="470853" y="6157128"/>
            <a:ext cx="3745547" cy="0"/>
          </a:xfrm>
          <a:prstGeom prst="line">
            <a:avLst/>
          </a:prstGeom>
          <a:ln w="63500">
            <a:gradFill flip="none" rotWithShape="1">
              <a:gsLst>
                <a:gs pos="0">
                  <a:schemeClr val="accent3"/>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4124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AFBC0AD-D46E-4551-A2C2-C2D54CD7569D}"/>
              </a:ext>
            </a:extLst>
          </p:cNvPr>
          <p:cNvSpPr/>
          <p:nvPr/>
        </p:nvSpPr>
        <p:spPr>
          <a:xfrm>
            <a:off x="3136900" y="1039528"/>
            <a:ext cx="8851900" cy="5178392"/>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graphicFrame>
        <p:nvGraphicFramePr>
          <p:cNvPr id="24" name="Chart 23">
            <a:extLst>
              <a:ext uri="{FF2B5EF4-FFF2-40B4-BE49-F238E27FC236}">
                <a16:creationId xmlns:a16="http://schemas.microsoft.com/office/drawing/2014/main" id="{F47DBC13-E333-4ABF-A86F-3A3BA5FE4E15}"/>
              </a:ext>
            </a:extLst>
          </p:cNvPr>
          <p:cNvGraphicFramePr/>
          <p:nvPr>
            <p:extLst>
              <p:ext uri="{D42A27DB-BD31-4B8C-83A1-F6EECF244321}">
                <p14:modId xmlns:p14="http://schemas.microsoft.com/office/powerpoint/2010/main" val="2602464471"/>
              </p:ext>
            </p:extLst>
          </p:nvPr>
        </p:nvGraphicFramePr>
        <p:xfrm>
          <a:off x="4332268" y="1310486"/>
          <a:ext cx="7677113" cy="491011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3" name="Chart 22">
            <a:extLst>
              <a:ext uri="{FF2B5EF4-FFF2-40B4-BE49-F238E27FC236}">
                <a16:creationId xmlns:a16="http://schemas.microsoft.com/office/drawing/2014/main" id="{D476296D-F6B1-402B-A6D2-2A051AD65555}"/>
              </a:ext>
            </a:extLst>
          </p:cNvPr>
          <p:cNvGraphicFramePr/>
          <p:nvPr>
            <p:extLst>
              <p:ext uri="{D42A27DB-BD31-4B8C-83A1-F6EECF244321}">
                <p14:modId xmlns:p14="http://schemas.microsoft.com/office/powerpoint/2010/main" val="2883977056"/>
              </p:ext>
            </p:extLst>
          </p:nvPr>
        </p:nvGraphicFramePr>
        <p:xfrm>
          <a:off x="2229413" y="1319385"/>
          <a:ext cx="7677113" cy="491011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42974" y="138224"/>
            <a:ext cx="9193633" cy="547576"/>
          </a:xfrm>
        </p:spPr>
        <p:txBody>
          <a:bodyPr/>
          <a:lstStyle/>
          <a:p>
            <a:r>
              <a:rPr lang="en-NZ" dirty="0"/>
              <a:t>Children’s enjoyment of different genres by age</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p:txBody>
          <a:bodyPr/>
          <a:lstStyle/>
          <a:p>
            <a:r>
              <a:rPr lang="en-NZ" dirty="0"/>
              <a:t>Source: Q8a. Which of these types of shows do you like to watch? </a:t>
            </a:r>
          </a:p>
          <a:p>
            <a:r>
              <a:rPr lang="en-NZ" dirty="0"/>
              <a:t>Base size: All 6 to 14 year olds who watch programmes and shows (n=1,000)</a:t>
            </a:r>
          </a:p>
        </p:txBody>
      </p:sp>
      <p:graphicFrame>
        <p:nvGraphicFramePr>
          <p:cNvPr id="19" name="Chart 18">
            <a:extLst>
              <a:ext uri="{FF2B5EF4-FFF2-40B4-BE49-F238E27FC236}">
                <a16:creationId xmlns:a16="http://schemas.microsoft.com/office/drawing/2014/main" id="{368FC1FE-DFD1-49D9-BC4F-1E779A362340}"/>
              </a:ext>
            </a:extLst>
          </p:cNvPr>
          <p:cNvGraphicFramePr/>
          <p:nvPr>
            <p:extLst>
              <p:ext uri="{D42A27DB-BD31-4B8C-83A1-F6EECF244321}">
                <p14:modId xmlns:p14="http://schemas.microsoft.com/office/powerpoint/2010/main" val="361056325"/>
              </p:ext>
            </p:extLst>
          </p:nvPr>
        </p:nvGraphicFramePr>
        <p:xfrm>
          <a:off x="165057" y="1316705"/>
          <a:ext cx="8001000" cy="4910114"/>
        </p:xfrm>
        <a:graphic>
          <a:graphicData uri="http://schemas.openxmlformats.org/drawingml/2006/chart">
            <c:chart xmlns:c="http://schemas.openxmlformats.org/drawingml/2006/chart" xmlns:r="http://schemas.openxmlformats.org/officeDocument/2006/relationships" r:id="rId4"/>
          </a:graphicData>
        </a:graphic>
      </p:graphicFrame>
      <p:grpSp>
        <p:nvGrpSpPr>
          <p:cNvPr id="14" name="Group 13">
            <a:extLst>
              <a:ext uri="{FF2B5EF4-FFF2-40B4-BE49-F238E27FC236}">
                <a16:creationId xmlns:a16="http://schemas.microsoft.com/office/drawing/2014/main" id="{8074AD2D-219F-4C34-AFDA-D3F24A86F855}"/>
              </a:ext>
            </a:extLst>
          </p:cNvPr>
          <p:cNvGrpSpPr/>
          <p:nvPr/>
        </p:nvGrpSpPr>
        <p:grpSpPr>
          <a:xfrm>
            <a:off x="7443973" y="6389646"/>
            <a:ext cx="2408687" cy="468354"/>
            <a:chOff x="7443973" y="6389646"/>
            <a:chExt cx="2408687" cy="468354"/>
          </a:xfrm>
        </p:grpSpPr>
        <p:sp>
          <p:nvSpPr>
            <p:cNvPr id="15" name="Rectangle 14">
              <a:extLst>
                <a:ext uri="{FF2B5EF4-FFF2-40B4-BE49-F238E27FC236}">
                  <a16:creationId xmlns:a16="http://schemas.microsoft.com/office/drawing/2014/main" id="{FAC437F1-19D1-4791-BE98-A75F3E6239A8}"/>
                </a:ext>
              </a:extLst>
            </p:cNvPr>
            <p:cNvSpPr/>
            <p:nvPr/>
          </p:nvSpPr>
          <p:spPr>
            <a:xfrm>
              <a:off x="7443973" y="6642436"/>
              <a:ext cx="510360" cy="124337"/>
            </a:xfrm>
            <a:prstGeom prst="rect">
              <a:avLst/>
            </a:prstGeom>
            <a:solidFill>
              <a:schemeClr val="bg1">
                <a:lumMod val="85000"/>
              </a:schemeClr>
            </a:solidFill>
            <a:ln w="254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8" name="Rectangle 17">
              <a:extLst>
                <a:ext uri="{FF2B5EF4-FFF2-40B4-BE49-F238E27FC236}">
                  <a16:creationId xmlns:a16="http://schemas.microsoft.com/office/drawing/2014/main" id="{D44DE2C8-F533-48F5-8816-32C45BA3EFC2}"/>
                </a:ext>
              </a:extLst>
            </p:cNvPr>
            <p:cNvSpPr/>
            <p:nvPr/>
          </p:nvSpPr>
          <p:spPr>
            <a:xfrm>
              <a:off x="7443973" y="6461109"/>
              <a:ext cx="510360" cy="124337"/>
            </a:xfrm>
            <a:prstGeom prst="rect">
              <a:avLst/>
            </a:prstGeom>
            <a:solidFill>
              <a:schemeClr val="bg1">
                <a:lumMod val="85000"/>
              </a:schemeClr>
            </a:solid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0" name="Footer Placeholder 16">
              <a:extLst>
                <a:ext uri="{FF2B5EF4-FFF2-40B4-BE49-F238E27FC236}">
                  <a16:creationId xmlns:a16="http://schemas.microsoft.com/office/drawing/2014/main" id="{414A7CE9-261E-42D9-A2E1-E2DD2DC47AE1}"/>
                </a:ext>
              </a:extLst>
            </p:cNvPr>
            <p:cNvSpPr txBox="1">
              <a:spLocks/>
            </p:cNvSpPr>
            <p:nvPr/>
          </p:nvSpPr>
          <p:spPr>
            <a:xfrm>
              <a:off x="7964967" y="6389646"/>
              <a:ext cx="1887693" cy="468354"/>
            </a:xfrm>
            <a:prstGeom prst="rect">
              <a:avLst/>
            </a:prstGeom>
          </p:spPr>
          <p:txBody>
            <a:bodyPr vert="horz" lIns="91440" tIns="45720" rIns="91440" bIns="45720" rtlCol="0" anchor="ctr"/>
            <a:lstStyle>
              <a:defPPr>
                <a:defRPr lang="en-US"/>
              </a:defPPr>
              <a:lvl1pPr marL="0" algn="l" defTabSz="914400" rtl="0" eaLnBrk="1" latinLnBrk="0" hangingPunct="1">
                <a:lnSpc>
                  <a:spcPct val="80000"/>
                </a:lnSpc>
                <a:defRPr sz="800" kern="1200">
                  <a:solidFill>
                    <a:srgbClr val="5B5C6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Z" dirty="0"/>
                <a:t>Significantly higher than the average</a:t>
              </a:r>
            </a:p>
            <a:p>
              <a:endParaRPr lang="en-NZ" dirty="0"/>
            </a:p>
            <a:p>
              <a:r>
                <a:rPr lang="en-NZ" dirty="0"/>
                <a:t>Significantly lower than the average</a:t>
              </a:r>
            </a:p>
          </p:txBody>
        </p:sp>
      </p:grpSp>
      <p:graphicFrame>
        <p:nvGraphicFramePr>
          <p:cNvPr id="4" name="Table 3">
            <a:extLst>
              <a:ext uri="{FF2B5EF4-FFF2-40B4-BE49-F238E27FC236}">
                <a16:creationId xmlns:a16="http://schemas.microsoft.com/office/drawing/2014/main" id="{44DCF21E-BC73-4D13-81B6-6FE3AA10445B}"/>
              </a:ext>
            </a:extLst>
          </p:cNvPr>
          <p:cNvGraphicFramePr>
            <a:graphicFrameLocks noGrp="1"/>
          </p:cNvGraphicFramePr>
          <p:nvPr>
            <p:extLst>
              <p:ext uri="{D42A27DB-BD31-4B8C-83A1-F6EECF244321}">
                <p14:modId xmlns:p14="http://schemas.microsoft.com/office/powerpoint/2010/main" val="1402279851"/>
              </p:ext>
            </p:extLst>
          </p:nvPr>
        </p:nvGraphicFramePr>
        <p:xfrm>
          <a:off x="5905543" y="1165956"/>
          <a:ext cx="6061992" cy="457200"/>
        </p:xfrm>
        <a:graphic>
          <a:graphicData uri="http://schemas.openxmlformats.org/drawingml/2006/table">
            <a:tbl>
              <a:tblPr firstRow="1" bandRow="1">
                <a:tableStyleId>{5C22544A-7EE6-4342-B048-85BDC9FD1C3A}</a:tableStyleId>
              </a:tblPr>
              <a:tblGrid>
                <a:gridCol w="2120857">
                  <a:extLst>
                    <a:ext uri="{9D8B030D-6E8A-4147-A177-3AD203B41FA5}">
                      <a16:colId xmlns:a16="http://schemas.microsoft.com/office/drawing/2014/main" val="1508704503"/>
                    </a:ext>
                  </a:extLst>
                </a:gridCol>
                <a:gridCol w="2082800">
                  <a:extLst>
                    <a:ext uri="{9D8B030D-6E8A-4147-A177-3AD203B41FA5}">
                      <a16:colId xmlns:a16="http://schemas.microsoft.com/office/drawing/2014/main" val="2347452352"/>
                    </a:ext>
                  </a:extLst>
                </a:gridCol>
                <a:gridCol w="1858335">
                  <a:extLst>
                    <a:ext uri="{9D8B030D-6E8A-4147-A177-3AD203B41FA5}">
                      <a16:colId xmlns:a16="http://schemas.microsoft.com/office/drawing/2014/main" val="3163762515"/>
                    </a:ext>
                  </a:extLst>
                </a:gridCol>
              </a:tblGrid>
              <a:tr h="260343">
                <a:tc>
                  <a:txBody>
                    <a:bodyPr/>
                    <a:lstStyle/>
                    <a:p>
                      <a:pPr algn="l"/>
                      <a:r>
                        <a:rPr lang="en-NZ" sz="1400" dirty="0">
                          <a:solidFill>
                            <a:srgbClr val="404040"/>
                          </a:solidFill>
                        </a:rPr>
                        <a:t>6 to 8 years old</a:t>
                      </a:r>
                    </a:p>
                    <a:p>
                      <a:pPr algn="l"/>
                      <a:r>
                        <a:rPr lang="en-NZ" sz="1000" b="0" dirty="0">
                          <a:solidFill>
                            <a:srgbClr val="404040"/>
                          </a:solidFill>
                        </a:rPr>
                        <a:t>(n=334)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NZ" sz="1400" b="1" dirty="0">
                          <a:solidFill>
                            <a:srgbClr val="404040"/>
                          </a:solidFill>
                          <a:latin typeface="Calibri" panose="020F0502020204030204" pitchFamily="34" charset="0"/>
                        </a:rPr>
                        <a:t>9 to 11 years old</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000" b="0" kern="1200" dirty="0">
                          <a:solidFill>
                            <a:srgbClr val="404040"/>
                          </a:solidFill>
                          <a:latin typeface="+mn-lt"/>
                          <a:ea typeface="+mn-ea"/>
                          <a:cs typeface="+mn-cs"/>
                        </a:rPr>
                        <a:t>(n=352)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NZ" sz="1400" b="1" dirty="0">
                          <a:solidFill>
                            <a:srgbClr val="404040"/>
                          </a:solidFill>
                          <a:latin typeface="Calibri" panose="020F0502020204030204" pitchFamily="34" charset="0"/>
                        </a:rPr>
                        <a:t>12 to 14 years old</a:t>
                      </a:r>
                      <a:r>
                        <a:rPr lang="en-NZ" sz="1400" dirty="0">
                          <a:solidFill>
                            <a:srgbClr val="404040"/>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000" b="0" kern="1200" dirty="0">
                          <a:solidFill>
                            <a:srgbClr val="404040"/>
                          </a:solidFill>
                          <a:latin typeface="+mn-lt"/>
                          <a:ea typeface="+mn-ea"/>
                          <a:cs typeface="+mn-cs"/>
                        </a:rPr>
                        <a:t>(n=314)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83264541"/>
                  </a:ext>
                </a:extLst>
              </a:tr>
            </a:tbl>
          </a:graphicData>
        </a:graphic>
      </p:graphicFrame>
      <p:sp>
        <p:nvSpPr>
          <p:cNvPr id="11" name="Rectangle 10">
            <a:extLst>
              <a:ext uri="{FF2B5EF4-FFF2-40B4-BE49-F238E27FC236}">
                <a16:creationId xmlns:a16="http://schemas.microsoft.com/office/drawing/2014/main" id="{64367E28-56F4-4CC0-B141-D52D846B57F8}"/>
              </a:ext>
            </a:extLst>
          </p:cNvPr>
          <p:cNvSpPr/>
          <p:nvPr/>
        </p:nvSpPr>
        <p:spPr>
          <a:xfrm>
            <a:off x="201612" y="1394556"/>
            <a:ext cx="2641600" cy="1886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Enthusiasm for cartoons is greatest when children are younger. As they age the genres they enjoy begin to broaden.</a:t>
            </a:r>
          </a:p>
        </p:txBody>
      </p:sp>
      <p:sp>
        <p:nvSpPr>
          <p:cNvPr id="13" name="Rectangle 12">
            <a:extLst>
              <a:ext uri="{FF2B5EF4-FFF2-40B4-BE49-F238E27FC236}">
                <a16:creationId xmlns:a16="http://schemas.microsoft.com/office/drawing/2014/main" id="{E7DC30B6-E4EB-48AA-8457-29041E208FA2}"/>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22" name="Picture 21">
            <a:extLst>
              <a:ext uri="{FF2B5EF4-FFF2-40B4-BE49-F238E27FC236}">
                <a16:creationId xmlns:a16="http://schemas.microsoft.com/office/drawing/2014/main" id="{908393F7-A584-426E-B2AF-BAB2D3816C67}"/>
              </a:ext>
            </a:extLst>
          </p:cNvPr>
          <p:cNvPicPr>
            <a:picLocks noChangeAspect="1"/>
          </p:cNvPicPr>
          <p:nvPr/>
        </p:nvPicPr>
        <p:blipFill>
          <a:blip r:embed="rId5"/>
          <a:stretch>
            <a:fillRect/>
          </a:stretch>
        </p:blipFill>
        <p:spPr>
          <a:xfrm>
            <a:off x="201612" y="119935"/>
            <a:ext cx="612000" cy="612000"/>
          </a:xfrm>
          <a:prstGeom prst="rect">
            <a:avLst/>
          </a:prstGeom>
        </p:spPr>
      </p:pic>
    </p:spTree>
    <p:extLst>
      <p:ext uri="{BB962C8B-B14F-4D97-AF65-F5344CB8AC3E}">
        <p14:creationId xmlns:p14="http://schemas.microsoft.com/office/powerpoint/2010/main" val="17429770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AFBC0AD-D46E-4551-A2C2-C2D54CD7569D}"/>
              </a:ext>
            </a:extLst>
          </p:cNvPr>
          <p:cNvSpPr/>
          <p:nvPr/>
        </p:nvSpPr>
        <p:spPr>
          <a:xfrm>
            <a:off x="3136900" y="1072573"/>
            <a:ext cx="8851900" cy="5098981"/>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graphicFrame>
        <p:nvGraphicFramePr>
          <p:cNvPr id="19" name="Chart 18">
            <a:extLst>
              <a:ext uri="{FF2B5EF4-FFF2-40B4-BE49-F238E27FC236}">
                <a16:creationId xmlns:a16="http://schemas.microsoft.com/office/drawing/2014/main" id="{368FC1FE-DFD1-49D9-BC4F-1E779A362340}"/>
              </a:ext>
            </a:extLst>
          </p:cNvPr>
          <p:cNvGraphicFramePr/>
          <p:nvPr>
            <p:extLst>
              <p:ext uri="{D42A27DB-BD31-4B8C-83A1-F6EECF244321}">
                <p14:modId xmlns:p14="http://schemas.microsoft.com/office/powerpoint/2010/main" val="378605961"/>
              </p:ext>
            </p:extLst>
          </p:nvPr>
        </p:nvGraphicFramePr>
        <p:xfrm>
          <a:off x="-65180" y="1371047"/>
          <a:ext cx="8851900" cy="4910114"/>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23924" y="138224"/>
            <a:ext cx="9212683" cy="547576"/>
          </a:xfrm>
        </p:spPr>
        <p:txBody>
          <a:bodyPr/>
          <a:lstStyle/>
          <a:p>
            <a:r>
              <a:rPr lang="en-NZ" dirty="0"/>
              <a:t>Children’s enjoyment of different genres by gender</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p:txBody>
          <a:bodyPr/>
          <a:lstStyle/>
          <a:p>
            <a:r>
              <a:rPr lang="en-NZ" dirty="0"/>
              <a:t>Source: Q8a. Which of these types of shows do you like to watch? | Q8b. And which do you like to watch the most?  </a:t>
            </a:r>
          </a:p>
          <a:p>
            <a:r>
              <a:rPr lang="en-NZ" dirty="0"/>
              <a:t>Base size: All 6 to 14 year olds who watch programmes and shows (n=1,000)</a:t>
            </a:r>
          </a:p>
        </p:txBody>
      </p:sp>
      <p:sp>
        <p:nvSpPr>
          <p:cNvPr id="11" name="Rectangle 10">
            <a:extLst>
              <a:ext uri="{FF2B5EF4-FFF2-40B4-BE49-F238E27FC236}">
                <a16:creationId xmlns:a16="http://schemas.microsoft.com/office/drawing/2014/main" id="{64367E28-56F4-4CC0-B141-D52D846B57F8}"/>
              </a:ext>
            </a:extLst>
          </p:cNvPr>
          <p:cNvSpPr/>
          <p:nvPr/>
        </p:nvSpPr>
        <p:spPr>
          <a:xfrm>
            <a:off x="168405" y="1463981"/>
            <a:ext cx="2795181" cy="3930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sz="1600" dirty="0">
                <a:solidFill>
                  <a:srgbClr val="404040"/>
                </a:solidFill>
              </a:rPr>
              <a:t>While some genres (such as cartoons) are equally liked by boys and girls, most are preferred more by one gender than the other.  </a:t>
            </a:r>
          </a:p>
          <a:p>
            <a:pPr marL="36000"/>
            <a:endParaRPr lang="en-NZ" sz="1600" dirty="0">
              <a:solidFill>
                <a:srgbClr val="404040"/>
              </a:solidFill>
            </a:endParaRPr>
          </a:p>
          <a:p>
            <a:pPr marL="36000"/>
            <a:r>
              <a:rPr lang="en-NZ" sz="1600" dirty="0">
                <a:solidFill>
                  <a:srgbClr val="404040"/>
                </a:solidFill>
              </a:rPr>
              <a:t>Boys have a stronger preference for action and adventure, tech and gaming, and sports shows. </a:t>
            </a:r>
          </a:p>
          <a:p>
            <a:pPr marL="36000"/>
            <a:endParaRPr lang="en-NZ" sz="1600" dirty="0">
              <a:solidFill>
                <a:srgbClr val="404040"/>
              </a:solidFill>
            </a:endParaRPr>
          </a:p>
          <a:p>
            <a:pPr marL="36000"/>
            <a:r>
              <a:rPr lang="en-NZ" sz="1600" dirty="0">
                <a:solidFill>
                  <a:srgbClr val="404040"/>
                </a:solidFill>
              </a:rPr>
              <a:t>Girls tend to prefer comedy and drama, food and cooking, music, reality, and variety shows.</a:t>
            </a:r>
          </a:p>
        </p:txBody>
      </p:sp>
      <p:graphicFrame>
        <p:nvGraphicFramePr>
          <p:cNvPr id="4" name="Table 3">
            <a:extLst>
              <a:ext uri="{FF2B5EF4-FFF2-40B4-BE49-F238E27FC236}">
                <a16:creationId xmlns:a16="http://schemas.microsoft.com/office/drawing/2014/main" id="{44DCF21E-BC73-4D13-81B6-6FE3AA10445B}"/>
              </a:ext>
            </a:extLst>
          </p:cNvPr>
          <p:cNvGraphicFramePr>
            <a:graphicFrameLocks noGrp="1"/>
          </p:cNvGraphicFramePr>
          <p:nvPr>
            <p:extLst>
              <p:ext uri="{D42A27DB-BD31-4B8C-83A1-F6EECF244321}">
                <p14:modId xmlns:p14="http://schemas.microsoft.com/office/powerpoint/2010/main" val="4285390712"/>
              </p:ext>
            </p:extLst>
          </p:nvPr>
        </p:nvGraphicFramePr>
        <p:xfrm>
          <a:off x="6313707" y="1165956"/>
          <a:ext cx="6113385" cy="457200"/>
        </p:xfrm>
        <a:graphic>
          <a:graphicData uri="http://schemas.openxmlformats.org/drawingml/2006/table">
            <a:tbl>
              <a:tblPr firstRow="1" bandRow="1">
                <a:tableStyleId>{5C22544A-7EE6-4342-B048-85BDC9FD1C3A}</a:tableStyleId>
              </a:tblPr>
              <a:tblGrid>
                <a:gridCol w="2832651">
                  <a:extLst>
                    <a:ext uri="{9D8B030D-6E8A-4147-A177-3AD203B41FA5}">
                      <a16:colId xmlns:a16="http://schemas.microsoft.com/office/drawing/2014/main" val="1508704503"/>
                    </a:ext>
                  </a:extLst>
                </a:gridCol>
                <a:gridCol w="1242939">
                  <a:extLst>
                    <a:ext uri="{9D8B030D-6E8A-4147-A177-3AD203B41FA5}">
                      <a16:colId xmlns:a16="http://schemas.microsoft.com/office/drawing/2014/main" val="2347452352"/>
                    </a:ext>
                  </a:extLst>
                </a:gridCol>
                <a:gridCol w="2037795">
                  <a:extLst>
                    <a:ext uri="{9D8B030D-6E8A-4147-A177-3AD203B41FA5}">
                      <a16:colId xmlns:a16="http://schemas.microsoft.com/office/drawing/2014/main" val="3163762515"/>
                    </a:ext>
                  </a:extLst>
                </a:gridCol>
              </a:tblGrid>
              <a:tr h="370840">
                <a:tc>
                  <a:txBody>
                    <a:bodyPr/>
                    <a:lstStyle/>
                    <a:p>
                      <a:pPr algn="l"/>
                      <a:r>
                        <a:rPr lang="en-NZ" sz="1400" dirty="0">
                          <a:solidFill>
                            <a:srgbClr val="404040"/>
                          </a:solidFill>
                        </a:rPr>
                        <a:t>Boys</a:t>
                      </a:r>
                    </a:p>
                    <a:p>
                      <a:pPr algn="l"/>
                      <a:r>
                        <a:rPr lang="en-NZ" sz="1000" b="0" dirty="0">
                          <a:solidFill>
                            <a:srgbClr val="404040"/>
                          </a:solidFill>
                        </a:rPr>
                        <a:t>(n=499)</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en-NZ" sz="1400" dirty="0">
                          <a:solidFill>
                            <a:srgbClr val="404040"/>
                          </a:solidFill>
                        </a:rPr>
                        <a:t>Girls</a:t>
                      </a:r>
                    </a:p>
                    <a:p>
                      <a:pPr algn="l"/>
                      <a:r>
                        <a:rPr lang="en-NZ" sz="1000" b="0" dirty="0">
                          <a:solidFill>
                            <a:srgbClr val="404040"/>
                          </a:solidFill>
                        </a:rPr>
                        <a:t>(n=499)</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endParaRPr lang="en-NZ" sz="1400" dirty="0">
                        <a:solidFill>
                          <a:srgbClr val="40404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83264541"/>
                  </a:ext>
                </a:extLst>
              </a:tr>
            </a:tbl>
          </a:graphicData>
        </a:graphic>
      </p:graphicFrame>
      <p:grpSp>
        <p:nvGrpSpPr>
          <p:cNvPr id="13" name="Group 12">
            <a:extLst>
              <a:ext uri="{FF2B5EF4-FFF2-40B4-BE49-F238E27FC236}">
                <a16:creationId xmlns:a16="http://schemas.microsoft.com/office/drawing/2014/main" id="{D68EB15B-6850-41B7-BB2B-41FAA93BE91D}"/>
              </a:ext>
            </a:extLst>
          </p:cNvPr>
          <p:cNvGrpSpPr/>
          <p:nvPr/>
        </p:nvGrpSpPr>
        <p:grpSpPr>
          <a:xfrm>
            <a:off x="6961713" y="6312192"/>
            <a:ext cx="2408687" cy="468354"/>
            <a:chOff x="7443973" y="6327376"/>
            <a:chExt cx="2408687" cy="468354"/>
          </a:xfrm>
        </p:grpSpPr>
        <p:sp>
          <p:nvSpPr>
            <p:cNvPr id="14" name="Rectangle 13">
              <a:extLst>
                <a:ext uri="{FF2B5EF4-FFF2-40B4-BE49-F238E27FC236}">
                  <a16:creationId xmlns:a16="http://schemas.microsoft.com/office/drawing/2014/main" id="{6F798DF0-0B94-48C4-B35B-6C10208B0B0C}"/>
                </a:ext>
              </a:extLst>
            </p:cNvPr>
            <p:cNvSpPr/>
            <p:nvPr/>
          </p:nvSpPr>
          <p:spPr>
            <a:xfrm>
              <a:off x="7443973" y="6642436"/>
              <a:ext cx="510360" cy="124337"/>
            </a:xfrm>
            <a:prstGeom prst="rect">
              <a:avLst/>
            </a:prstGeom>
            <a:solidFill>
              <a:schemeClr val="bg1">
                <a:lumMod val="75000"/>
              </a:schemeClr>
            </a:solidFill>
            <a:ln w="254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5" name="Rectangle 14">
              <a:extLst>
                <a:ext uri="{FF2B5EF4-FFF2-40B4-BE49-F238E27FC236}">
                  <a16:creationId xmlns:a16="http://schemas.microsoft.com/office/drawing/2014/main" id="{88CACC29-94D2-4E30-9510-8F8C8555E928}"/>
                </a:ext>
              </a:extLst>
            </p:cNvPr>
            <p:cNvSpPr/>
            <p:nvPr/>
          </p:nvSpPr>
          <p:spPr>
            <a:xfrm>
              <a:off x="7443973" y="6344416"/>
              <a:ext cx="510360" cy="124337"/>
            </a:xfrm>
            <a:prstGeom prst="rect">
              <a:avLst/>
            </a:prstGeom>
            <a:solidFill>
              <a:schemeClr val="bg1">
                <a:lumMod val="75000"/>
              </a:schemeClr>
            </a:solid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8" name="Footer Placeholder 16">
              <a:extLst>
                <a:ext uri="{FF2B5EF4-FFF2-40B4-BE49-F238E27FC236}">
                  <a16:creationId xmlns:a16="http://schemas.microsoft.com/office/drawing/2014/main" id="{8B3F81CB-16E0-413A-B0BE-AB16FFF48CD0}"/>
                </a:ext>
              </a:extLst>
            </p:cNvPr>
            <p:cNvSpPr txBox="1">
              <a:spLocks/>
            </p:cNvSpPr>
            <p:nvPr/>
          </p:nvSpPr>
          <p:spPr>
            <a:xfrm>
              <a:off x="7964967" y="6327376"/>
              <a:ext cx="1887693" cy="468354"/>
            </a:xfrm>
            <a:prstGeom prst="rect">
              <a:avLst/>
            </a:prstGeom>
          </p:spPr>
          <p:txBody>
            <a:bodyPr vert="horz" lIns="91440" tIns="45720" rIns="91440" bIns="45720" rtlCol="0" anchor="ctr"/>
            <a:lstStyle>
              <a:defPPr>
                <a:defRPr lang="en-US"/>
              </a:defPPr>
              <a:lvl1pPr marL="0" algn="l" defTabSz="914400" rtl="0" eaLnBrk="1" latinLnBrk="0" hangingPunct="1">
                <a:lnSpc>
                  <a:spcPct val="80000"/>
                </a:lnSpc>
                <a:defRPr sz="800" kern="1200">
                  <a:solidFill>
                    <a:srgbClr val="5B5C6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Z" dirty="0"/>
                <a:t>Significantly higher than the average</a:t>
              </a:r>
            </a:p>
            <a:p>
              <a:endParaRPr lang="en-NZ" dirty="0"/>
            </a:p>
            <a:p>
              <a:endParaRPr lang="en-NZ" dirty="0"/>
            </a:p>
            <a:p>
              <a:r>
                <a:rPr lang="en-NZ" dirty="0"/>
                <a:t>Significantly lower than the average</a:t>
              </a:r>
            </a:p>
          </p:txBody>
        </p:sp>
      </p:grpSp>
      <p:sp>
        <p:nvSpPr>
          <p:cNvPr id="20" name="Rectangle 19">
            <a:extLst>
              <a:ext uri="{FF2B5EF4-FFF2-40B4-BE49-F238E27FC236}">
                <a16:creationId xmlns:a16="http://schemas.microsoft.com/office/drawing/2014/main" id="{69BC984D-944E-4861-8B47-C062EA065B44}"/>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aphicFrame>
        <p:nvGraphicFramePr>
          <p:cNvPr id="23" name="Chart 22">
            <a:extLst>
              <a:ext uri="{FF2B5EF4-FFF2-40B4-BE49-F238E27FC236}">
                <a16:creationId xmlns:a16="http://schemas.microsoft.com/office/drawing/2014/main" id="{D476296D-F6B1-402B-A6D2-2A051AD65555}"/>
              </a:ext>
            </a:extLst>
          </p:cNvPr>
          <p:cNvGraphicFramePr/>
          <p:nvPr>
            <p:extLst>
              <p:ext uri="{D42A27DB-BD31-4B8C-83A1-F6EECF244321}">
                <p14:modId xmlns:p14="http://schemas.microsoft.com/office/powerpoint/2010/main" val="1396726629"/>
              </p:ext>
            </p:extLst>
          </p:nvPr>
        </p:nvGraphicFramePr>
        <p:xfrm>
          <a:off x="2547850" y="1365655"/>
          <a:ext cx="9290040" cy="4910114"/>
        </p:xfrm>
        <a:graphic>
          <a:graphicData uri="http://schemas.openxmlformats.org/drawingml/2006/chart">
            <c:chart xmlns:c="http://schemas.openxmlformats.org/drawingml/2006/chart" xmlns:r="http://schemas.openxmlformats.org/officeDocument/2006/relationships" r:id="rId3"/>
          </a:graphicData>
        </a:graphic>
      </p:graphicFrame>
      <p:pic>
        <p:nvPicPr>
          <p:cNvPr id="22" name="Picture 21">
            <a:extLst>
              <a:ext uri="{FF2B5EF4-FFF2-40B4-BE49-F238E27FC236}">
                <a16:creationId xmlns:a16="http://schemas.microsoft.com/office/drawing/2014/main" id="{FF823988-15FC-4061-8361-B8D0A0E4C5AD}"/>
              </a:ext>
            </a:extLst>
          </p:cNvPr>
          <p:cNvPicPr>
            <a:picLocks noChangeAspect="1"/>
          </p:cNvPicPr>
          <p:nvPr/>
        </p:nvPicPr>
        <p:blipFill>
          <a:blip r:embed="rId4"/>
          <a:stretch>
            <a:fillRect/>
          </a:stretch>
        </p:blipFill>
        <p:spPr>
          <a:xfrm>
            <a:off x="201612" y="119935"/>
            <a:ext cx="612000" cy="612000"/>
          </a:xfrm>
          <a:prstGeom prst="rect">
            <a:avLst/>
          </a:prstGeom>
        </p:spPr>
      </p:pic>
    </p:spTree>
    <p:extLst>
      <p:ext uri="{BB962C8B-B14F-4D97-AF65-F5344CB8AC3E}">
        <p14:creationId xmlns:p14="http://schemas.microsoft.com/office/powerpoint/2010/main" val="37060207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23924" y="138224"/>
            <a:ext cx="9212683" cy="547576"/>
          </a:xfrm>
        </p:spPr>
        <p:txBody>
          <a:bodyPr>
            <a:normAutofit fontScale="90000"/>
          </a:bodyPr>
          <a:lstStyle/>
          <a:p>
            <a:r>
              <a:rPr lang="en-NZ" dirty="0"/>
              <a:t>Children’s favourite programmes and shows to watch (unprompted) </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p:txBody>
          <a:bodyPr/>
          <a:lstStyle/>
          <a:p>
            <a:r>
              <a:rPr lang="en-NZ" dirty="0"/>
              <a:t>Source: Q8c. What are your three favourite programmes or shows to watch?</a:t>
            </a:r>
          </a:p>
          <a:p>
            <a:r>
              <a:rPr lang="en-NZ" dirty="0"/>
              <a:t>Base size: All 6 to 14 year olds who watch programmes and shows (n=907)</a:t>
            </a:r>
          </a:p>
        </p:txBody>
      </p:sp>
      <p:sp>
        <p:nvSpPr>
          <p:cNvPr id="11" name="Rectangle 10">
            <a:extLst>
              <a:ext uri="{FF2B5EF4-FFF2-40B4-BE49-F238E27FC236}">
                <a16:creationId xmlns:a16="http://schemas.microsoft.com/office/drawing/2014/main" id="{64367E28-56F4-4CC0-B141-D52D846B57F8}"/>
              </a:ext>
            </a:extLst>
          </p:cNvPr>
          <p:cNvSpPr/>
          <p:nvPr/>
        </p:nvSpPr>
        <p:spPr>
          <a:xfrm>
            <a:off x="203199" y="1378580"/>
            <a:ext cx="2795181" cy="2947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We asked children what their three favourite TV shows are. The answers they gave varied widely, reflecting a highly fragmented media environment. The most popular titles are The Simpsons and Teen Titans.</a:t>
            </a:r>
          </a:p>
        </p:txBody>
      </p:sp>
      <p:sp>
        <p:nvSpPr>
          <p:cNvPr id="16" name="Rectangle 15">
            <a:extLst>
              <a:ext uri="{FF2B5EF4-FFF2-40B4-BE49-F238E27FC236}">
                <a16:creationId xmlns:a16="http://schemas.microsoft.com/office/drawing/2014/main" id="{4AFBC0AD-D46E-4551-A2C2-C2D54CD7569D}"/>
              </a:ext>
            </a:extLst>
          </p:cNvPr>
          <p:cNvSpPr/>
          <p:nvPr/>
        </p:nvSpPr>
        <p:spPr>
          <a:xfrm>
            <a:off x="3136900" y="1039528"/>
            <a:ext cx="8851900" cy="5178392"/>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pic>
        <p:nvPicPr>
          <p:cNvPr id="5" name="Picture 4">
            <a:extLst>
              <a:ext uri="{FF2B5EF4-FFF2-40B4-BE49-F238E27FC236}">
                <a16:creationId xmlns:a16="http://schemas.microsoft.com/office/drawing/2014/main" id="{230DB2DE-B7D2-4E61-A336-E6D6031344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1579" y="1368460"/>
            <a:ext cx="8787221" cy="4415645"/>
          </a:xfrm>
          <a:prstGeom prst="rect">
            <a:avLst/>
          </a:prstGeom>
        </p:spPr>
      </p:pic>
      <p:sp>
        <p:nvSpPr>
          <p:cNvPr id="13" name="Footer Placeholder 16">
            <a:extLst>
              <a:ext uri="{FF2B5EF4-FFF2-40B4-BE49-F238E27FC236}">
                <a16:creationId xmlns:a16="http://schemas.microsoft.com/office/drawing/2014/main" id="{5F62C2ED-BE7A-4F2B-905B-3081A241EF26}"/>
              </a:ext>
            </a:extLst>
          </p:cNvPr>
          <p:cNvSpPr txBox="1">
            <a:spLocks/>
          </p:cNvSpPr>
          <p:nvPr/>
        </p:nvSpPr>
        <p:spPr>
          <a:xfrm>
            <a:off x="4320803" y="6008713"/>
            <a:ext cx="7579353" cy="182285"/>
          </a:xfrm>
          <a:prstGeom prst="rect">
            <a:avLst/>
          </a:prstGeom>
        </p:spPr>
        <p:txBody>
          <a:bodyPr vert="horz" lIns="91440" tIns="45720" rIns="91440" bIns="45720" rtlCol="0" anchor="ctr"/>
          <a:lstStyle>
            <a:defPPr>
              <a:defRPr lang="en-US"/>
            </a:defPPr>
            <a:lvl1pPr marL="0" algn="l" defTabSz="914400" rtl="0" eaLnBrk="1" latinLnBrk="0" hangingPunct="1">
              <a:lnSpc>
                <a:spcPct val="80000"/>
              </a:lnSpc>
              <a:defRPr sz="800" kern="1200">
                <a:solidFill>
                  <a:srgbClr val="5B5C6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NZ" sz="1000" dirty="0">
                <a:solidFill>
                  <a:schemeClr val="tx2"/>
                </a:solidFill>
              </a:rPr>
              <a:t>The size of each word reflects how often it was mentioned. The Simpsons was mentioned most often (by 6% of children)</a:t>
            </a:r>
          </a:p>
        </p:txBody>
      </p:sp>
      <p:sp>
        <p:nvSpPr>
          <p:cNvPr id="9" name="Rectangle 8">
            <a:extLst>
              <a:ext uri="{FF2B5EF4-FFF2-40B4-BE49-F238E27FC236}">
                <a16:creationId xmlns:a16="http://schemas.microsoft.com/office/drawing/2014/main" id="{BB89BAF2-76C1-4969-AF5C-D02DBA5E2A9D}"/>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10" name="Picture 9">
            <a:extLst>
              <a:ext uri="{FF2B5EF4-FFF2-40B4-BE49-F238E27FC236}">
                <a16:creationId xmlns:a16="http://schemas.microsoft.com/office/drawing/2014/main" id="{03FD4DE7-968A-4BA9-92B0-6265EEC6F938}"/>
              </a:ext>
            </a:extLst>
          </p:cNvPr>
          <p:cNvPicPr>
            <a:picLocks noChangeAspect="1"/>
          </p:cNvPicPr>
          <p:nvPr/>
        </p:nvPicPr>
        <p:blipFill>
          <a:blip r:embed="rId3"/>
          <a:stretch>
            <a:fillRect/>
          </a:stretch>
        </p:blipFill>
        <p:spPr>
          <a:xfrm>
            <a:off x="201612" y="119935"/>
            <a:ext cx="612000" cy="612000"/>
          </a:xfrm>
          <a:prstGeom prst="rect">
            <a:avLst/>
          </a:prstGeom>
        </p:spPr>
      </p:pic>
    </p:spTree>
    <p:extLst>
      <p:ext uri="{BB962C8B-B14F-4D97-AF65-F5344CB8AC3E}">
        <p14:creationId xmlns:p14="http://schemas.microsoft.com/office/powerpoint/2010/main" val="9675262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AFBC0AD-D46E-4551-A2C2-C2D54CD7569D}"/>
              </a:ext>
            </a:extLst>
          </p:cNvPr>
          <p:cNvSpPr/>
          <p:nvPr/>
        </p:nvSpPr>
        <p:spPr>
          <a:xfrm>
            <a:off x="203200" y="2252312"/>
            <a:ext cx="11785600" cy="3965608"/>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33450" y="138224"/>
            <a:ext cx="9203158" cy="547576"/>
          </a:xfrm>
        </p:spPr>
        <p:txBody>
          <a:bodyPr/>
          <a:lstStyle/>
          <a:p>
            <a:r>
              <a:rPr lang="en-NZ" dirty="0"/>
              <a:t>Pre-school children’s favourite show (unprompted)</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p:txBody>
          <a:bodyPr/>
          <a:lstStyle/>
          <a:p>
            <a:r>
              <a:rPr lang="en-NZ" dirty="0"/>
              <a:t>Source: S6Q5. What is (PRE-SCHOOL CHILD)’s favourite show? | S6Q6. What is (PRE-SCHOOL CHILD)’s favourite New Zealand made show? </a:t>
            </a:r>
          </a:p>
          <a:p>
            <a:r>
              <a:rPr lang="en-NZ" dirty="0"/>
              <a:t>Base size: All parents and caregivers of 2 to 5 year olds (n=152)</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439681"/>
            <a:ext cx="11785600" cy="6039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Peppa Pig and Paw Patrol are the firm favourites among pre-school children. Most don’t have a favourite New Zealand show. </a:t>
            </a:r>
          </a:p>
        </p:txBody>
      </p:sp>
      <p:graphicFrame>
        <p:nvGraphicFramePr>
          <p:cNvPr id="15" name="Chart 14">
            <a:extLst>
              <a:ext uri="{FF2B5EF4-FFF2-40B4-BE49-F238E27FC236}">
                <a16:creationId xmlns:a16="http://schemas.microsoft.com/office/drawing/2014/main" id="{228CBE8A-15C3-4F94-BA30-9A57E4464EE7}"/>
              </a:ext>
            </a:extLst>
          </p:cNvPr>
          <p:cNvGraphicFramePr/>
          <p:nvPr>
            <p:extLst>
              <p:ext uri="{D42A27DB-BD31-4B8C-83A1-F6EECF244321}">
                <p14:modId xmlns:p14="http://schemas.microsoft.com/office/powerpoint/2010/main" val="1850326797"/>
              </p:ext>
            </p:extLst>
          </p:nvPr>
        </p:nvGraphicFramePr>
        <p:xfrm>
          <a:off x="203200" y="2252312"/>
          <a:ext cx="7243549" cy="396560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Table 6">
            <a:extLst>
              <a:ext uri="{FF2B5EF4-FFF2-40B4-BE49-F238E27FC236}">
                <a16:creationId xmlns:a16="http://schemas.microsoft.com/office/drawing/2014/main" id="{AA05D7F6-DDCB-4100-8430-78CC66BDF094}"/>
              </a:ext>
            </a:extLst>
          </p:cNvPr>
          <p:cNvGraphicFramePr>
            <a:graphicFrameLocks noGrp="1"/>
          </p:cNvGraphicFramePr>
          <p:nvPr>
            <p:extLst>
              <p:ext uri="{D42A27DB-BD31-4B8C-83A1-F6EECF244321}">
                <p14:modId xmlns:p14="http://schemas.microsoft.com/office/powerpoint/2010/main" val="2319968756"/>
              </p:ext>
            </p:extLst>
          </p:nvPr>
        </p:nvGraphicFramePr>
        <p:xfrm>
          <a:off x="1197921" y="2364747"/>
          <a:ext cx="2792043" cy="303724"/>
        </p:xfrm>
        <a:graphic>
          <a:graphicData uri="http://schemas.openxmlformats.org/drawingml/2006/table">
            <a:tbl>
              <a:tblPr firstRow="1" bandRow="1">
                <a:tableStyleId>{5C22544A-7EE6-4342-B048-85BDC9FD1C3A}</a:tableStyleId>
              </a:tblPr>
              <a:tblGrid>
                <a:gridCol w="2792043">
                  <a:extLst>
                    <a:ext uri="{9D8B030D-6E8A-4147-A177-3AD203B41FA5}">
                      <a16:colId xmlns:a16="http://schemas.microsoft.com/office/drawing/2014/main" val="1508704503"/>
                    </a:ext>
                  </a:extLst>
                </a:gridCol>
              </a:tblGrid>
              <a:tr h="301211">
                <a:tc>
                  <a:txBody>
                    <a:bodyPr/>
                    <a:lstStyle/>
                    <a:p>
                      <a:pPr algn="ctr"/>
                      <a:r>
                        <a:rPr lang="en-NZ" sz="1400" dirty="0">
                          <a:solidFill>
                            <a:schemeClr val="tx1"/>
                          </a:solidFill>
                        </a:rPr>
                        <a:t>Favourite show</a:t>
                      </a:r>
                      <a:endParaRPr lang="en-NZ" sz="1000" b="0" dirty="0">
                        <a:solidFill>
                          <a:schemeClr val="tx1"/>
                        </a:solidFill>
                      </a:endParaRPr>
                    </a:p>
                  </a:txBody>
                  <a:tcPr marL="90363" marR="90363" marT="45182" marB="45182">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83264541"/>
                  </a:ext>
                </a:extLst>
              </a:tr>
            </a:tbl>
          </a:graphicData>
        </a:graphic>
      </p:graphicFrame>
      <p:graphicFrame>
        <p:nvGraphicFramePr>
          <p:cNvPr id="8" name="Chart 7">
            <a:extLst>
              <a:ext uri="{FF2B5EF4-FFF2-40B4-BE49-F238E27FC236}">
                <a16:creationId xmlns:a16="http://schemas.microsoft.com/office/drawing/2014/main" id="{F4063FFE-5A94-4B7D-9956-DA9A87DDAAC9}"/>
              </a:ext>
            </a:extLst>
          </p:cNvPr>
          <p:cNvGraphicFramePr/>
          <p:nvPr>
            <p:extLst>
              <p:ext uri="{D42A27DB-BD31-4B8C-83A1-F6EECF244321}">
                <p14:modId xmlns:p14="http://schemas.microsoft.com/office/powerpoint/2010/main" val="3357375087"/>
              </p:ext>
            </p:extLst>
          </p:nvPr>
        </p:nvGraphicFramePr>
        <p:xfrm>
          <a:off x="3633891" y="2238624"/>
          <a:ext cx="8336684" cy="3965608"/>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a:extLst>
              <a:ext uri="{FF2B5EF4-FFF2-40B4-BE49-F238E27FC236}">
                <a16:creationId xmlns:a16="http://schemas.microsoft.com/office/drawing/2014/main" id="{56EA8BC3-2F96-48EB-81C9-3310666E4D53}"/>
              </a:ext>
            </a:extLst>
          </p:cNvPr>
          <p:cNvSpPr/>
          <p:nvPr/>
        </p:nvSpPr>
        <p:spPr>
          <a:xfrm>
            <a:off x="0" y="1093470"/>
            <a:ext cx="359664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9" name="Rectangle 8">
            <a:extLst>
              <a:ext uri="{FF2B5EF4-FFF2-40B4-BE49-F238E27FC236}">
                <a16:creationId xmlns:a16="http://schemas.microsoft.com/office/drawing/2014/main" id="{3084DCE0-59A1-4748-8D57-3CAA1885D7F6}"/>
              </a:ext>
            </a:extLst>
          </p:cNvPr>
          <p:cNvSpPr/>
          <p:nvPr/>
        </p:nvSpPr>
        <p:spPr>
          <a:xfrm>
            <a:off x="6461534" y="2369370"/>
            <a:ext cx="2638864" cy="307777"/>
          </a:xfrm>
          <a:prstGeom prst="rect">
            <a:avLst/>
          </a:prstGeom>
        </p:spPr>
        <p:txBody>
          <a:bodyPr wrap="none">
            <a:spAutoFit/>
          </a:bodyPr>
          <a:lstStyle/>
          <a:p>
            <a:pPr algn="ctr"/>
            <a:r>
              <a:rPr lang="en-NZ" sz="1400" b="1" dirty="0"/>
              <a:t>Favourite New Zealand show</a:t>
            </a:r>
          </a:p>
        </p:txBody>
      </p:sp>
      <p:pic>
        <p:nvPicPr>
          <p:cNvPr id="14" name="Picture 13">
            <a:extLst>
              <a:ext uri="{FF2B5EF4-FFF2-40B4-BE49-F238E27FC236}">
                <a16:creationId xmlns:a16="http://schemas.microsoft.com/office/drawing/2014/main" id="{F4F38BB1-6F77-4F64-8298-5AE0B27F927F}"/>
              </a:ext>
            </a:extLst>
          </p:cNvPr>
          <p:cNvPicPr>
            <a:picLocks noChangeAspect="1"/>
          </p:cNvPicPr>
          <p:nvPr/>
        </p:nvPicPr>
        <p:blipFill>
          <a:blip r:embed="rId4"/>
          <a:stretch>
            <a:fillRect/>
          </a:stretch>
        </p:blipFill>
        <p:spPr>
          <a:xfrm>
            <a:off x="201612" y="119935"/>
            <a:ext cx="612000" cy="612000"/>
          </a:xfrm>
          <a:prstGeom prst="rect">
            <a:avLst/>
          </a:prstGeom>
        </p:spPr>
      </p:pic>
    </p:spTree>
    <p:extLst>
      <p:ext uri="{BB962C8B-B14F-4D97-AF65-F5344CB8AC3E}">
        <p14:creationId xmlns:p14="http://schemas.microsoft.com/office/powerpoint/2010/main" val="9534688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AFBC0AD-D46E-4551-A2C2-C2D54CD7569D}"/>
              </a:ext>
            </a:extLst>
          </p:cNvPr>
          <p:cNvSpPr/>
          <p:nvPr/>
        </p:nvSpPr>
        <p:spPr>
          <a:xfrm>
            <a:off x="3136900" y="1039528"/>
            <a:ext cx="8851900" cy="5178392"/>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33450" y="138224"/>
            <a:ext cx="9203158" cy="547576"/>
          </a:xfrm>
        </p:spPr>
        <p:txBody>
          <a:bodyPr/>
          <a:lstStyle/>
          <a:p>
            <a:r>
              <a:rPr lang="en-NZ" dirty="0"/>
              <a:t>Awareness and reach of New Zealand children’s programmes</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p:txBody>
          <a:bodyPr/>
          <a:lstStyle/>
          <a:p>
            <a:r>
              <a:rPr lang="en-NZ" dirty="0"/>
              <a:t>Source: Q8d. Which of these have you heard of? | Q8e. And which of these do you watch regularly?  </a:t>
            </a:r>
          </a:p>
          <a:p>
            <a:r>
              <a:rPr lang="en-NZ" dirty="0"/>
              <a:t>Base size: All 6 to 14 year olds 2020 (n=1,112), 2014 (n=708)</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382263"/>
            <a:ext cx="2641600" cy="3564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What Now and Fanimals are the most well-known New Zealand shows, despite awareness for What Now nearly halving since 2014.</a:t>
            </a:r>
          </a:p>
          <a:p>
            <a:pPr marL="36000"/>
            <a:endParaRPr lang="en-NZ" dirty="0">
              <a:solidFill>
                <a:srgbClr val="404040"/>
              </a:solidFill>
            </a:endParaRPr>
          </a:p>
          <a:p>
            <a:pPr marL="36000"/>
            <a:r>
              <a:rPr lang="en-NZ" dirty="0">
                <a:solidFill>
                  <a:srgbClr val="404040"/>
                </a:solidFill>
              </a:rPr>
              <a:t>What Now is regularly watched by 10% of children, and Fanimals by 6%. </a:t>
            </a:r>
          </a:p>
        </p:txBody>
      </p:sp>
      <p:graphicFrame>
        <p:nvGraphicFramePr>
          <p:cNvPr id="8" name="Chart 7">
            <a:extLst>
              <a:ext uri="{FF2B5EF4-FFF2-40B4-BE49-F238E27FC236}">
                <a16:creationId xmlns:a16="http://schemas.microsoft.com/office/drawing/2014/main" id="{9632F9C8-98CF-4048-AC27-867A10DAF876}"/>
              </a:ext>
            </a:extLst>
          </p:cNvPr>
          <p:cNvGraphicFramePr/>
          <p:nvPr>
            <p:extLst>
              <p:ext uri="{D42A27DB-BD31-4B8C-83A1-F6EECF244321}">
                <p14:modId xmlns:p14="http://schemas.microsoft.com/office/powerpoint/2010/main" val="3321949891"/>
              </p:ext>
            </p:extLst>
          </p:nvPr>
        </p:nvGraphicFramePr>
        <p:xfrm>
          <a:off x="3136900" y="1103536"/>
          <a:ext cx="8668004" cy="5178392"/>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12EB28-3454-4864-8D74-4E02B4CA0669}"/>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pSp>
        <p:nvGrpSpPr>
          <p:cNvPr id="6" name="Group 5">
            <a:extLst>
              <a:ext uri="{FF2B5EF4-FFF2-40B4-BE49-F238E27FC236}">
                <a16:creationId xmlns:a16="http://schemas.microsoft.com/office/drawing/2014/main" id="{A8164427-8875-4FD2-A62D-6454931F3B5C}"/>
              </a:ext>
            </a:extLst>
          </p:cNvPr>
          <p:cNvGrpSpPr/>
          <p:nvPr/>
        </p:nvGrpSpPr>
        <p:grpSpPr>
          <a:xfrm>
            <a:off x="10097291" y="1382263"/>
            <a:ext cx="1606037" cy="494414"/>
            <a:chOff x="10097291" y="2065946"/>
            <a:chExt cx="1606037" cy="494414"/>
          </a:xfrm>
        </p:grpSpPr>
        <p:grpSp>
          <p:nvGrpSpPr>
            <p:cNvPr id="12" name="Group 11">
              <a:extLst>
                <a:ext uri="{FF2B5EF4-FFF2-40B4-BE49-F238E27FC236}">
                  <a16:creationId xmlns:a16="http://schemas.microsoft.com/office/drawing/2014/main" id="{673CF8E0-7EF4-4077-857F-CC2CD6B46733}"/>
                </a:ext>
              </a:extLst>
            </p:cNvPr>
            <p:cNvGrpSpPr/>
            <p:nvPr/>
          </p:nvGrpSpPr>
          <p:grpSpPr>
            <a:xfrm>
              <a:off x="10097291" y="2065946"/>
              <a:ext cx="1606037" cy="494414"/>
              <a:chOff x="6977947" y="2809240"/>
              <a:chExt cx="1606037" cy="494414"/>
            </a:xfrm>
          </p:grpSpPr>
          <p:sp>
            <p:nvSpPr>
              <p:cNvPr id="13" name="Freeform: Shape 12">
                <a:extLst>
                  <a:ext uri="{FF2B5EF4-FFF2-40B4-BE49-F238E27FC236}">
                    <a16:creationId xmlns:a16="http://schemas.microsoft.com/office/drawing/2014/main" id="{809CFEA0-09BF-4942-A0E8-B8709644DA2B}"/>
                  </a:ext>
                </a:extLst>
              </p:cNvPr>
              <p:cNvSpPr/>
              <p:nvPr/>
            </p:nvSpPr>
            <p:spPr>
              <a:xfrm>
                <a:off x="6977947" y="2809240"/>
                <a:ext cx="1606037" cy="494414"/>
              </a:xfrm>
              <a:custGeom>
                <a:avLst/>
                <a:gdLst>
                  <a:gd name="connsiteX0" fmla="*/ 157941 w 1606037"/>
                  <a:gd name="connsiteY0" fmla="*/ 0 h 494414"/>
                  <a:gd name="connsiteX1" fmla="*/ 1606037 w 1606037"/>
                  <a:gd name="connsiteY1" fmla="*/ 0 h 494414"/>
                  <a:gd name="connsiteX2" fmla="*/ 1606037 w 1606037"/>
                  <a:gd name="connsiteY2" fmla="*/ 494414 h 494414"/>
                  <a:gd name="connsiteX3" fmla="*/ 157941 w 1606037"/>
                  <a:gd name="connsiteY3" fmla="*/ 494414 h 494414"/>
                  <a:gd name="connsiteX4" fmla="*/ 157941 w 1606037"/>
                  <a:gd name="connsiteY4" fmla="*/ 339544 h 494414"/>
                  <a:gd name="connsiteX5" fmla="*/ 0 w 1606037"/>
                  <a:gd name="connsiteY5" fmla="*/ 252932 h 494414"/>
                  <a:gd name="connsiteX6" fmla="*/ 157941 w 1606037"/>
                  <a:gd name="connsiteY6" fmla="*/ 166321 h 49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6037" h="494414">
                    <a:moveTo>
                      <a:pt x="157941" y="0"/>
                    </a:moveTo>
                    <a:lnTo>
                      <a:pt x="1606037" y="0"/>
                    </a:lnTo>
                    <a:lnTo>
                      <a:pt x="1606037" y="494414"/>
                    </a:lnTo>
                    <a:lnTo>
                      <a:pt x="157941" y="494414"/>
                    </a:lnTo>
                    <a:lnTo>
                      <a:pt x="157941" y="339544"/>
                    </a:lnTo>
                    <a:lnTo>
                      <a:pt x="0" y="252932"/>
                    </a:lnTo>
                    <a:lnTo>
                      <a:pt x="157941" y="166321"/>
                    </a:lnTo>
                    <a:close/>
                  </a:path>
                </a:pathLst>
              </a:cu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4" name="Rectangle 13">
                <a:extLst>
                  <a:ext uri="{FF2B5EF4-FFF2-40B4-BE49-F238E27FC236}">
                    <a16:creationId xmlns:a16="http://schemas.microsoft.com/office/drawing/2014/main" id="{BE9F07AD-4D17-407C-918E-08A64F16B4B6}"/>
                  </a:ext>
                </a:extLst>
              </p:cNvPr>
              <p:cNvSpPr/>
              <p:nvPr/>
            </p:nvSpPr>
            <p:spPr>
              <a:xfrm>
                <a:off x="7135888" y="2809240"/>
                <a:ext cx="1448096" cy="494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00" dirty="0">
                  <a:solidFill>
                    <a:schemeClr val="bg1"/>
                  </a:solidFill>
                </a:endParaRPr>
              </a:p>
            </p:txBody>
          </p:sp>
        </p:grpSp>
        <p:sp>
          <p:nvSpPr>
            <p:cNvPr id="4" name="Rectangle 3">
              <a:extLst>
                <a:ext uri="{FF2B5EF4-FFF2-40B4-BE49-F238E27FC236}">
                  <a16:creationId xmlns:a16="http://schemas.microsoft.com/office/drawing/2014/main" id="{69D421F1-1522-4636-8B64-8AC187003653}"/>
                </a:ext>
              </a:extLst>
            </p:cNvPr>
            <p:cNvSpPr/>
            <p:nvPr/>
          </p:nvSpPr>
          <p:spPr>
            <a:xfrm>
              <a:off x="10255232" y="2111134"/>
              <a:ext cx="1448096" cy="404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dirty="0">
                  <a:solidFill>
                    <a:schemeClr val="tx1"/>
                  </a:solidFill>
                </a:rPr>
                <a:t>83% aware of What Now in 2014</a:t>
              </a:r>
            </a:p>
          </p:txBody>
        </p:sp>
      </p:grpSp>
      <p:grpSp>
        <p:nvGrpSpPr>
          <p:cNvPr id="15" name="Group 14">
            <a:extLst>
              <a:ext uri="{FF2B5EF4-FFF2-40B4-BE49-F238E27FC236}">
                <a16:creationId xmlns:a16="http://schemas.microsoft.com/office/drawing/2014/main" id="{BAFD7986-000C-479F-AD25-A1B6B6220D38}"/>
              </a:ext>
            </a:extLst>
          </p:cNvPr>
          <p:cNvGrpSpPr/>
          <p:nvPr/>
        </p:nvGrpSpPr>
        <p:grpSpPr>
          <a:xfrm>
            <a:off x="6153205" y="5734402"/>
            <a:ext cx="3983403" cy="261610"/>
            <a:chOff x="3981449" y="5784353"/>
            <a:chExt cx="3983403" cy="261610"/>
          </a:xfrm>
        </p:grpSpPr>
        <p:sp>
          <p:nvSpPr>
            <p:cNvPr id="18" name="Rectangle 17">
              <a:extLst>
                <a:ext uri="{FF2B5EF4-FFF2-40B4-BE49-F238E27FC236}">
                  <a16:creationId xmlns:a16="http://schemas.microsoft.com/office/drawing/2014/main" id="{257CA0E4-2245-4DF3-8BE0-C49B76D8CE9D}"/>
                </a:ext>
              </a:extLst>
            </p:cNvPr>
            <p:cNvSpPr/>
            <p:nvPr/>
          </p:nvSpPr>
          <p:spPr>
            <a:xfrm>
              <a:off x="3981449" y="5827204"/>
              <a:ext cx="152587" cy="1655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19" name="Rectangle 18">
              <a:extLst>
                <a:ext uri="{FF2B5EF4-FFF2-40B4-BE49-F238E27FC236}">
                  <a16:creationId xmlns:a16="http://schemas.microsoft.com/office/drawing/2014/main" id="{64930DC0-AE52-4D6C-9AA8-827CC0E97AE5}"/>
                </a:ext>
              </a:extLst>
            </p:cNvPr>
            <p:cNvSpPr/>
            <p:nvPr/>
          </p:nvSpPr>
          <p:spPr>
            <a:xfrm>
              <a:off x="4134038" y="5784353"/>
              <a:ext cx="3830814" cy="261610"/>
            </a:xfrm>
            <a:prstGeom prst="rect">
              <a:avLst/>
            </a:prstGeom>
          </p:spPr>
          <p:txBody>
            <a:bodyPr wrap="square">
              <a:spAutoFit/>
            </a:bodyPr>
            <a:lstStyle/>
            <a:p>
              <a:r>
                <a:rPr lang="en-NZ" sz="1100" dirty="0">
                  <a:solidFill>
                    <a:srgbClr val="000000"/>
                  </a:solidFill>
                </a:rPr>
                <a:t>Watch regularly</a:t>
              </a:r>
              <a:r>
                <a:rPr lang="en-NZ" sz="1100" dirty="0"/>
                <a:t>	 </a:t>
              </a:r>
              <a:r>
                <a:rPr lang="en-NZ" sz="1100" b="1" dirty="0">
                  <a:solidFill>
                    <a:srgbClr val="0FCBA7"/>
                  </a:solidFill>
                </a:rPr>
                <a:t>     </a:t>
              </a:r>
              <a:r>
                <a:rPr lang="en-NZ" sz="1100" dirty="0">
                  <a:solidFill>
                    <a:srgbClr val="000000"/>
                  </a:solidFill>
                </a:rPr>
                <a:t>Heard of the show</a:t>
              </a:r>
              <a:endParaRPr lang="en-NZ" sz="1100" dirty="0"/>
            </a:p>
          </p:txBody>
        </p:sp>
      </p:grpSp>
      <p:pic>
        <p:nvPicPr>
          <p:cNvPr id="22" name="Picture 21">
            <a:extLst>
              <a:ext uri="{FF2B5EF4-FFF2-40B4-BE49-F238E27FC236}">
                <a16:creationId xmlns:a16="http://schemas.microsoft.com/office/drawing/2014/main" id="{7EFA222F-3D61-48F1-8CCF-965E0D6AB434}"/>
              </a:ext>
            </a:extLst>
          </p:cNvPr>
          <p:cNvPicPr>
            <a:picLocks noChangeAspect="1"/>
          </p:cNvPicPr>
          <p:nvPr/>
        </p:nvPicPr>
        <p:blipFill>
          <a:blip r:embed="rId3"/>
          <a:stretch>
            <a:fillRect/>
          </a:stretch>
        </p:blipFill>
        <p:spPr>
          <a:xfrm>
            <a:off x="201612" y="119935"/>
            <a:ext cx="612000" cy="612000"/>
          </a:xfrm>
          <a:prstGeom prst="rect">
            <a:avLst/>
          </a:prstGeom>
        </p:spPr>
      </p:pic>
      <p:sp>
        <p:nvSpPr>
          <p:cNvPr id="20" name="Rectangle 19">
            <a:extLst>
              <a:ext uri="{FF2B5EF4-FFF2-40B4-BE49-F238E27FC236}">
                <a16:creationId xmlns:a16="http://schemas.microsoft.com/office/drawing/2014/main" id="{22DAA108-7756-4BEF-8956-A3794D5CB7D5}"/>
              </a:ext>
            </a:extLst>
          </p:cNvPr>
          <p:cNvSpPr/>
          <p:nvPr/>
        </p:nvSpPr>
        <p:spPr>
          <a:xfrm>
            <a:off x="8225025" y="5777253"/>
            <a:ext cx="152587" cy="165544"/>
          </a:xfrm>
          <a:prstGeom prst="rect">
            <a:avLst/>
          </a:prstGeom>
          <a:solidFill>
            <a:srgbClr val="29EFC9"/>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Tree>
    <p:extLst>
      <p:ext uri="{BB962C8B-B14F-4D97-AF65-F5344CB8AC3E}">
        <p14:creationId xmlns:p14="http://schemas.microsoft.com/office/powerpoint/2010/main" val="37821538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813612" y="138224"/>
            <a:ext cx="9322996" cy="547576"/>
          </a:xfrm>
        </p:spPr>
        <p:txBody>
          <a:bodyPr/>
          <a:lstStyle/>
          <a:p>
            <a:r>
              <a:rPr lang="en-NZ" dirty="0"/>
              <a:t>How much children like specific New Zealand programmes</a:t>
            </a:r>
          </a:p>
        </p:txBody>
      </p:sp>
      <p:sp>
        <p:nvSpPr>
          <p:cNvPr id="8" name="Footer Placeholder 16">
            <a:extLst>
              <a:ext uri="{FF2B5EF4-FFF2-40B4-BE49-F238E27FC236}">
                <a16:creationId xmlns:a16="http://schemas.microsoft.com/office/drawing/2014/main" id="{1C5250AF-F0FA-4E8A-BB82-16D3FBEE1B67}"/>
              </a:ext>
            </a:extLst>
          </p:cNvPr>
          <p:cNvSpPr>
            <a:spLocks noGrp="1"/>
          </p:cNvSpPr>
          <p:nvPr>
            <p:ph type="ftr" sz="quarter" idx="11"/>
          </p:nvPr>
        </p:nvSpPr>
        <p:spPr/>
        <p:txBody>
          <a:bodyPr/>
          <a:lstStyle/>
          <a:p>
            <a:r>
              <a:rPr lang="en-NZ" dirty="0"/>
              <a:t>*NOTE: small base sizes, interpret with caution, Results where base sizes are less than 15 have been suppressed.</a:t>
            </a:r>
          </a:p>
          <a:p>
            <a:r>
              <a:rPr lang="en-NZ" dirty="0"/>
              <a:t>Source: Q8fi. How much do you enjoy watching… </a:t>
            </a:r>
          </a:p>
          <a:p>
            <a:r>
              <a:rPr lang="en-NZ" dirty="0"/>
              <a:t>Base size: All 6 to 14 year olds who watch each programme. Sample sizes shown on chart.</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377397"/>
            <a:ext cx="11785600" cy="595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The programmes with the strongest following are those found online / on demand as opposed to linear television.</a:t>
            </a:r>
          </a:p>
        </p:txBody>
      </p:sp>
      <p:sp>
        <p:nvSpPr>
          <p:cNvPr id="16" name="Rectangle 15">
            <a:extLst>
              <a:ext uri="{FF2B5EF4-FFF2-40B4-BE49-F238E27FC236}">
                <a16:creationId xmlns:a16="http://schemas.microsoft.com/office/drawing/2014/main" id="{4AFBC0AD-D46E-4551-A2C2-C2D54CD7569D}"/>
              </a:ext>
            </a:extLst>
          </p:cNvPr>
          <p:cNvSpPr/>
          <p:nvPr/>
        </p:nvSpPr>
        <p:spPr>
          <a:xfrm>
            <a:off x="203200" y="2252312"/>
            <a:ext cx="11785600" cy="3965608"/>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graphicFrame>
        <p:nvGraphicFramePr>
          <p:cNvPr id="7" name="Chart 6">
            <a:extLst>
              <a:ext uri="{FF2B5EF4-FFF2-40B4-BE49-F238E27FC236}">
                <a16:creationId xmlns:a16="http://schemas.microsoft.com/office/drawing/2014/main" id="{2F17843C-C01A-426B-BC3F-9C547974354F}"/>
              </a:ext>
            </a:extLst>
          </p:cNvPr>
          <p:cNvGraphicFramePr/>
          <p:nvPr>
            <p:extLst>
              <p:ext uri="{D42A27DB-BD31-4B8C-83A1-F6EECF244321}">
                <p14:modId xmlns:p14="http://schemas.microsoft.com/office/powerpoint/2010/main" val="4149366677"/>
              </p:ext>
            </p:extLst>
          </p:nvPr>
        </p:nvGraphicFramePr>
        <p:xfrm>
          <a:off x="520996" y="2452550"/>
          <a:ext cx="11286691" cy="3765370"/>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a:extLst>
              <a:ext uri="{FF2B5EF4-FFF2-40B4-BE49-F238E27FC236}">
                <a16:creationId xmlns:a16="http://schemas.microsoft.com/office/drawing/2014/main" id="{2DF72AF8-64E6-4661-A1B2-51FB7D8FD563}"/>
              </a:ext>
            </a:extLst>
          </p:cNvPr>
          <p:cNvSpPr/>
          <p:nvPr/>
        </p:nvSpPr>
        <p:spPr>
          <a:xfrm>
            <a:off x="0" y="1093470"/>
            <a:ext cx="359664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12" name="Picture 11">
            <a:extLst>
              <a:ext uri="{FF2B5EF4-FFF2-40B4-BE49-F238E27FC236}">
                <a16:creationId xmlns:a16="http://schemas.microsoft.com/office/drawing/2014/main" id="{F95FF7DB-1C65-4F36-A582-53FFB18E40A3}"/>
              </a:ext>
            </a:extLst>
          </p:cNvPr>
          <p:cNvPicPr>
            <a:picLocks noChangeAspect="1"/>
          </p:cNvPicPr>
          <p:nvPr/>
        </p:nvPicPr>
        <p:blipFill>
          <a:blip r:embed="rId3"/>
          <a:stretch>
            <a:fillRect/>
          </a:stretch>
        </p:blipFill>
        <p:spPr>
          <a:xfrm>
            <a:off x="201612" y="119935"/>
            <a:ext cx="612000" cy="612000"/>
          </a:xfrm>
          <a:prstGeom prst="rect">
            <a:avLst/>
          </a:prstGeom>
        </p:spPr>
      </p:pic>
    </p:spTree>
    <p:extLst>
      <p:ext uri="{BB962C8B-B14F-4D97-AF65-F5344CB8AC3E}">
        <p14:creationId xmlns:p14="http://schemas.microsoft.com/office/powerpoint/2010/main" val="2785337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14400" y="138224"/>
            <a:ext cx="9222208" cy="547576"/>
          </a:xfrm>
        </p:spPr>
        <p:txBody>
          <a:bodyPr/>
          <a:lstStyle/>
          <a:p>
            <a:r>
              <a:rPr lang="en-NZ" dirty="0"/>
              <a:t>What makes a good TV programme</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p:txBody>
          <a:bodyPr/>
          <a:lstStyle/>
          <a:p>
            <a:r>
              <a:rPr lang="en-NZ" dirty="0"/>
              <a:t>Source: CQ8ga. Why do you really like [SHOW FROM Q8g]?</a:t>
            </a:r>
          </a:p>
          <a:p>
            <a:r>
              <a:rPr lang="en-NZ" dirty="0"/>
              <a:t>Base size: All children who said they love watching one of the NZ shows asked about (n=74).</a:t>
            </a:r>
          </a:p>
        </p:txBody>
      </p:sp>
      <p:sp>
        <p:nvSpPr>
          <p:cNvPr id="11" name="Rectangle 10">
            <a:extLst>
              <a:ext uri="{FF2B5EF4-FFF2-40B4-BE49-F238E27FC236}">
                <a16:creationId xmlns:a16="http://schemas.microsoft.com/office/drawing/2014/main" id="{64367E28-56F4-4CC0-B141-D52D846B57F8}"/>
              </a:ext>
            </a:extLst>
          </p:cNvPr>
          <p:cNvSpPr/>
          <p:nvPr/>
        </p:nvSpPr>
        <p:spPr>
          <a:xfrm>
            <a:off x="201613" y="1331410"/>
            <a:ext cx="2641600" cy="25006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6000"/>
            <a:r>
              <a:rPr lang="en-NZ" dirty="0">
                <a:solidFill>
                  <a:srgbClr val="404040"/>
                </a:solidFill>
              </a:rPr>
              <a:t>Tamariki love programmes and shows which make them laugh, share knowledge and tell engaging stories from a New Zealand perspective.</a:t>
            </a:r>
          </a:p>
        </p:txBody>
      </p:sp>
      <p:sp>
        <p:nvSpPr>
          <p:cNvPr id="16" name="Rectangle 15">
            <a:extLst>
              <a:ext uri="{FF2B5EF4-FFF2-40B4-BE49-F238E27FC236}">
                <a16:creationId xmlns:a16="http://schemas.microsoft.com/office/drawing/2014/main" id="{4AFBC0AD-D46E-4551-A2C2-C2D54CD7569D}"/>
              </a:ext>
            </a:extLst>
          </p:cNvPr>
          <p:cNvSpPr/>
          <p:nvPr/>
        </p:nvSpPr>
        <p:spPr>
          <a:xfrm>
            <a:off x="3136900" y="1039528"/>
            <a:ext cx="8851900" cy="5178392"/>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graphicFrame>
        <p:nvGraphicFramePr>
          <p:cNvPr id="8" name="Chart 7">
            <a:extLst>
              <a:ext uri="{FF2B5EF4-FFF2-40B4-BE49-F238E27FC236}">
                <a16:creationId xmlns:a16="http://schemas.microsoft.com/office/drawing/2014/main" id="{9632F9C8-98CF-4048-AC27-867A10DAF876}"/>
              </a:ext>
            </a:extLst>
          </p:cNvPr>
          <p:cNvGraphicFramePr/>
          <p:nvPr>
            <p:extLst>
              <p:ext uri="{D42A27DB-BD31-4B8C-83A1-F6EECF244321}">
                <p14:modId xmlns:p14="http://schemas.microsoft.com/office/powerpoint/2010/main" val="1968663882"/>
              </p:ext>
            </p:extLst>
          </p:nvPr>
        </p:nvGraphicFramePr>
        <p:xfrm>
          <a:off x="3320796" y="889679"/>
          <a:ext cx="8668004" cy="5532120"/>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a:extLst>
              <a:ext uri="{FF2B5EF4-FFF2-40B4-BE49-F238E27FC236}">
                <a16:creationId xmlns:a16="http://schemas.microsoft.com/office/drawing/2014/main" id="{9750B77F-6AD1-4452-AD51-7ECB26E4F644}"/>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12" name="Picture 11">
            <a:extLst>
              <a:ext uri="{FF2B5EF4-FFF2-40B4-BE49-F238E27FC236}">
                <a16:creationId xmlns:a16="http://schemas.microsoft.com/office/drawing/2014/main" id="{419D46C6-71F4-45C2-9CF0-1944B648F08D}"/>
              </a:ext>
            </a:extLst>
          </p:cNvPr>
          <p:cNvPicPr>
            <a:picLocks noChangeAspect="1"/>
          </p:cNvPicPr>
          <p:nvPr/>
        </p:nvPicPr>
        <p:blipFill>
          <a:blip r:embed="rId3"/>
          <a:stretch>
            <a:fillRect/>
          </a:stretch>
        </p:blipFill>
        <p:spPr>
          <a:xfrm>
            <a:off x="201612" y="119935"/>
            <a:ext cx="612000" cy="612000"/>
          </a:xfrm>
          <a:prstGeom prst="rect">
            <a:avLst/>
          </a:prstGeom>
        </p:spPr>
      </p:pic>
    </p:spTree>
    <p:extLst>
      <p:ext uri="{BB962C8B-B14F-4D97-AF65-F5344CB8AC3E}">
        <p14:creationId xmlns:p14="http://schemas.microsoft.com/office/powerpoint/2010/main" val="13621544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DD979-788D-4864-B4D6-C488C4293A48}"/>
              </a:ext>
            </a:extLst>
          </p:cNvPr>
          <p:cNvSpPr>
            <a:spLocks noGrp="1"/>
          </p:cNvSpPr>
          <p:nvPr>
            <p:ph type="title"/>
          </p:nvPr>
        </p:nvSpPr>
        <p:spPr>
          <a:xfrm>
            <a:off x="354176" y="5422900"/>
            <a:ext cx="8269124" cy="898546"/>
          </a:xfrm>
        </p:spPr>
        <p:txBody>
          <a:bodyPr/>
          <a:lstStyle/>
          <a:p>
            <a:r>
              <a:rPr lang="en-NZ" dirty="0"/>
              <a:t>Content preferences: </a:t>
            </a:r>
            <a:r>
              <a:rPr lang="en-NZ" sz="2800" b="0" i="1" dirty="0"/>
              <a:t>Online content</a:t>
            </a:r>
            <a:endParaRPr lang="en-NZ" b="0" i="1" dirty="0"/>
          </a:p>
        </p:txBody>
      </p:sp>
      <p:cxnSp>
        <p:nvCxnSpPr>
          <p:cNvPr id="3" name="Straight Connector 2">
            <a:extLst>
              <a:ext uri="{FF2B5EF4-FFF2-40B4-BE49-F238E27FC236}">
                <a16:creationId xmlns:a16="http://schemas.microsoft.com/office/drawing/2014/main" id="{40655721-3543-4F45-8D36-7C858DACFE61}"/>
              </a:ext>
            </a:extLst>
          </p:cNvPr>
          <p:cNvCxnSpPr>
            <a:cxnSpLocks/>
            <a:endCxn id="2" idx="2"/>
          </p:cNvCxnSpPr>
          <p:nvPr/>
        </p:nvCxnSpPr>
        <p:spPr>
          <a:xfrm flipV="1">
            <a:off x="433689" y="6321446"/>
            <a:ext cx="4055049" cy="10"/>
          </a:xfrm>
          <a:prstGeom prst="line">
            <a:avLst/>
          </a:prstGeom>
          <a:ln w="76200">
            <a:gradFill flip="none" rotWithShape="1">
              <a:gsLst>
                <a:gs pos="0">
                  <a:schemeClr val="accent3"/>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29712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AFBC0AD-D46E-4551-A2C2-C2D54CD7569D}"/>
              </a:ext>
            </a:extLst>
          </p:cNvPr>
          <p:cNvSpPr/>
          <p:nvPr/>
        </p:nvSpPr>
        <p:spPr>
          <a:xfrm>
            <a:off x="3136900" y="1039527"/>
            <a:ext cx="8851900" cy="5280431"/>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graphicFrame>
        <p:nvGraphicFramePr>
          <p:cNvPr id="8" name="Chart 7">
            <a:extLst>
              <a:ext uri="{FF2B5EF4-FFF2-40B4-BE49-F238E27FC236}">
                <a16:creationId xmlns:a16="http://schemas.microsoft.com/office/drawing/2014/main" id="{9632F9C8-98CF-4048-AC27-867A10DAF876}"/>
              </a:ext>
            </a:extLst>
          </p:cNvPr>
          <p:cNvGraphicFramePr/>
          <p:nvPr>
            <p:extLst>
              <p:ext uri="{D42A27DB-BD31-4B8C-83A1-F6EECF244321}">
                <p14:modId xmlns:p14="http://schemas.microsoft.com/office/powerpoint/2010/main" val="2935472618"/>
              </p:ext>
            </p:extLst>
          </p:nvPr>
        </p:nvGraphicFramePr>
        <p:xfrm>
          <a:off x="2390140" y="1039527"/>
          <a:ext cx="11844020" cy="5178392"/>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14400" y="138224"/>
            <a:ext cx="7629525" cy="547576"/>
          </a:xfrm>
        </p:spPr>
        <p:txBody>
          <a:bodyPr>
            <a:normAutofit fontScale="90000"/>
          </a:bodyPr>
          <a:lstStyle/>
          <a:p>
            <a:r>
              <a:rPr lang="en-NZ" dirty="0"/>
              <a:t>Parents’ and caregivers’ favourite online platforms for their children aged six to fourteen</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507940"/>
            <a:ext cx="2641600" cy="3821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6000"/>
            <a:r>
              <a:rPr lang="en-NZ" dirty="0">
                <a:solidFill>
                  <a:srgbClr val="404040"/>
                </a:solidFill>
              </a:rPr>
              <a:t>A third of parents and caregivers think YouTube is the best platform for their  children, and 10% think Netflix is. Beyond these two, preferences are extremely fragmented*.</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a:xfrm>
            <a:off x="203200" y="6330864"/>
            <a:ext cx="7579353" cy="436201"/>
          </a:xfrm>
        </p:spPr>
        <p:txBody>
          <a:bodyPr/>
          <a:lstStyle/>
          <a:p>
            <a:r>
              <a:rPr lang="en-NZ" dirty="0"/>
              <a:t>NOTE: Only websites and apps mentioned by 2% or more have been shown.</a:t>
            </a:r>
          </a:p>
          <a:p>
            <a:r>
              <a:rPr lang="en-NZ" dirty="0"/>
              <a:t>Source: S4Q2. What are the best websites/apps you have seen for [CHILD]? </a:t>
            </a:r>
          </a:p>
          <a:p>
            <a:r>
              <a:rPr lang="en-NZ" dirty="0"/>
              <a:t>Base size: All parents and caregivers of 6 to 14 year olds who use websites and apps (n=931)</a:t>
            </a:r>
          </a:p>
        </p:txBody>
      </p:sp>
      <p:sp>
        <p:nvSpPr>
          <p:cNvPr id="20" name="Rectangle 19">
            <a:extLst>
              <a:ext uri="{FF2B5EF4-FFF2-40B4-BE49-F238E27FC236}">
                <a16:creationId xmlns:a16="http://schemas.microsoft.com/office/drawing/2014/main" id="{66CF5C15-18F3-430B-96FB-92EEF0AA45BD}"/>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1" name="Footer Placeholder 16">
            <a:extLst>
              <a:ext uri="{FF2B5EF4-FFF2-40B4-BE49-F238E27FC236}">
                <a16:creationId xmlns:a16="http://schemas.microsoft.com/office/drawing/2014/main" id="{DA01D71C-5E9B-4D52-B488-6B59472922B1}"/>
              </a:ext>
            </a:extLst>
          </p:cNvPr>
          <p:cNvSpPr txBox="1">
            <a:spLocks/>
          </p:cNvSpPr>
          <p:nvPr/>
        </p:nvSpPr>
        <p:spPr>
          <a:xfrm>
            <a:off x="7780966" y="6410062"/>
            <a:ext cx="2080323" cy="436201"/>
          </a:xfrm>
          <a:prstGeom prst="rect">
            <a:avLst/>
          </a:prstGeom>
        </p:spPr>
        <p:txBody>
          <a:bodyPr vert="horz" lIns="91440" tIns="45720" rIns="91440" bIns="45720" rtlCol="0" anchor="ctr"/>
          <a:lstStyle>
            <a:defPPr>
              <a:defRPr lang="en-US"/>
            </a:defPPr>
            <a:lvl1pPr marL="0" algn="l" defTabSz="914400" rtl="0" eaLnBrk="1" latinLnBrk="0" hangingPunct="1">
              <a:lnSpc>
                <a:spcPct val="80000"/>
              </a:lnSpc>
              <a:defRPr sz="800" kern="1200">
                <a:solidFill>
                  <a:srgbClr val="5B5C6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Z" dirty="0"/>
              <a:t>Significantly higher / lower than in 2014</a:t>
            </a:r>
          </a:p>
        </p:txBody>
      </p:sp>
      <p:sp>
        <p:nvSpPr>
          <p:cNvPr id="22" name="Isosceles Triangle 21">
            <a:extLst>
              <a:ext uri="{FF2B5EF4-FFF2-40B4-BE49-F238E27FC236}">
                <a16:creationId xmlns:a16="http://schemas.microsoft.com/office/drawing/2014/main" id="{4E675050-9164-4943-AFD1-D1AE38151AAE}"/>
              </a:ext>
            </a:extLst>
          </p:cNvPr>
          <p:cNvSpPr/>
          <p:nvPr/>
        </p:nvSpPr>
        <p:spPr>
          <a:xfrm>
            <a:off x="7445342" y="6550035"/>
            <a:ext cx="144000" cy="108000"/>
          </a:xfrm>
          <a:prstGeom prst="triangl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3" name="Isosceles Triangle 22">
            <a:extLst>
              <a:ext uri="{FF2B5EF4-FFF2-40B4-BE49-F238E27FC236}">
                <a16:creationId xmlns:a16="http://schemas.microsoft.com/office/drawing/2014/main" id="{0D0E55E3-AD79-4DC5-BCC4-CEAFF9635763}"/>
              </a:ext>
            </a:extLst>
          </p:cNvPr>
          <p:cNvSpPr/>
          <p:nvPr/>
        </p:nvSpPr>
        <p:spPr>
          <a:xfrm rot="10800000">
            <a:off x="7636966" y="6550035"/>
            <a:ext cx="144000" cy="108000"/>
          </a:xfrm>
          <a:prstGeom prst="triangle">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aphicFrame>
        <p:nvGraphicFramePr>
          <p:cNvPr id="9" name="Table 8">
            <a:extLst>
              <a:ext uri="{FF2B5EF4-FFF2-40B4-BE49-F238E27FC236}">
                <a16:creationId xmlns:a16="http://schemas.microsoft.com/office/drawing/2014/main" id="{8904ACFA-48C7-44FD-BF66-8BFC5E8C4A1B}"/>
              </a:ext>
            </a:extLst>
          </p:cNvPr>
          <p:cNvGraphicFramePr>
            <a:graphicFrameLocks noGrp="1"/>
          </p:cNvGraphicFramePr>
          <p:nvPr>
            <p:extLst>
              <p:ext uri="{D42A27DB-BD31-4B8C-83A1-F6EECF244321}">
                <p14:modId xmlns:p14="http://schemas.microsoft.com/office/powerpoint/2010/main" val="2565270061"/>
              </p:ext>
            </p:extLst>
          </p:nvPr>
        </p:nvGraphicFramePr>
        <p:xfrm>
          <a:off x="5588000" y="1359566"/>
          <a:ext cx="6035177" cy="4819840"/>
        </p:xfrm>
        <a:graphic>
          <a:graphicData uri="http://schemas.openxmlformats.org/drawingml/2006/table">
            <a:tbl>
              <a:tblPr firstRow="1" bandRow="1">
                <a:tableStyleId>{5C22544A-7EE6-4342-B048-85BDC9FD1C3A}</a:tableStyleId>
              </a:tblPr>
              <a:tblGrid>
                <a:gridCol w="6035177">
                  <a:extLst>
                    <a:ext uri="{9D8B030D-6E8A-4147-A177-3AD203B41FA5}">
                      <a16:colId xmlns:a16="http://schemas.microsoft.com/office/drawing/2014/main" val="3330113213"/>
                    </a:ext>
                  </a:extLst>
                </a:gridCol>
              </a:tblGrid>
              <a:tr h="401656">
                <a:tc>
                  <a:txBody>
                    <a:bodyPr/>
                    <a:lstStyle/>
                    <a:p>
                      <a:pPr algn="ctr"/>
                      <a:endParaRPr lang="en-NZ" sz="1200" dirty="0">
                        <a:solidFill>
                          <a:schemeClr val="tx1"/>
                        </a:solidFill>
                      </a:endParaRPr>
                    </a:p>
                  </a:txBody>
                  <a:tcPr>
                    <a:lnL w="12700" cmpd="sng">
                      <a:noFill/>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9448352"/>
                  </a:ext>
                </a:extLst>
              </a:tr>
              <a:tr h="368182">
                <a:tc>
                  <a:txBody>
                    <a:bodyPr/>
                    <a:lstStyle/>
                    <a:p>
                      <a:pPr algn="ctr"/>
                      <a:endParaRPr lang="en-NZ" sz="1050" dirty="0"/>
                    </a:p>
                  </a:txBody>
                  <a:tcP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550784"/>
                  </a:ext>
                </a:extLst>
              </a:tr>
              <a:tr h="368182">
                <a:tc>
                  <a:txBody>
                    <a:bodyPr/>
                    <a:lstStyle/>
                    <a:p>
                      <a:pPr algn="ctr"/>
                      <a:endParaRPr lang="en-NZ" sz="1050" dirty="0"/>
                    </a:p>
                  </a:txBody>
                  <a:tcP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2993622"/>
                  </a:ext>
                </a:extLst>
              </a:tr>
              <a:tr h="368182">
                <a:tc>
                  <a:txBody>
                    <a:bodyPr/>
                    <a:lstStyle/>
                    <a:p>
                      <a:pPr algn="ctr"/>
                      <a:endParaRPr lang="en-NZ" sz="1050" dirty="0"/>
                    </a:p>
                  </a:txBody>
                  <a:tcP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8691666"/>
                  </a:ext>
                </a:extLst>
              </a:tr>
              <a:tr h="368182">
                <a:tc>
                  <a:txBody>
                    <a:bodyPr/>
                    <a:lstStyle/>
                    <a:p>
                      <a:pPr algn="ctr"/>
                      <a:endParaRPr lang="en-NZ" sz="1050" dirty="0"/>
                    </a:p>
                  </a:txBody>
                  <a:tcP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1567067"/>
                  </a:ext>
                </a:extLst>
              </a:tr>
              <a:tr h="368182">
                <a:tc>
                  <a:txBody>
                    <a:bodyPr/>
                    <a:lstStyle/>
                    <a:p>
                      <a:pPr algn="ctr"/>
                      <a:endParaRPr lang="en-NZ" sz="1050" dirty="0"/>
                    </a:p>
                  </a:txBody>
                  <a:tcP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0464033"/>
                  </a:ext>
                </a:extLst>
              </a:tr>
              <a:tr h="368182">
                <a:tc>
                  <a:txBody>
                    <a:bodyPr/>
                    <a:lstStyle/>
                    <a:p>
                      <a:pPr algn="ctr"/>
                      <a:endParaRPr lang="en-NZ" sz="1050" dirty="0"/>
                    </a:p>
                  </a:txBody>
                  <a:tcP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6986443"/>
                  </a:ext>
                </a:extLst>
              </a:tr>
              <a:tr h="368182">
                <a:tc>
                  <a:txBody>
                    <a:bodyPr/>
                    <a:lstStyle/>
                    <a:p>
                      <a:pPr algn="ctr"/>
                      <a:endParaRPr lang="en-NZ" sz="1050" dirty="0"/>
                    </a:p>
                  </a:txBody>
                  <a:tcP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125073"/>
                  </a:ext>
                </a:extLst>
              </a:tr>
              <a:tr h="368182">
                <a:tc>
                  <a:txBody>
                    <a:bodyPr/>
                    <a:lstStyle/>
                    <a:p>
                      <a:pPr algn="ctr"/>
                      <a:endParaRPr lang="en-NZ" sz="1050" dirty="0"/>
                    </a:p>
                  </a:txBody>
                  <a:tcP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197207"/>
                  </a:ext>
                </a:extLst>
              </a:tr>
              <a:tr h="368182">
                <a:tc>
                  <a:txBody>
                    <a:bodyPr/>
                    <a:lstStyle/>
                    <a:p>
                      <a:pPr algn="ctr"/>
                      <a:endParaRPr lang="en-NZ" sz="1050" dirty="0"/>
                    </a:p>
                  </a:txBody>
                  <a:tcP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2752088"/>
                  </a:ext>
                </a:extLst>
              </a:tr>
              <a:tr h="368182">
                <a:tc>
                  <a:txBody>
                    <a:bodyPr/>
                    <a:lstStyle/>
                    <a:p>
                      <a:pPr algn="ctr"/>
                      <a:endParaRPr lang="en-NZ" sz="1050" dirty="0"/>
                    </a:p>
                  </a:txBody>
                  <a:tcP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0188263"/>
                  </a:ext>
                </a:extLst>
              </a:tr>
              <a:tr h="368182">
                <a:tc>
                  <a:txBody>
                    <a:bodyPr/>
                    <a:lstStyle/>
                    <a:p>
                      <a:pPr algn="ctr"/>
                      <a:endParaRPr lang="en-NZ" sz="1050" dirty="0"/>
                    </a:p>
                  </a:txBody>
                  <a:tcP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9013000"/>
                  </a:ext>
                </a:extLst>
              </a:tr>
              <a:tr h="368182">
                <a:tc>
                  <a:txBody>
                    <a:bodyPr/>
                    <a:lstStyle/>
                    <a:p>
                      <a:pPr algn="ctr"/>
                      <a:endParaRPr lang="en-NZ" sz="1050" dirty="0"/>
                    </a:p>
                  </a:txBody>
                  <a:tcP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4821298"/>
                  </a:ext>
                </a:extLst>
              </a:tr>
            </a:tbl>
          </a:graphicData>
        </a:graphic>
      </p:graphicFrame>
      <p:sp>
        <p:nvSpPr>
          <p:cNvPr id="15" name="Isosceles Triangle 14">
            <a:extLst>
              <a:ext uri="{FF2B5EF4-FFF2-40B4-BE49-F238E27FC236}">
                <a16:creationId xmlns:a16="http://schemas.microsoft.com/office/drawing/2014/main" id="{CB6F1375-1D74-4A6A-8D2E-DEBEDE8D6DD6}"/>
              </a:ext>
            </a:extLst>
          </p:cNvPr>
          <p:cNvSpPr/>
          <p:nvPr/>
        </p:nvSpPr>
        <p:spPr>
          <a:xfrm rot="10800000">
            <a:off x="6379955" y="3725036"/>
            <a:ext cx="144000" cy="108000"/>
          </a:xfrm>
          <a:prstGeom prst="triangle">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8" name="Isosceles Triangle 17">
            <a:extLst>
              <a:ext uri="{FF2B5EF4-FFF2-40B4-BE49-F238E27FC236}">
                <a16:creationId xmlns:a16="http://schemas.microsoft.com/office/drawing/2014/main" id="{5424ECE0-5840-4666-A4F1-422E6AA9EB6B}"/>
              </a:ext>
            </a:extLst>
          </p:cNvPr>
          <p:cNvSpPr/>
          <p:nvPr/>
        </p:nvSpPr>
        <p:spPr>
          <a:xfrm rot="10800000">
            <a:off x="6154133" y="4854586"/>
            <a:ext cx="144000" cy="108000"/>
          </a:xfrm>
          <a:prstGeom prst="triangle">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9" name="Isosceles Triangle 18">
            <a:extLst>
              <a:ext uri="{FF2B5EF4-FFF2-40B4-BE49-F238E27FC236}">
                <a16:creationId xmlns:a16="http://schemas.microsoft.com/office/drawing/2014/main" id="{397D938A-5255-40E4-B9D4-45F24DE811A4}"/>
              </a:ext>
            </a:extLst>
          </p:cNvPr>
          <p:cNvSpPr/>
          <p:nvPr/>
        </p:nvSpPr>
        <p:spPr>
          <a:xfrm rot="10800000">
            <a:off x="6158522" y="5555949"/>
            <a:ext cx="144000" cy="108000"/>
          </a:xfrm>
          <a:prstGeom prst="triangle">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24" name="Picture 23">
            <a:extLst>
              <a:ext uri="{FF2B5EF4-FFF2-40B4-BE49-F238E27FC236}">
                <a16:creationId xmlns:a16="http://schemas.microsoft.com/office/drawing/2014/main" id="{8AB2708A-020B-45CB-BC75-9656CA77472A}"/>
              </a:ext>
            </a:extLst>
          </p:cNvPr>
          <p:cNvPicPr>
            <a:picLocks noChangeAspect="1"/>
          </p:cNvPicPr>
          <p:nvPr/>
        </p:nvPicPr>
        <p:blipFill>
          <a:blip r:embed="rId3"/>
          <a:stretch>
            <a:fillRect/>
          </a:stretch>
        </p:blipFill>
        <p:spPr>
          <a:xfrm>
            <a:off x="201612" y="113240"/>
            <a:ext cx="612000" cy="612000"/>
          </a:xfrm>
          <a:prstGeom prst="rect">
            <a:avLst/>
          </a:prstGeom>
        </p:spPr>
      </p:pic>
      <p:graphicFrame>
        <p:nvGraphicFramePr>
          <p:cNvPr id="3" name="Table 2">
            <a:extLst>
              <a:ext uri="{FF2B5EF4-FFF2-40B4-BE49-F238E27FC236}">
                <a16:creationId xmlns:a16="http://schemas.microsoft.com/office/drawing/2014/main" id="{3606D9C8-EA25-49CD-964A-B078D85226CE}"/>
              </a:ext>
            </a:extLst>
          </p:cNvPr>
          <p:cNvGraphicFramePr>
            <a:graphicFrameLocks noGrp="1"/>
          </p:cNvGraphicFramePr>
          <p:nvPr>
            <p:extLst>
              <p:ext uri="{D42A27DB-BD31-4B8C-83A1-F6EECF244321}">
                <p14:modId xmlns:p14="http://schemas.microsoft.com/office/powerpoint/2010/main" val="468940107"/>
              </p:ext>
            </p:extLst>
          </p:nvPr>
        </p:nvGraphicFramePr>
        <p:xfrm>
          <a:off x="10413613" y="1060653"/>
          <a:ext cx="1270524" cy="5157272"/>
        </p:xfrm>
        <a:graphic>
          <a:graphicData uri="http://schemas.openxmlformats.org/drawingml/2006/table">
            <a:tbl>
              <a:tblPr firstRow="1" bandRow="1">
                <a:tableStyleId>{5C22544A-7EE6-4342-B048-85BDC9FD1C3A}</a:tableStyleId>
              </a:tblPr>
              <a:tblGrid>
                <a:gridCol w="1270524">
                  <a:extLst>
                    <a:ext uri="{9D8B030D-6E8A-4147-A177-3AD203B41FA5}">
                      <a16:colId xmlns:a16="http://schemas.microsoft.com/office/drawing/2014/main" val="3330113213"/>
                    </a:ext>
                  </a:extLst>
                </a:gridCol>
              </a:tblGrid>
              <a:tr h="399272">
                <a:tc>
                  <a:txBody>
                    <a:bodyPr/>
                    <a:lstStyle/>
                    <a:p>
                      <a:pPr algn="ctr"/>
                      <a:r>
                        <a:rPr lang="en-NZ" sz="1200" dirty="0">
                          <a:solidFill>
                            <a:schemeClr val="tx1"/>
                          </a:solidFill>
                        </a:rPr>
                        <a:t>2014 results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19448352"/>
                  </a:ext>
                </a:extLst>
              </a:tr>
              <a:tr h="366000">
                <a:tc>
                  <a:txBody>
                    <a:bodyPr/>
                    <a:lstStyle/>
                    <a:p>
                      <a:pPr algn="ctr"/>
                      <a:r>
                        <a:rPr lang="en-NZ" sz="1050" dirty="0"/>
                        <a:t>35%</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550784"/>
                  </a:ext>
                </a:extLst>
              </a:tr>
              <a:tr h="366000">
                <a:tc>
                  <a:txBody>
                    <a:bodyPr/>
                    <a:lstStyle/>
                    <a:p>
                      <a:pPr algn="ctr"/>
                      <a:r>
                        <a:rPr lang="en-NZ" sz="1050" dirty="0"/>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12993622"/>
                  </a:ext>
                </a:extLst>
              </a:tr>
              <a:tr h="366000">
                <a:tc>
                  <a:txBody>
                    <a:bodyPr/>
                    <a:lstStyle/>
                    <a:p>
                      <a:pPr algn="ctr"/>
                      <a:r>
                        <a:rPr lang="en-NZ" sz="1050" dirty="0"/>
                        <a:t>16%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88691666"/>
                  </a:ext>
                </a:extLst>
              </a:tr>
              <a:tr h="366000">
                <a:tc>
                  <a:txBody>
                    <a:bodyPr/>
                    <a:lstStyle/>
                    <a:p>
                      <a:pPr algn="ctr"/>
                      <a:r>
                        <a:rPr lang="en-NZ" sz="1050" dirty="0"/>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31567067"/>
                  </a:ext>
                </a:extLst>
              </a:tr>
              <a:tr h="366000">
                <a:tc>
                  <a:txBody>
                    <a:bodyPr/>
                    <a:lstStyle/>
                    <a:p>
                      <a:pPr algn="ctr"/>
                      <a:r>
                        <a:rPr lang="en-NZ" sz="1050" dirty="0"/>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80464033"/>
                  </a:ext>
                </a:extLst>
              </a:tr>
              <a:tr h="366000">
                <a:tc>
                  <a:txBody>
                    <a:bodyPr/>
                    <a:lstStyle/>
                    <a:p>
                      <a:pPr algn="ctr"/>
                      <a:r>
                        <a:rPr lang="en-NZ" sz="1050" dirty="0"/>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56986443"/>
                  </a:ext>
                </a:extLst>
              </a:tr>
              <a:tr h="366000">
                <a:tc>
                  <a:txBody>
                    <a:bodyPr/>
                    <a:lstStyle/>
                    <a:p>
                      <a:pPr algn="ctr"/>
                      <a:r>
                        <a:rPr lang="en-NZ" sz="1050" dirty="0"/>
                        <a:t>14%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61125073"/>
                  </a:ext>
                </a:extLst>
              </a:tr>
              <a:tr h="366000">
                <a:tc>
                  <a:txBody>
                    <a:bodyPr/>
                    <a:lstStyle/>
                    <a:p>
                      <a:pPr algn="ctr"/>
                      <a:r>
                        <a:rPr lang="en-NZ" sz="1050" dirty="0"/>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7197207"/>
                  </a:ext>
                </a:extLst>
              </a:tr>
              <a:tr h="366000">
                <a:tc>
                  <a:txBody>
                    <a:bodyPr/>
                    <a:lstStyle/>
                    <a:p>
                      <a:pPr algn="ctr"/>
                      <a:r>
                        <a:rPr lang="en-NZ" sz="1050" dirty="0"/>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62752088"/>
                  </a:ext>
                </a:extLst>
              </a:tr>
              <a:tr h="366000">
                <a:tc>
                  <a:txBody>
                    <a:bodyPr/>
                    <a:lstStyle/>
                    <a:p>
                      <a:pPr algn="ctr"/>
                      <a:r>
                        <a:rPr lang="en-NZ" sz="1050" dirty="0"/>
                        <a:t>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60188263"/>
                  </a:ext>
                </a:extLst>
              </a:tr>
              <a:tr h="366000">
                <a:tc>
                  <a:txBody>
                    <a:bodyPr/>
                    <a:lstStyle/>
                    <a:p>
                      <a:pPr algn="ctr"/>
                      <a:r>
                        <a:rPr lang="en-NZ" sz="1050" dirty="0"/>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39013000"/>
                  </a:ext>
                </a:extLst>
              </a:tr>
              <a:tr h="366000">
                <a:tc>
                  <a:txBody>
                    <a:bodyPr/>
                    <a:lstStyle/>
                    <a:p>
                      <a:pPr algn="ctr"/>
                      <a:r>
                        <a:rPr lang="en-NZ" sz="1050" dirty="0"/>
                        <a:t>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74821298"/>
                  </a:ext>
                </a:extLst>
              </a:tr>
              <a:tr h="366000">
                <a:tc>
                  <a:txBody>
                    <a:bodyPr/>
                    <a:lstStyle/>
                    <a:p>
                      <a:pPr algn="ctr"/>
                      <a:r>
                        <a:rPr lang="en-NZ" sz="1050" dirty="0"/>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87427564"/>
                  </a:ext>
                </a:extLst>
              </a:tr>
            </a:tbl>
          </a:graphicData>
        </a:graphic>
      </p:graphicFrame>
      <p:sp>
        <p:nvSpPr>
          <p:cNvPr id="25" name="Isosceles Triangle 24">
            <a:extLst>
              <a:ext uri="{FF2B5EF4-FFF2-40B4-BE49-F238E27FC236}">
                <a16:creationId xmlns:a16="http://schemas.microsoft.com/office/drawing/2014/main" id="{2DE6CF95-AD05-4EEB-A3FA-E6EB1A54D62C}"/>
              </a:ext>
            </a:extLst>
          </p:cNvPr>
          <p:cNvSpPr/>
          <p:nvPr/>
        </p:nvSpPr>
        <p:spPr>
          <a:xfrm rot="10800000">
            <a:off x="6496259" y="2265208"/>
            <a:ext cx="144000" cy="108000"/>
          </a:xfrm>
          <a:prstGeom prst="triangle">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Tree>
    <p:extLst>
      <p:ext uri="{BB962C8B-B14F-4D97-AF65-F5344CB8AC3E}">
        <p14:creationId xmlns:p14="http://schemas.microsoft.com/office/powerpoint/2010/main" val="23356254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AFBC0AD-D46E-4551-A2C2-C2D54CD7569D}"/>
              </a:ext>
            </a:extLst>
          </p:cNvPr>
          <p:cNvSpPr/>
          <p:nvPr/>
        </p:nvSpPr>
        <p:spPr>
          <a:xfrm>
            <a:off x="3136900" y="1039528"/>
            <a:ext cx="8851900" cy="5178392"/>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graphicFrame>
        <p:nvGraphicFramePr>
          <p:cNvPr id="8" name="Chart 7">
            <a:extLst>
              <a:ext uri="{FF2B5EF4-FFF2-40B4-BE49-F238E27FC236}">
                <a16:creationId xmlns:a16="http://schemas.microsoft.com/office/drawing/2014/main" id="{9632F9C8-98CF-4048-AC27-867A10DAF876}"/>
              </a:ext>
            </a:extLst>
          </p:cNvPr>
          <p:cNvGraphicFramePr/>
          <p:nvPr>
            <p:extLst>
              <p:ext uri="{D42A27DB-BD31-4B8C-83A1-F6EECF244321}">
                <p14:modId xmlns:p14="http://schemas.microsoft.com/office/powerpoint/2010/main" val="2235530292"/>
              </p:ext>
            </p:extLst>
          </p:nvPr>
        </p:nvGraphicFramePr>
        <p:xfrm>
          <a:off x="3320796" y="1042840"/>
          <a:ext cx="8668004" cy="5178392"/>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33450" y="138224"/>
            <a:ext cx="7820025" cy="547576"/>
          </a:xfrm>
        </p:spPr>
        <p:txBody>
          <a:bodyPr>
            <a:normAutofit fontScale="90000"/>
          </a:bodyPr>
          <a:lstStyle/>
          <a:p>
            <a:r>
              <a:rPr lang="en-NZ" dirty="0"/>
              <a:t>Parents’ and caregivers’ favourite online platforms for their pre-school children</a:t>
            </a:r>
          </a:p>
        </p:txBody>
      </p:sp>
      <p:sp>
        <p:nvSpPr>
          <p:cNvPr id="11" name="Rectangle 10">
            <a:extLst>
              <a:ext uri="{FF2B5EF4-FFF2-40B4-BE49-F238E27FC236}">
                <a16:creationId xmlns:a16="http://schemas.microsoft.com/office/drawing/2014/main" id="{64367E28-56F4-4CC0-B141-D52D846B57F8}"/>
              </a:ext>
            </a:extLst>
          </p:cNvPr>
          <p:cNvSpPr/>
          <p:nvPr/>
        </p:nvSpPr>
        <p:spPr>
          <a:xfrm>
            <a:off x="201613" y="1495868"/>
            <a:ext cx="2641600" cy="3150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6000"/>
            <a:r>
              <a:rPr lang="en-NZ" dirty="0">
                <a:solidFill>
                  <a:srgbClr val="404040"/>
                </a:solidFill>
              </a:rPr>
              <a:t>Parents’ and caregivers’ favourite platforms for their pre-school children are less varied, potentially reflecting fewer good-quality options for this age group.</a:t>
            </a:r>
          </a:p>
          <a:p>
            <a:pPr marL="36000"/>
            <a:endParaRPr lang="en-NZ" dirty="0">
              <a:solidFill>
                <a:srgbClr val="404040"/>
              </a:solidFill>
            </a:endParaRPr>
          </a:p>
          <a:p>
            <a:pPr marL="36000"/>
            <a:r>
              <a:rPr lang="en-NZ" dirty="0">
                <a:solidFill>
                  <a:srgbClr val="404040"/>
                </a:solidFill>
              </a:rPr>
              <a:t>YouTube still comes out on top, followed by Netflix and HEIHEI.</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a:xfrm>
            <a:off x="129612" y="6317303"/>
            <a:ext cx="7579353" cy="436201"/>
          </a:xfrm>
        </p:spPr>
        <p:txBody>
          <a:bodyPr/>
          <a:lstStyle/>
          <a:p>
            <a:r>
              <a:rPr lang="en-NZ" dirty="0"/>
              <a:t>*HEIHEI is targeted at children aged 5 to 9 years. </a:t>
            </a:r>
          </a:p>
          <a:p>
            <a:r>
              <a:rPr lang="en-NZ" dirty="0"/>
              <a:t>NOTE: Only websites and apps mentioned by 1% or more have been shown.</a:t>
            </a:r>
          </a:p>
          <a:p>
            <a:r>
              <a:rPr lang="en-NZ" dirty="0"/>
              <a:t>Source: S6Q7. What are the best websites/apps you have seen to find content for children aged 2 to 5?  </a:t>
            </a:r>
          </a:p>
          <a:p>
            <a:r>
              <a:rPr lang="en-NZ" dirty="0"/>
              <a:t>Base size: All parents and caregivers of 2 to 5 year olds (n=152)</a:t>
            </a:r>
          </a:p>
        </p:txBody>
      </p:sp>
      <p:sp>
        <p:nvSpPr>
          <p:cNvPr id="13" name="Rectangle 12">
            <a:extLst>
              <a:ext uri="{FF2B5EF4-FFF2-40B4-BE49-F238E27FC236}">
                <a16:creationId xmlns:a16="http://schemas.microsoft.com/office/drawing/2014/main" id="{043125F0-1BEE-4D38-8FBB-DC409B83672A}"/>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4" name="Footer Placeholder 16">
            <a:extLst>
              <a:ext uri="{FF2B5EF4-FFF2-40B4-BE49-F238E27FC236}">
                <a16:creationId xmlns:a16="http://schemas.microsoft.com/office/drawing/2014/main" id="{D2C69587-D412-4D4E-A1A2-C27921BF4412}"/>
              </a:ext>
            </a:extLst>
          </p:cNvPr>
          <p:cNvSpPr txBox="1">
            <a:spLocks/>
          </p:cNvSpPr>
          <p:nvPr/>
        </p:nvSpPr>
        <p:spPr>
          <a:xfrm>
            <a:off x="7780966" y="6410062"/>
            <a:ext cx="2080323" cy="436201"/>
          </a:xfrm>
          <a:prstGeom prst="rect">
            <a:avLst/>
          </a:prstGeom>
        </p:spPr>
        <p:txBody>
          <a:bodyPr vert="horz" lIns="91440" tIns="45720" rIns="91440" bIns="45720" rtlCol="0" anchor="ctr"/>
          <a:lstStyle>
            <a:defPPr>
              <a:defRPr lang="en-US"/>
            </a:defPPr>
            <a:lvl1pPr marL="0" algn="l" defTabSz="914400" rtl="0" eaLnBrk="1" latinLnBrk="0" hangingPunct="1">
              <a:lnSpc>
                <a:spcPct val="80000"/>
              </a:lnSpc>
              <a:defRPr sz="800" kern="1200">
                <a:solidFill>
                  <a:srgbClr val="5B5C6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Z" dirty="0"/>
              <a:t>Significantly higher / lower than in 2014</a:t>
            </a:r>
          </a:p>
        </p:txBody>
      </p:sp>
      <p:sp>
        <p:nvSpPr>
          <p:cNvPr id="15" name="Isosceles Triangle 14">
            <a:extLst>
              <a:ext uri="{FF2B5EF4-FFF2-40B4-BE49-F238E27FC236}">
                <a16:creationId xmlns:a16="http://schemas.microsoft.com/office/drawing/2014/main" id="{0CEF3397-DF83-4BE7-A7BA-2FE859F725C7}"/>
              </a:ext>
            </a:extLst>
          </p:cNvPr>
          <p:cNvSpPr/>
          <p:nvPr/>
        </p:nvSpPr>
        <p:spPr>
          <a:xfrm>
            <a:off x="7445342" y="6550035"/>
            <a:ext cx="144000" cy="108000"/>
          </a:xfrm>
          <a:prstGeom prst="triangl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8" name="Isosceles Triangle 17">
            <a:extLst>
              <a:ext uri="{FF2B5EF4-FFF2-40B4-BE49-F238E27FC236}">
                <a16:creationId xmlns:a16="http://schemas.microsoft.com/office/drawing/2014/main" id="{6D88ABF9-3B77-4127-AEC6-EE2E2F0F6B3D}"/>
              </a:ext>
            </a:extLst>
          </p:cNvPr>
          <p:cNvSpPr/>
          <p:nvPr/>
        </p:nvSpPr>
        <p:spPr>
          <a:xfrm rot="10800000">
            <a:off x="7636966" y="6550035"/>
            <a:ext cx="144000" cy="108000"/>
          </a:xfrm>
          <a:prstGeom prst="triangle">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pSp>
        <p:nvGrpSpPr>
          <p:cNvPr id="19" name="Group 18">
            <a:extLst>
              <a:ext uri="{FF2B5EF4-FFF2-40B4-BE49-F238E27FC236}">
                <a16:creationId xmlns:a16="http://schemas.microsoft.com/office/drawing/2014/main" id="{6F739BD7-52DC-4A99-9D34-D0517E71F5F7}"/>
              </a:ext>
            </a:extLst>
          </p:cNvPr>
          <p:cNvGrpSpPr/>
          <p:nvPr/>
        </p:nvGrpSpPr>
        <p:grpSpPr>
          <a:xfrm>
            <a:off x="9904805" y="1364613"/>
            <a:ext cx="1606037" cy="494414"/>
            <a:chOff x="10097291" y="2065946"/>
            <a:chExt cx="1606037" cy="494414"/>
          </a:xfrm>
        </p:grpSpPr>
        <p:grpSp>
          <p:nvGrpSpPr>
            <p:cNvPr id="22" name="Group 21">
              <a:extLst>
                <a:ext uri="{FF2B5EF4-FFF2-40B4-BE49-F238E27FC236}">
                  <a16:creationId xmlns:a16="http://schemas.microsoft.com/office/drawing/2014/main" id="{F26DA493-DC52-4C50-8995-3DCC76AE04A6}"/>
                </a:ext>
              </a:extLst>
            </p:cNvPr>
            <p:cNvGrpSpPr/>
            <p:nvPr/>
          </p:nvGrpSpPr>
          <p:grpSpPr>
            <a:xfrm>
              <a:off x="10097291" y="2065946"/>
              <a:ext cx="1606037" cy="494414"/>
              <a:chOff x="6977947" y="2809240"/>
              <a:chExt cx="1606037" cy="494414"/>
            </a:xfrm>
          </p:grpSpPr>
          <p:sp>
            <p:nvSpPr>
              <p:cNvPr id="28" name="Freeform: Shape 27">
                <a:extLst>
                  <a:ext uri="{FF2B5EF4-FFF2-40B4-BE49-F238E27FC236}">
                    <a16:creationId xmlns:a16="http://schemas.microsoft.com/office/drawing/2014/main" id="{0A9FC6CF-EDA9-4384-AD5E-0E402D62DA94}"/>
                  </a:ext>
                </a:extLst>
              </p:cNvPr>
              <p:cNvSpPr/>
              <p:nvPr/>
            </p:nvSpPr>
            <p:spPr>
              <a:xfrm>
                <a:off x="6977947" y="2809240"/>
                <a:ext cx="1606037" cy="494414"/>
              </a:xfrm>
              <a:custGeom>
                <a:avLst/>
                <a:gdLst>
                  <a:gd name="connsiteX0" fmla="*/ 157941 w 1606037"/>
                  <a:gd name="connsiteY0" fmla="*/ 0 h 494414"/>
                  <a:gd name="connsiteX1" fmla="*/ 1606037 w 1606037"/>
                  <a:gd name="connsiteY1" fmla="*/ 0 h 494414"/>
                  <a:gd name="connsiteX2" fmla="*/ 1606037 w 1606037"/>
                  <a:gd name="connsiteY2" fmla="*/ 494414 h 494414"/>
                  <a:gd name="connsiteX3" fmla="*/ 157941 w 1606037"/>
                  <a:gd name="connsiteY3" fmla="*/ 494414 h 494414"/>
                  <a:gd name="connsiteX4" fmla="*/ 157941 w 1606037"/>
                  <a:gd name="connsiteY4" fmla="*/ 339544 h 494414"/>
                  <a:gd name="connsiteX5" fmla="*/ 0 w 1606037"/>
                  <a:gd name="connsiteY5" fmla="*/ 252932 h 494414"/>
                  <a:gd name="connsiteX6" fmla="*/ 157941 w 1606037"/>
                  <a:gd name="connsiteY6" fmla="*/ 166321 h 49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6037" h="494414">
                    <a:moveTo>
                      <a:pt x="157941" y="0"/>
                    </a:moveTo>
                    <a:lnTo>
                      <a:pt x="1606037" y="0"/>
                    </a:lnTo>
                    <a:lnTo>
                      <a:pt x="1606037" y="494414"/>
                    </a:lnTo>
                    <a:lnTo>
                      <a:pt x="157941" y="494414"/>
                    </a:lnTo>
                    <a:lnTo>
                      <a:pt x="157941" y="339544"/>
                    </a:lnTo>
                    <a:lnTo>
                      <a:pt x="0" y="252932"/>
                    </a:lnTo>
                    <a:lnTo>
                      <a:pt x="157941" y="166321"/>
                    </a:lnTo>
                    <a:close/>
                  </a:path>
                </a:pathLst>
              </a:cu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2"/>
                  </a:solidFill>
                </a:endParaRPr>
              </a:p>
            </p:txBody>
          </p:sp>
          <p:sp>
            <p:nvSpPr>
              <p:cNvPr id="29" name="Rectangle 28">
                <a:extLst>
                  <a:ext uri="{FF2B5EF4-FFF2-40B4-BE49-F238E27FC236}">
                    <a16:creationId xmlns:a16="http://schemas.microsoft.com/office/drawing/2014/main" id="{A8850904-F78D-4B28-B8D9-DE966EE39B10}"/>
                  </a:ext>
                </a:extLst>
              </p:cNvPr>
              <p:cNvSpPr/>
              <p:nvPr/>
            </p:nvSpPr>
            <p:spPr>
              <a:xfrm>
                <a:off x="7135888" y="2809240"/>
                <a:ext cx="1448096" cy="494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00" dirty="0">
                  <a:solidFill>
                    <a:schemeClr val="bg1"/>
                  </a:solidFill>
                </a:endParaRPr>
              </a:p>
            </p:txBody>
          </p:sp>
        </p:grpSp>
        <p:sp>
          <p:nvSpPr>
            <p:cNvPr id="27" name="Rectangle 26">
              <a:extLst>
                <a:ext uri="{FF2B5EF4-FFF2-40B4-BE49-F238E27FC236}">
                  <a16:creationId xmlns:a16="http://schemas.microsoft.com/office/drawing/2014/main" id="{3DA68DDF-7CC6-47B7-AEAC-17D85F4DDF43}"/>
                </a:ext>
              </a:extLst>
            </p:cNvPr>
            <p:cNvSpPr/>
            <p:nvPr/>
          </p:nvSpPr>
          <p:spPr>
            <a:xfrm>
              <a:off x="10255232" y="2111134"/>
              <a:ext cx="1448096" cy="404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dirty="0">
                  <a:solidFill>
                    <a:schemeClr val="tx2"/>
                  </a:solidFill>
                </a:rPr>
                <a:t>Was 15% in 2014</a:t>
              </a:r>
            </a:p>
          </p:txBody>
        </p:sp>
      </p:grpSp>
      <p:sp>
        <p:nvSpPr>
          <p:cNvPr id="31" name="Isosceles Triangle 30">
            <a:extLst>
              <a:ext uri="{FF2B5EF4-FFF2-40B4-BE49-F238E27FC236}">
                <a16:creationId xmlns:a16="http://schemas.microsoft.com/office/drawing/2014/main" id="{A1C75D61-3F8C-4CF6-8CD5-21C161646A01}"/>
              </a:ext>
            </a:extLst>
          </p:cNvPr>
          <p:cNvSpPr/>
          <p:nvPr/>
        </p:nvSpPr>
        <p:spPr>
          <a:xfrm>
            <a:off x="9557605" y="1557820"/>
            <a:ext cx="144000" cy="108000"/>
          </a:xfrm>
          <a:prstGeom prst="triangl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20" name="Picture 19">
            <a:extLst>
              <a:ext uri="{FF2B5EF4-FFF2-40B4-BE49-F238E27FC236}">
                <a16:creationId xmlns:a16="http://schemas.microsoft.com/office/drawing/2014/main" id="{76221923-C8B6-47C6-9556-D4027F92AF16}"/>
              </a:ext>
            </a:extLst>
          </p:cNvPr>
          <p:cNvPicPr>
            <a:picLocks noChangeAspect="1"/>
          </p:cNvPicPr>
          <p:nvPr/>
        </p:nvPicPr>
        <p:blipFill>
          <a:blip r:embed="rId3"/>
          <a:stretch>
            <a:fillRect/>
          </a:stretch>
        </p:blipFill>
        <p:spPr>
          <a:xfrm>
            <a:off x="201612" y="113240"/>
            <a:ext cx="612000" cy="612000"/>
          </a:xfrm>
          <a:prstGeom prst="rect">
            <a:avLst/>
          </a:prstGeom>
        </p:spPr>
      </p:pic>
    </p:spTree>
    <p:extLst>
      <p:ext uri="{BB962C8B-B14F-4D97-AF65-F5344CB8AC3E}">
        <p14:creationId xmlns:p14="http://schemas.microsoft.com/office/powerpoint/2010/main" val="3603186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0F98D15-2919-4EC3-9358-F159B69FA384}"/>
              </a:ext>
            </a:extLst>
          </p:cNvPr>
          <p:cNvSpPr/>
          <p:nvPr/>
        </p:nvSpPr>
        <p:spPr>
          <a:xfrm>
            <a:off x="191149" y="989229"/>
            <a:ext cx="11794007" cy="618676"/>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 name="Rectangle 1">
            <a:extLst>
              <a:ext uri="{FF2B5EF4-FFF2-40B4-BE49-F238E27FC236}">
                <a16:creationId xmlns:a16="http://schemas.microsoft.com/office/drawing/2014/main" id="{DC176DCC-283A-46C5-AAC7-FFA0E25B5ABD}"/>
              </a:ext>
            </a:extLst>
          </p:cNvPr>
          <p:cNvSpPr/>
          <p:nvPr/>
        </p:nvSpPr>
        <p:spPr>
          <a:xfrm>
            <a:off x="201615" y="1740752"/>
            <a:ext cx="3180394" cy="4669572"/>
          </a:xfrm>
          <a:prstGeom prst="rect">
            <a:avLst/>
          </a:prstGeom>
          <a:solidFill>
            <a:schemeClr val="bg1"/>
          </a:solidFill>
          <a:ln w="508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8" name="Rectangle 7">
            <a:extLst>
              <a:ext uri="{FF2B5EF4-FFF2-40B4-BE49-F238E27FC236}">
                <a16:creationId xmlns:a16="http://schemas.microsoft.com/office/drawing/2014/main" id="{47F7F7E9-7424-4C3E-9BA4-F56EF2115FB2}"/>
              </a:ext>
            </a:extLst>
          </p:cNvPr>
          <p:cNvSpPr/>
          <p:nvPr/>
        </p:nvSpPr>
        <p:spPr>
          <a:xfrm>
            <a:off x="3529723" y="1740752"/>
            <a:ext cx="3342457" cy="4669572"/>
          </a:xfrm>
          <a:prstGeom prst="rect">
            <a:avLst/>
          </a:prstGeom>
          <a:solidFill>
            <a:schemeClr val="bg1"/>
          </a:solidFill>
          <a:ln w="508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9" name="Rectangle 8">
            <a:extLst>
              <a:ext uri="{FF2B5EF4-FFF2-40B4-BE49-F238E27FC236}">
                <a16:creationId xmlns:a16="http://schemas.microsoft.com/office/drawing/2014/main" id="{FA77F95A-7E81-4B58-965B-F0CD64CBDEF0}"/>
              </a:ext>
            </a:extLst>
          </p:cNvPr>
          <p:cNvSpPr/>
          <p:nvPr/>
        </p:nvSpPr>
        <p:spPr>
          <a:xfrm>
            <a:off x="7012276" y="1740751"/>
            <a:ext cx="4978113" cy="4669573"/>
          </a:xfrm>
          <a:prstGeom prst="rect">
            <a:avLst/>
          </a:prstGeom>
          <a:solidFill>
            <a:schemeClr val="bg1"/>
          </a:solidFill>
          <a:ln w="508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 name="Title 3">
            <a:extLst>
              <a:ext uri="{FF2B5EF4-FFF2-40B4-BE49-F238E27FC236}">
                <a16:creationId xmlns:a16="http://schemas.microsoft.com/office/drawing/2014/main" id="{F708ECB2-E15E-48F4-B05F-0EE26CC7DAE6}"/>
              </a:ext>
            </a:extLst>
          </p:cNvPr>
          <p:cNvSpPr>
            <a:spLocks noGrp="1"/>
          </p:cNvSpPr>
          <p:nvPr>
            <p:ph type="title"/>
          </p:nvPr>
        </p:nvSpPr>
        <p:spPr/>
        <p:txBody>
          <a:bodyPr/>
          <a:lstStyle/>
          <a:p>
            <a:r>
              <a:rPr lang="en-NZ" dirty="0"/>
              <a:t>Key findings </a:t>
            </a:r>
          </a:p>
        </p:txBody>
      </p:sp>
      <p:sp>
        <p:nvSpPr>
          <p:cNvPr id="19" name="Rectangle 18">
            <a:extLst>
              <a:ext uri="{FF2B5EF4-FFF2-40B4-BE49-F238E27FC236}">
                <a16:creationId xmlns:a16="http://schemas.microsoft.com/office/drawing/2014/main" id="{A0B2C6A8-8423-484D-9D98-E4801F6B6A51}"/>
              </a:ext>
            </a:extLst>
          </p:cNvPr>
          <p:cNvSpPr/>
          <p:nvPr/>
        </p:nvSpPr>
        <p:spPr>
          <a:xfrm>
            <a:off x="3429148" y="927436"/>
            <a:ext cx="72000" cy="57923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0" name="Rectangle 19">
            <a:extLst>
              <a:ext uri="{FF2B5EF4-FFF2-40B4-BE49-F238E27FC236}">
                <a16:creationId xmlns:a16="http://schemas.microsoft.com/office/drawing/2014/main" id="{22893A0E-F6E6-458B-8DD6-355D5C182711}"/>
              </a:ext>
            </a:extLst>
          </p:cNvPr>
          <p:cNvSpPr/>
          <p:nvPr/>
        </p:nvSpPr>
        <p:spPr>
          <a:xfrm>
            <a:off x="6906228" y="941609"/>
            <a:ext cx="72000" cy="57923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1" name="Text Placeholder 6">
            <a:extLst>
              <a:ext uri="{FF2B5EF4-FFF2-40B4-BE49-F238E27FC236}">
                <a16:creationId xmlns:a16="http://schemas.microsoft.com/office/drawing/2014/main" id="{09B5FB75-84FA-4F4C-A6E8-D3EA21ABC569}"/>
              </a:ext>
            </a:extLst>
          </p:cNvPr>
          <p:cNvSpPr txBox="1">
            <a:spLocks/>
          </p:cNvSpPr>
          <p:nvPr/>
        </p:nvSpPr>
        <p:spPr>
          <a:xfrm>
            <a:off x="317140" y="1886042"/>
            <a:ext cx="2930885" cy="44308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NZ" sz="900" dirty="0">
                <a:solidFill>
                  <a:srgbClr val="404040"/>
                </a:solidFill>
              </a:rPr>
              <a:t>On any given day, 98% of children are interacting with some form of media content. Watching videos on overseas platforms like YouTube and using websites and apps are the most popular activities overall. </a:t>
            </a:r>
          </a:p>
          <a:p>
            <a:pPr marL="0" indent="0">
              <a:spcBef>
                <a:spcPts val="0"/>
              </a:spcBef>
              <a:buNone/>
            </a:pPr>
            <a:endParaRPr lang="en-NZ" sz="900" dirty="0">
              <a:solidFill>
                <a:srgbClr val="404040"/>
              </a:solidFill>
            </a:endParaRPr>
          </a:p>
          <a:p>
            <a:pPr marL="0" indent="0">
              <a:spcBef>
                <a:spcPts val="0"/>
              </a:spcBef>
              <a:buNone/>
            </a:pPr>
            <a:r>
              <a:rPr lang="en-NZ" sz="900" dirty="0">
                <a:solidFill>
                  <a:srgbClr val="404040"/>
                </a:solidFill>
              </a:rPr>
              <a:t>Netflix and YouTube are the most popular platforms for watching </a:t>
            </a:r>
            <a:r>
              <a:rPr lang="en-NZ" sz="900" b="1" dirty="0">
                <a:solidFill>
                  <a:srgbClr val="404040"/>
                </a:solidFill>
              </a:rPr>
              <a:t>programmes and shows</a:t>
            </a:r>
            <a:r>
              <a:rPr lang="en-NZ" sz="900" dirty="0">
                <a:solidFill>
                  <a:srgbClr val="404040"/>
                </a:solidFill>
              </a:rPr>
              <a:t>. Unregulated platforms like YouTube and streaming services have seen high levels of growth since 2014. This growth has come at the expense of more traditional television channels such as TVNZ 2, which in 2014 was the second most popular source of programmes and shows for children. Local on demand sites such as TVNZ OnDemand have had some success in growing their platforms with children, however the HEIHEI website and app has yet to get a foothold.</a:t>
            </a:r>
          </a:p>
          <a:p>
            <a:pPr marL="0" indent="0">
              <a:spcBef>
                <a:spcPts val="0"/>
              </a:spcBef>
              <a:buNone/>
            </a:pPr>
            <a:endParaRPr lang="en-NZ" sz="900" dirty="0">
              <a:solidFill>
                <a:srgbClr val="404040"/>
              </a:solidFill>
            </a:endParaRPr>
          </a:p>
          <a:p>
            <a:pPr marL="0" indent="0">
              <a:spcBef>
                <a:spcPts val="0"/>
              </a:spcBef>
              <a:buNone/>
            </a:pPr>
            <a:r>
              <a:rPr lang="en-NZ" sz="900" dirty="0">
                <a:solidFill>
                  <a:srgbClr val="404040"/>
                </a:solidFill>
              </a:rPr>
              <a:t>A third of children use </a:t>
            </a:r>
            <a:r>
              <a:rPr lang="en-NZ" sz="900" b="1" dirty="0">
                <a:solidFill>
                  <a:srgbClr val="404040"/>
                </a:solidFill>
              </a:rPr>
              <a:t>social media</a:t>
            </a:r>
            <a:r>
              <a:rPr lang="en-NZ" sz="900" dirty="0">
                <a:solidFill>
                  <a:srgbClr val="404040"/>
                </a:solidFill>
              </a:rPr>
              <a:t>. In general, use of social media is low up until children reach 10 years old, at this point usage starts to pick up. Social media apps that allow children to tell stories through images and video are the most popular, and none more so than TikTok. TikTok offers a fun and controlled environment for children to interact with others online. It’s possibly because of this that TikTok has a younger audience than the other apps.</a:t>
            </a:r>
          </a:p>
          <a:p>
            <a:pPr marL="0" indent="0">
              <a:spcBef>
                <a:spcPts val="0"/>
              </a:spcBef>
              <a:buNone/>
            </a:pPr>
            <a:endParaRPr lang="en-NZ" sz="900" dirty="0">
              <a:solidFill>
                <a:srgbClr val="404040"/>
              </a:solidFill>
            </a:endParaRPr>
          </a:p>
          <a:p>
            <a:pPr marL="0" indent="0">
              <a:spcBef>
                <a:spcPts val="0"/>
              </a:spcBef>
              <a:buNone/>
            </a:pPr>
            <a:r>
              <a:rPr lang="en-NZ" sz="900" dirty="0">
                <a:solidFill>
                  <a:srgbClr val="404040"/>
                </a:solidFill>
              </a:rPr>
              <a:t>Spotify and YouTube are the most popular platforms for </a:t>
            </a:r>
            <a:r>
              <a:rPr lang="en-NZ" sz="900" b="1" dirty="0">
                <a:solidFill>
                  <a:srgbClr val="404040"/>
                </a:solidFill>
              </a:rPr>
              <a:t>accessing audio content</a:t>
            </a:r>
            <a:r>
              <a:rPr lang="en-NZ" sz="900" dirty="0">
                <a:solidFill>
                  <a:srgbClr val="404040"/>
                </a:solidFill>
              </a:rPr>
              <a:t>. Like Netflix, Spotify has enjoyed significant growth since 2014. </a:t>
            </a:r>
          </a:p>
          <a:p>
            <a:pPr marL="0" indent="0">
              <a:spcBef>
                <a:spcPts val="0"/>
              </a:spcBef>
              <a:buNone/>
            </a:pPr>
            <a:endParaRPr lang="en-NZ" sz="900" dirty="0">
              <a:solidFill>
                <a:srgbClr val="404040"/>
              </a:solidFill>
            </a:endParaRPr>
          </a:p>
          <a:p>
            <a:pPr marL="0" indent="0">
              <a:spcBef>
                <a:spcPts val="0"/>
              </a:spcBef>
              <a:buNone/>
            </a:pPr>
            <a:r>
              <a:rPr lang="en-NZ" sz="900" b="1" dirty="0">
                <a:solidFill>
                  <a:srgbClr val="404040"/>
                </a:solidFill>
              </a:rPr>
              <a:t>Video games </a:t>
            </a:r>
            <a:r>
              <a:rPr lang="en-NZ" sz="900" dirty="0">
                <a:solidFill>
                  <a:srgbClr val="404040"/>
                </a:solidFill>
              </a:rPr>
              <a:t>are incredibly popular, with nine in ten children playing them. Boys and Māori children are more likely than average to play them, while younger children are less likely. </a:t>
            </a:r>
            <a:endParaRPr lang="en-NZ" sz="1050" dirty="0">
              <a:solidFill>
                <a:srgbClr val="404040"/>
              </a:solidFill>
            </a:endParaRPr>
          </a:p>
          <a:p>
            <a:pPr>
              <a:spcBef>
                <a:spcPts val="0"/>
              </a:spcBef>
            </a:pPr>
            <a:endParaRPr lang="en-NZ" sz="800" dirty="0">
              <a:solidFill>
                <a:srgbClr val="404040"/>
              </a:solidFill>
            </a:endParaRPr>
          </a:p>
          <a:p>
            <a:pPr>
              <a:spcBef>
                <a:spcPts val="0"/>
              </a:spcBef>
            </a:pPr>
            <a:endParaRPr lang="en-NZ" sz="1050" dirty="0">
              <a:solidFill>
                <a:srgbClr val="404040"/>
              </a:solidFill>
            </a:endParaRPr>
          </a:p>
          <a:p>
            <a:pPr>
              <a:spcBef>
                <a:spcPts val="0"/>
              </a:spcBef>
            </a:pPr>
            <a:endParaRPr lang="en-NZ" sz="1100" b="1" dirty="0">
              <a:solidFill>
                <a:srgbClr val="404040"/>
              </a:solidFill>
            </a:endParaRPr>
          </a:p>
        </p:txBody>
      </p:sp>
      <p:sp>
        <p:nvSpPr>
          <p:cNvPr id="15" name="Text Placeholder 6">
            <a:extLst>
              <a:ext uri="{FF2B5EF4-FFF2-40B4-BE49-F238E27FC236}">
                <a16:creationId xmlns:a16="http://schemas.microsoft.com/office/drawing/2014/main" id="{9435C2F3-D3C8-459F-847E-6AFEB20D7EF4}"/>
              </a:ext>
            </a:extLst>
          </p:cNvPr>
          <p:cNvSpPr txBox="1">
            <a:spLocks/>
          </p:cNvSpPr>
          <p:nvPr/>
        </p:nvSpPr>
        <p:spPr>
          <a:xfrm>
            <a:off x="7124322" y="1880547"/>
            <a:ext cx="4744886" cy="28629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NZ" sz="900" dirty="0">
                <a:solidFill>
                  <a:srgbClr val="404040"/>
                </a:solidFill>
              </a:rPr>
              <a:t>Cartoons have the broadest appeal of any </a:t>
            </a:r>
            <a:r>
              <a:rPr lang="en-NZ" sz="900" b="1" dirty="0">
                <a:solidFill>
                  <a:srgbClr val="404040"/>
                </a:solidFill>
              </a:rPr>
              <a:t>genre</a:t>
            </a:r>
            <a:r>
              <a:rPr lang="en-NZ" sz="900" dirty="0">
                <a:solidFill>
                  <a:srgbClr val="404040"/>
                </a:solidFill>
              </a:rPr>
              <a:t>. Enthusiasm for cartoons is greatest when children are young. As they age the genres they enjoy begin to broaden. Genre preferences often differ by gender, boys are more likely to enjoy action and adventure, tech and gaming, and sports shows. Girls, on the other hand, tend to prefer comedy and drama, food and cooking, music, reality, and variety shows.</a:t>
            </a:r>
          </a:p>
          <a:p>
            <a:pPr marL="0" indent="0">
              <a:spcBef>
                <a:spcPts val="0"/>
              </a:spcBef>
              <a:buNone/>
            </a:pPr>
            <a:endParaRPr lang="en-NZ" sz="900" dirty="0">
              <a:solidFill>
                <a:srgbClr val="404040"/>
              </a:solidFill>
            </a:endParaRPr>
          </a:p>
          <a:p>
            <a:pPr marL="0" indent="0">
              <a:spcBef>
                <a:spcPts val="0"/>
              </a:spcBef>
              <a:buNone/>
            </a:pPr>
            <a:r>
              <a:rPr lang="en-NZ" sz="900" dirty="0">
                <a:solidFill>
                  <a:srgbClr val="404040"/>
                </a:solidFill>
              </a:rPr>
              <a:t>Children’s </a:t>
            </a:r>
            <a:r>
              <a:rPr lang="en-NZ" sz="900" b="1" dirty="0">
                <a:solidFill>
                  <a:srgbClr val="404040"/>
                </a:solidFill>
              </a:rPr>
              <a:t>favourite programmes and shows </a:t>
            </a:r>
            <a:r>
              <a:rPr lang="en-NZ" sz="900" dirty="0">
                <a:solidFill>
                  <a:srgbClr val="404040"/>
                </a:solidFill>
              </a:rPr>
              <a:t>vary greatly, reflecting a highly fragmented media landscape. Overseas programmes Peppa Pig and Paw Patrol are clear favourites among pre-school children, however most don’t have a favourite New Zealand-made show. This suggests that local content for pre-schoolers isn’t keeping up with the overseas offerings.</a:t>
            </a:r>
          </a:p>
          <a:p>
            <a:pPr marL="0" indent="0">
              <a:spcBef>
                <a:spcPts val="0"/>
              </a:spcBef>
              <a:buNone/>
            </a:pPr>
            <a:endParaRPr lang="en-NZ" sz="900" dirty="0">
              <a:solidFill>
                <a:srgbClr val="404040"/>
              </a:solidFill>
            </a:endParaRPr>
          </a:p>
          <a:p>
            <a:pPr marL="0" indent="0">
              <a:spcBef>
                <a:spcPts val="0"/>
              </a:spcBef>
              <a:buNone/>
            </a:pPr>
            <a:r>
              <a:rPr lang="en-NZ" sz="900" dirty="0">
                <a:solidFill>
                  <a:srgbClr val="404040"/>
                </a:solidFill>
              </a:rPr>
              <a:t>A third of parents and caregivers think YouTube is the </a:t>
            </a:r>
            <a:r>
              <a:rPr lang="en-NZ" sz="900" b="1" dirty="0">
                <a:solidFill>
                  <a:srgbClr val="404040"/>
                </a:solidFill>
              </a:rPr>
              <a:t>best platform </a:t>
            </a:r>
            <a:r>
              <a:rPr lang="en-NZ" sz="900" dirty="0">
                <a:solidFill>
                  <a:srgbClr val="404040"/>
                </a:solidFill>
              </a:rPr>
              <a:t>for their six to fourteen year olds and 10% think Netflix is, beyond this preferences are highly fragmented. </a:t>
            </a:r>
            <a:r>
              <a:rPr lang="en-NZ" sz="900" b="1" dirty="0">
                <a:solidFill>
                  <a:srgbClr val="404040"/>
                </a:solidFill>
              </a:rPr>
              <a:t>Favourite websites or platforms for pre-schoolers </a:t>
            </a:r>
            <a:r>
              <a:rPr lang="en-NZ" sz="900" dirty="0">
                <a:solidFill>
                  <a:srgbClr val="404040"/>
                </a:solidFill>
              </a:rPr>
              <a:t>are less varied, this may reflect fewer good-quality options for this age group.</a:t>
            </a:r>
          </a:p>
          <a:p>
            <a:pPr marL="0" indent="0">
              <a:spcBef>
                <a:spcPts val="0"/>
              </a:spcBef>
              <a:buNone/>
            </a:pPr>
            <a:endParaRPr lang="en-NZ" sz="900" dirty="0">
              <a:solidFill>
                <a:srgbClr val="404040"/>
              </a:solidFill>
            </a:endParaRPr>
          </a:p>
          <a:p>
            <a:pPr marL="0" indent="0">
              <a:spcBef>
                <a:spcPts val="0"/>
              </a:spcBef>
              <a:buNone/>
            </a:pPr>
            <a:r>
              <a:rPr lang="en-NZ" sz="900" dirty="0">
                <a:solidFill>
                  <a:srgbClr val="404040"/>
                </a:solidFill>
              </a:rPr>
              <a:t>Adventure and multi-player games are the most </a:t>
            </a:r>
            <a:r>
              <a:rPr lang="en-NZ" sz="900" b="1" dirty="0">
                <a:solidFill>
                  <a:srgbClr val="404040"/>
                </a:solidFill>
              </a:rPr>
              <a:t>popular types of video game</a:t>
            </a:r>
            <a:r>
              <a:rPr lang="en-NZ" sz="900" dirty="0">
                <a:solidFill>
                  <a:srgbClr val="404040"/>
                </a:solidFill>
              </a:rPr>
              <a:t>. Older children, particularly boys, are more likely to prefer multiplayer, fighting and shooting, and sports games than average. Younger children and girls are more likely to enjoy educational games. Many children enjoy the social aspect of playing video games, and like to play with their friends and family. </a:t>
            </a:r>
          </a:p>
          <a:p>
            <a:pPr marL="0" indent="0">
              <a:spcBef>
                <a:spcPts val="0"/>
              </a:spcBef>
              <a:buNone/>
            </a:pPr>
            <a:endParaRPr lang="en-NZ" sz="900" dirty="0">
              <a:solidFill>
                <a:srgbClr val="404040"/>
              </a:solidFill>
            </a:endParaRPr>
          </a:p>
          <a:p>
            <a:pPr marL="0" indent="0">
              <a:spcBef>
                <a:spcPts val="0"/>
              </a:spcBef>
              <a:buNone/>
            </a:pPr>
            <a:endParaRPr lang="en-NZ" sz="900" dirty="0">
              <a:solidFill>
                <a:srgbClr val="404040"/>
              </a:solidFill>
            </a:endParaRPr>
          </a:p>
          <a:p>
            <a:pPr marL="0" indent="0">
              <a:spcBef>
                <a:spcPts val="0"/>
              </a:spcBef>
              <a:buNone/>
            </a:pPr>
            <a:endParaRPr lang="en-NZ" sz="900" dirty="0">
              <a:solidFill>
                <a:srgbClr val="404040"/>
              </a:solidFill>
            </a:endParaRPr>
          </a:p>
          <a:p>
            <a:pPr marL="0" indent="0">
              <a:spcBef>
                <a:spcPts val="0"/>
              </a:spcBef>
              <a:buNone/>
            </a:pPr>
            <a:endParaRPr lang="en-NZ" sz="900" dirty="0">
              <a:solidFill>
                <a:srgbClr val="404040"/>
              </a:solidFill>
            </a:endParaRPr>
          </a:p>
          <a:p>
            <a:pPr marL="0" indent="0">
              <a:spcBef>
                <a:spcPts val="0"/>
              </a:spcBef>
              <a:buNone/>
            </a:pPr>
            <a:endParaRPr lang="en-NZ" sz="900" dirty="0">
              <a:solidFill>
                <a:srgbClr val="404040"/>
              </a:solidFill>
            </a:endParaRPr>
          </a:p>
          <a:p>
            <a:pPr marL="0" indent="0">
              <a:spcBef>
                <a:spcPts val="0"/>
              </a:spcBef>
              <a:buNone/>
            </a:pPr>
            <a:endParaRPr lang="en-NZ" sz="900" dirty="0">
              <a:solidFill>
                <a:srgbClr val="404040"/>
              </a:solidFill>
            </a:endParaRPr>
          </a:p>
          <a:p>
            <a:pPr marL="0" indent="0">
              <a:spcBef>
                <a:spcPts val="0"/>
              </a:spcBef>
              <a:buNone/>
            </a:pPr>
            <a:endParaRPr lang="en-NZ" sz="900" dirty="0">
              <a:solidFill>
                <a:srgbClr val="404040"/>
              </a:solidFill>
            </a:endParaRPr>
          </a:p>
          <a:p>
            <a:pPr marL="0" indent="0">
              <a:spcBef>
                <a:spcPts val="0"/>
              </a:spcBef>
              <a:buNone/>
            </a:pPr>
            <a:r>
              <a:rPr lang="en-NZ" sz="900" dirty="0">
                <a:solidFill>
                  <a:srgbClr val="404040"/>
                </a:solidFill>
              </a:rPr>
              <a:t>Awareness of HEIHEI is sitting at 49% among children, and 17% have used it. However, despite the fact that nearly half of those children who have used HEIHEI enjoy it, children are not using it regularly. Platforms with higher reach such as Netflix and YouTube are more likely to be top of mind when children are deciding where to go to access their content. It will be difficult to contend with these goliaths. </a:t>
            </a:r>
          </a:p>
          <a:p>
            <a:pPr marL="0" indent="0">
              <a:spcBef>
                <a:spcPts val="0"/>
              </a:spcBef>
              <a:buNone/>
            </a:pPr>
            <a:endParaRPr lang="en-NZ" sz="900" dirty="0">
              <a:solidFill>
                <a:srgbClr val="404040"/>
              </a:solidFill>
            </a:endParaRPr>
          </a:p>
          <a:p>
            <a:pPr marL="0" indent="0">
              <a:spcBef>
                <a:spcPts val="0"/>
              </a:spcBef>
              <a:buNone/>
            </a:pPr>
            <a:endParaRPr lang="en-NZ" sz="900" dirty="0">
              <a:solidFill>
                <a:srgbClr val="404040"/>
              </a:solidFill>
            </a:endParaRPr>
          </a:p>
          <a:p>
            <a:pPr marL="0" indent="0">
              <a:spcBef>
                <a:spcPts val="0"/>
              </a:spcBef>
              <a:buNone/>
            </a:pPr>
            <a:endParaRPr lang="en-NZ" sz="900" dirty="0">
              <a:solidFill>
                <a:srgbClr val="404040"/>
              </a:solidFill>
            </a:endParaRPr>
          </a:p>
          <a:p>
            <a:pPr marL="0" indent="0">
              <a:spcBef>
                <a:spcPts val="0"/>
              </a:spcBef>
              <a:buNone/>
            </a:pPr>
            <a:endParaRPr lang="en-NZ" sz="900" dirty="0">
              <a:solidFill>
                <a:srgbClr val="404040"/>
              </a:solidFill>
            </a:endParaRPr>
          </a:p>
          <a:p>
            <a:pPr marL="0" indent="0">
              <a:spcBef>
                <a:spcPts val="0"/>
              </a:spcBef>
              <a:buNone/>
            </a:pPr>
            <a:endParaRPr lang="en-NZ" sz="900" dirty="0">
              <a:solidFill>
                <a:srgbClr val="404040"/>
              </a:solidFill>
            </a:endParaRPr>
          </a:p>
          <a:p>
            <a:pPr marL="0" indent="0">
              <a:spcBef>
                <a:spcPts val="0"/>
              </a:spcBef>
              <a:buNone/>
            </a:pPr>
            <a:endParaRPr lang="en-NZ" sz="900" dirty="0">
              <a:solidFill>
                <a:srgbClr val="404040"/>
              </a:solidFill>
            </a:endParaRPr>
          </a:p>
          <a:p>
            <a:pPr marL="0" indent="0">
              <a:spcBef>
                <a:spcPts val="0"/>
              </a:spcBef>
              <a:buNone/>
            </a:pPr>
            <a:endParaRPr lang="en-NZ" sz="900" dirty="0">
              <a:solidFill>
                <a:srgbClr val="404040"/>
              </a:solidFill>
            </a:endParaRPr>
          </a:p>
          <a:p>
            <a:pPr marL="0" indent="0">
              <a:spcBef>
                <a:spcPts val="0"/>
              </a:spcBef>
              <a:buNone/>
            </a:pPr>
            <a:endParaRPr lang="en-NZ" sz="900" dirty="0">
              <a:solidFill>
                <a:srgbClr val="404040"/>
              </a:solidFill>
            </a:endParaRPr>
          </a:p>
          <a:p>
            <a:pPr marL="0" indent="0">
              <a:spcBef>
                <a:spcPts val="0"/>
              </a:spcBef>
              <a:buNone/>
            </a:pPr>
            <a:endParaRPr lang="en-NZ" sz="1200" dirty="0">
              <a:solidFill>
                <a:srgbClr val="404040"/>
              </a:solidFill>
            </a:endParaRPr>
          </a:p>
          <a:p>
            <a:pPr marL="0" indent="0">
              <a:spcBef>
                <a:spcPts val="0"/>
              </a:spcBef>
              <a:buNone/>
            </a:pPr>
            <a:endParaRPr lang="en-NZ" sz="1200" dirty="0">
              <a:solidFill>
                <a:srgbClr val="404040"/>
              </a:solidFill>
            </a:endParaRPr>
          </a:p>
          <a:p>
            <a:pPr marL="0" indent="0">
              <a:spcBef>
                <a:spcPts val="0"/>
              </a:spcBef>
              <a:buNone/>
            </a:pPr>
            <a:endParaRPr lang="en-NZ" sz="1200" dirty="0">
              <a:solidFill>
                <a:srgbClr val="404040"/>
              </a:solidFill>
            </a:endParaRPr>
          </a:p>
          <a:p>
            <a:pPr marL="0" indent="0">
              <a:spcBef>
                <a:spcPts val="0"/>
              </a:spcBef>
              <a:buNone/>
            </a:pPr>
            <a:endParaRPr lang="en-NZ" sz="1200" dirty="0">
              <a:solidFill>
                <a:srgbClr val="404040"/>
              </a:solidFill>
            </a:endParaRPr>
          </a:p>
          <a:p>
            <a:pPr marL="0" indent="0">
              <a:spcBef>
                <a:spcPts val="0"/>
              </a:spcBef>
              <a:buNone/>
            </a:pPr>
            <a:endParaRPr lang="en-NZ" sz="1200" dirty="0">
              <a:solidFill>
                <a:srgbClr val="404040"/>
              </a:solidFill>
            </a:endParaRPr>
          </a:p>
          <a:p>
            <a:pPr marL="0" indent="0">
              <a:spcBef>
                <a:spcPts val="0"/>
              </a:spcBef>
              <a:buNone/>
            </a:pPr>
            <a:endParaRPr lang="en-NZ" sz="1200" dirty="0">
              <a:solidFill>
                <a:srgbClr val="404040"/>
              </a:solidFill>
            </a:endParaRPr>
          </a:p>
          <a:p>
            <a:pPr indent="-355600">
              <a:spcBef>
                <a:spcPts val="0"/>
              </a:spcBef>
            </a:pPr>
            <a:endParaRPr lang="en-NZ" sz="1100" dirty="0">
              <a:solidFill>
                <a:srgbClr val="404040"/>
              </a:solidFill>
            </a:endParaRPr>
          </a:p>
          <a:p>
            <a:pPr>
              <a:spcBef>
                <a:spcPts val="0"/>
              </a:spcBef>
            </a:pPr>
            <a:endParaRPr lang="en-NZ" sz="900" dirty="0">
              <a:solidFill>
                <a:srgbClr val="404040"/>
              </a:solidFill>
            </a:endParaRPr>
          </a:p>
          <a:p>
            <a:pPr>
              <a:spcBef>
                <a:spcPts val="0"/>
              </a:spcBef>
            </a:pPr>
            <a:endParaRPr lang="en-NZ" sz="1100" dirty="0">
              <a:solidFill>
                <a:srgbClr val="404040"/>
              </a:solidFill>
            </a:endParaRPr>
          </a:p>
          <a:p>
            <a:pPr>
              <a:spcBef>
                <a:spcPts val="0"/>
              </a:spcBef>
            </a:pPr>
            <a:endParaRPr lang="en-NZ" sz="1200" b="1" dirty="0">
              <a:solidFill>
                <a:srgbClr val="404040"/>
              </a:solidFill>
            </a:endParaRPr>
          </a:p>
        </p:txBody>
      </p:sp>
      <p:sp>
        <p:nvSpPr>
          <p:cNvPr id="16" name="Text Placeholder 6">
            <a:extLst>
              <a:ext uri="{FF2B5EF4-FFF2-40B4-BE49-F238E27FC236}">
                <a16:creationId xmlns:a16="http://schemas.microsoft.com/office/drawing/2014/main" id="{B416FE71-8AF8-4CB9-A137-8766B5E5B5FD}"/>
              </a:ext>
            </a:extLst>
          </p:cNvPr>
          <p:cNvSpPr txBox="1">
            <a:spLocks/>
          </p:cNvSpPr>
          <p:nvPr/>
        </p:nvSpPr>
        <p:spPr>
          <a:xfrm>
            <a:off x="3676650" y="1878067"/>
            <a:ext cx="3062497" cy="40948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NZ" sz="900" dirty="0">
                <a:solidFill>
                  <a:srgbClr val="404040"/>
                </a:solidFill>
              </a:rPr>
              <a:t>Reflecting the trend towards streaming services and unregulated platforms, the </a:t>
            </a:r>
            <a:r>
              <a:rPr lang="en-NZ" sz="900" b="1" dirty="0">
                <a:solidFill>
                  <a:srgbClr val="404040"/>
                </a:solidFill>
              </a:rPr>
              <a:t>devices present in family homes</a:t>
            </a:r>
            <a:r>
              <a:rPr lang="en-NZ" sz="900" dirty="0">
                <a:solidFill>
                  <a:srgbClr val="404040"/>
                </a:solidFill>
              </a:rPr>
              <a:t> have changed dramatically since 2014. Access to streaming services and Smart TVs has increased, while access to radio, DVD players, and SKY TV has dropped off. On average, there are eight devices in each home, of which children have access to six. </a:t>
            </a:r>
          </a:p>
          <a:p>
            <a:pPr marL="0" indent="0">
              <a:spcBef>
                <a:spcPts val="0"/>
              </a:spcBef>
              <a:buNone/>
            </a:pPr>
            <a:endParaRPr lang="en-NZ" sz="900" dirty="0">
              <a:solidFill>
                <a:srgbClr val="404040"/>
              </a:solidFill>
            </a:endParaRPr>
          </a:p>
          <a:p>
            <a:pPr marL="0" indent="0">
              <a:spcBef>
                <a:spcPts val="0"/>
              </a:spcBef>
              <a:buNone/>
            </a:pPr>
            <a:r>
              <a:rPr lang="en-NZ" sz="900" dirty="0">
                <a:solidFill>
                  <a:srgbClr val="404040"/>
                </a:solidFill>
              </a:rPr>
              <a:t>Television is the most </a:t>
            </a:r>
            <a:r>
              <a:rPr lang="en-NZ" sz="900" b="1" dirty="0">
                <a:solidFill>
                  <a:srgbClr val="404040"/>
                </a:solidFill>
              </a:rPr>
              <a:t>popular device </a:t>
            </a:r>
            <a:r>
              <a:rPr lang="en-NZ" sz="900" dirty="0">
                <a:solidFill>
                  <a:srgbClr val="404040"/>
                </a:solidFill>
              </a:rPr>
              <a:t>for watching programmes and shows on. However, many children also watch through a second device. </a:t>
            </a:r>
          </a:p>
          <a:p>
            <a:pPr marL="0" indent="0">
              <a:spcBef>
                <a:spcPts val="0"/>
              </a:spcBef>
              <a:buNone/>
            </a:pPr>
            <a:endParaRPr lang="en-NZ" sz="900" dirty="0">
              <a:solidFill>
                <a:srgbClr val="404040"/>
              </a:solidFill>
            </a:endParaRPr>
          </a:p>
          <a:p>
            <a:pPr marL="0" indent="0">
              <a:spcBef>
                <a:spcPts val="0"/>
              </a:spcBef>
              <a:buNone/>
            </a:pPr>
            <a:r>
              <a:rPr lang="en-NZ" sz="900" dirty="0">
                <a:solidFill>
                  <a:srgbClr val="404040"/>
                </a:solidFill>
              </a:rPr>
              <a:t>Forty-eight percent of children </a:t>
            </a:r>
            <a:r>
              <a:rPr lang="en-NZ" sz="900" b="1" dirty="0">
                <a:solidFill>
                  <a:srgbClr val="404040"/>
                </a:solidFill>
              </a:rPr>
              <a:t>access content outside of their home</a:t>
            </a:r>
            <a:r>
              <a:rPr lang="en-NZ" sz="900" dirty="0">
                <a:solidFill>
                  <a:srgbClr val="404040"/>
                </a:solidFill>
              </a:rPr>
              <a:t>, the most common activities are ones that can easily be done on smaller devices i.e. surfing the internet, watching YouTube and using social media. </a:t>
            </a:r>
          </a:p>
          <a:p>
            <a:pPr marL="0" indent="0">
              <a:spcBef>
                <a:spcPts val="0"/>
              </a:spcBef>
              <a:buNone/>
            </a:pPr>
            <a:endParaRPr lang="en-NZ" sz="900" dirty="0">
              <a:solidFill>
                <a:srgbClr val="404040"/>
              </a:solidFill>
            </a:endParaRPr>
          </a:p>
          <a:p>
            <a:pPr marL="0" indent="0">
              <a:spcBef>
                <a:spcPts val="0"/>
              </a:spcBef>
              <a:buNone/>
            </a:pPr>
            <a:r>
              <a:rPr lang="en-NZ" sz="900" dirty="0">
                <a:solidFill>
                  <a:srgbClr val="404040"/>
                </a:solidFill>
              </a:rPr>
              <a:t>There are certain </a:t>
            </a:r>
            <a:r>
              <a:rPr lang="en-NZ" sz="900" b="1" dirty="0">
                <a:solidFill>
                  <a:srgbClr val="404040"/>
                </a:solidFill>
              </a:rPr>
              <a:t>times of day when children are more likely to consume different types of content</a:t>
            </a:r>
            <a:r>
              <a:rPr lang="en-NZ" sz="900" dirty="0">
                <a:solidFill>
                  <a:srgbClr val="404040"/>
                </a:solidFill>
              </a:rPr>
              <a:t>. Some children watch programmes and shows before school, but the most common time to watch is between 6pm and </a:t>
            </a:r>
            <a:r>
              <a:rPr lang="en-NZ" sz="900" dirty="0"/>
              <a:t>8.30pm</a:t>
            </a:r>
            <a:r>
              <a:rPr lang="en-NZ" sz="900" dirty="0">
                <a:solidFill>
                  <a:srgbClr val="404040"/>
                </a:solidFill>
              </a:rPr>
              <a:t>. Online use tends to peak slightly earlier in the afternoon, between 3pm and 6pm. Those who listen to live radio appear to be doing so on their way to and from school, with similar sized peaks in the morning and early afternoon.</a:t>
            </a:r>
          </a:p>
          <a:p>
            <a:pPr marL="0" indent="0">
              <a:spcBef>
                <a:spcPts val="0"/>
              </a:spcBef>
              <a:buNone/>
            </a:pPr>
            <a:endParaRPr lang="en-NZ" sz="900" dirty="0">
              <a:solidFill>
                <a:srgbClr val="404040"/>
              </a:solidFill>
            </a:endParaRPr>
          </a:p>
          <a:p>
            <a:pPr marL="0" indent="0">
              <a:spcBef>
                <a:spcPts val="0"/>
              </a:spcBef>
              <a:buNone/>
            </a:pPr>
            <a:r>
              <a:rPr lang="en-NZ" sz="900" dirty="0">
                <a:solidFill>
                  <a:srgbClr val="404040"/>
                </a:solidFill>
              </a:rPr>
              <a:t>Watching programmes and shows and using the internet are largely solo activities. In contrast, children mostly listen to the radio with an adult around, suggesting much of children’s radio exposure is second hand and they are not actively seeking out this type of content on their own. The proportion of children engaging in these activities on their own increases as they age.</a:t>
            </a:r>
          </a:p>
          <a:p>
            <a:pPr marL="0" indent="0">
              <a:spcBef>
                <a:spcPts val="0"/>
              </a:spcBef>
              <a:buNone/>
            </a:pPr>
            <a:endParaRPr lang="en-NZ" sz="1100" dirty="0">
              <a:solidFill>
                <a:srgbClr val="404040"/>
              </a:solidFill>
            </a:endParaRPr>
          </a:p>
          <a:p>
            <a:pPr marL="0" indent="0">
              <a:spcBef>
                <a:spcPts val="0"/>
              </a:spcBef>
              <a:buNone/>
            </a:pPr>
            <a:endParaRPr lang="en-NZ" sz="1200" dirty="0">
              <a:solidFill>
                <a:srgbClr val="404040"/>
              </a:solidFill>
            </a:endParaRPr>
          </a:p>
          <a:p>
            <a:pPr marL="0" indent="0">
              <a:spcBef>
                <a:spcPts val="0"/>
              </a:spcBef>
              <a:buNone/>
            </a:pPr>
            <a:endParaRPr lang="en-NZ" sz="1200" dirty="0">
              <a:solidFill>
                <a:srgbClr val="404040"/>
              </a:solidFill>
            </a:endParaRPr>
          </a:p>
          <a:p>
            <a:pPr indent="-355600">
              <a:spcBef>
                <a:spcPts val="0"/>
              </a:spcBef>
            </a:pPr>
            <a:endParaRPr lang="en-NZ" sz="1100" dirty="0">
              <a:solidFill>
                <a:srgbClr val="404040"/>
              </a:solidFill>
            </a:endParaRPr>
          </a:p>
          <a:p>
            <a:pPr>
              <a:spcBef>
                <a:spcPts val="0"/>
              </a:spcBef>
            </a:pPr>
            <a:endParaRPr lang="en-NZ" sz="900" dirty="0">
              <a:solidFill>
                <a:srgbClr val="404040"/>
              </a:solidFill>
            </a:endParaRPr>
          </a:p>
          <a:p>
            <a:pPr>
              <a:spcBef>
                <a:spcPts val="0"/>
              </a:spcBef>
            </a:pPr>
            <a:endParaRPr lang="en-NZ" sz="1100" dirty="0">
              <a:solidFill>
                <a:srgbClr val="404040"/>
              </a:solidFill>
            </a:endParaRPr>
          </a:p>
          <a:p>
            <a:pPr>
              <a:spcBef>
                <a:spcPts val="0"/>
              </a:spcBef>
            </a:pPr>
            <a:endParaRPr lang="en-NZ" sz="1200" b="1" dirty="0">
              <a:solidFill>
                <a:srgbClr val="404040"/>
              </a:solidFill>
            </a:endParaRPr>
          </a:p>
        </p:txBody>
      </p:sp>
      <p:sp>
        <p:nvSpPr>
          <p:cNvPr id="13" name="Text Placeholder 6">
            <a:extLst>
              <a:ext uri="{FF2B5EF4-FFF2-40B4-BE49-F238E27FC236}">
                <a16:creationId xmlns:a16="http://schemas.microsoft.com/office/drawing/2014/main" id="{E4065AC1-17DA-4222-8F15-7BDF95B08B01}"/>
              </a:ext>
            </a:extLst>
          </p:cNvPr>
          <p:cNvSpPr txBox="1">
            <a:spLocks/>
          </p:cNvSpPr>
          <p:nvPr/>
        </p:nvSpPr>
        <p:spPr>
          <a:xfrm>
            <a:off x="331419" y="1298567"/>
            <a:ext cx="3180394" cy="431616"/>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NZ" sz="1400" b="1" dirty="0">
                <a:solidFill>
                  <a:schemeClr val="bg1"/>
                </a:solidFill>
              </a:rPr>
              <a:t>What media are children consuming?</a:t>
            </a:r>
          </a:p>
          <a:p>
            <a:pPr marL="0" indent="0">
              <a:spcBef>
                <a:spcPts val="0"/>
              </a:spcBef>
              <a:buNone/>
            </a:pPr>
            <a:endParaRPr lang="en-NZ" sz="1400" b="1" dirty="0">
              <a:solidFill>
                <a:schemeClr val="bg1"/>
              </a:solidFill>
            </a:endParaRPr>
          </a:p>
          <a:p>
            <a:pPr marL="0" indent="0">
              <a:spcBef>
                <a:spcPts val="0"/>
              </a:spcBef>
              <a:buNone/>
            </a:pPr>
            <a:endParaRPr lang="en-NZ" sz="1400" b="1" dirty="0"/>
          </a:p>
        </p:txBody>
      </p:sp>
      <p:sp>
        <p:nvSpPr>
          <p:cNvPr id="14" name="Text Placeholder 6">
            <a:extLst>
              <a:ext uri="{FF2B5EF4-FFF2-40B4-BE49-F238E27FC236}">
                <a16:creationId xmlns:a16="http://schemas.microsoft.com/office/drawing/2014/main" id="{B5C7C477-37DB-4F24-94BF-0CF7D3FA51B6}"/>
              </a:ext>
            </a:extLst>
          </p:cNvPr>
          <p:cNvSpPr txBox="1">
            <a:spLocks/>
          </p:cNvSpPr>
          <p:nvPr/>
        </p:nvSpPr>
        <p:spPr>
          <a:xfrm>
            <a:off x="3657908" y="1092247"/>
            <a:ext cx="3466414" cy="61867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NZ" sz="1400" b="1" dirty="0">
                <a:solidFill>
                  <a:schemeClr val="bg1"/>
                </a:solidFill>
              </a:rPr>
              <a:t>When, where and how are they accessing content?</a:t>
            </a:r>
          </a:p>
          <a:p>
            <a:pPr marL="0" indent="0">
              <a:spcBef>
                <a:spcPts val="0"/>
              </a:spcBef>
              <a:buNone/>
            </a:pPr>
            <a:endParaRPr lang="en-NZ" sz="1400" b="1" dirty="0"/>
          </a:p>
        </p:txBody>
      </p:sp>
      <p:sp>
        <p:nvSpPr>
          <p:cNvPr id="17" name="Text Placeholder 6">
            <a:extLst>
              <a:ext uri="{FF2B5EF4-FFF2-40B4-BE49-F238E27FC236}">
                <a16:creationId xmlns:a16="http://schemas.microsoft.com/office/drawing/2014/main" id="{D8DA83C3-1F4F-4975-B083-49413E68629E}"/>
              </a:ext>
            </a:extLst>
          </p:cNvPr>
          <p:cNvSpPr txBox="1">
            <a:spLocks/>
          </p:cNvSpPr>
          <p:nvPr/>
        </p:nvSpPr>
        <p:spPr>
          <a:xfrm>
            <a:off x="7124323" y="1002083"/>
            <a:ext cx="4744886" cy="61867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NZ" sz="1400" b="1" dirty="0">
                <a:solidFill>
                  <a:schemeClr val="bg1"/>
                </a:solidFill>
              </a:rPr>
              <a:t>What content do they prefer and what do they not enjoy?</a:t>
            </a:r>
          </a:p>
        </p:txBody>
      </p:sp>
      <p:sp>
        <p:nvSpPr>
          <p:cNvPr id="5" name="Rectangle 4">
            <a:extLst>
              <a:ext uri="{FF2B5EF4-FFF2-40B4-BE49-F238E27FC236}">
                <a16:creationId xmlns:a16="http://schemas.microsoft.com/office/drawing/2014/main" id="{AC3DFAF4-AC84-4F2D-AE6F-EF51CFE8B0A7}"/>
              </a:ext>
            </a:extLst>
          </p:cNvPr>
          <p:cNvSpPr/>
          <p:nvPr/>
        </p:nvSpPr>
        <p:spPr>
          <a:xfrm>
            <a:off x="7131124" y="4743450"/>
            <a:ext cx="4744886" cy="1573422"/>
          </a:xfrm>
          <a:prstGeom prst="rect">
            <a:avLst/>
          </a:prstGeom>
          <a:noFill/>
          <a:ln w="25400" cmpd="thickThin">
            <a:solidFill>
              <a:srgbClr val="FF0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Picture 6">
            <a:extLst>
              <a:ext uri="{FF2B5EF4-FFF2-40B4-BE49-F238E27FC236}">
                <a16:creationId xmlns:a16="http://schemas.microsoft.com/office/drawing/2014/main" id="{2CBB44EC-E647-4310-8624-1681C4D65BA8}"/>
              </a:ext>
            </a:extLst>
          </p:cNvPr>
          <p:cNvPicPr>
            <a:picLocks noChangeAspect="1"/>
          </p:cNvPicPr>
          <p:nvPr/>
        </p:nvPicPr>
        <p:blipFill rotWithShape="1">
          <a:blip r:embed="rId2"/>
          <a:srcRect t="5570"/>
          <a:stretch/>
        </p:blipFill>
        <p:spPr>
          <a:xfrm>
            <a:off x="7249912" y="4784418"/>
            <a:ext cx="791566" cy="694502"/>
          </a:xfrm>
          <a:prstGeom prst="rect">
            <a:avLst/>
          </a:prstGeom>
        </p:spPr>
      </p:pic>
      <p:sp>
        <p:nvSpPr>
          <p:cNvPr id="10" name="TextBox 9">
            <a:extLst>
              <a:ext uri="{FF2B5EF4-FFF2-40B4-BE49-F238E27FC236}">
                <a16:creationId xmlns:a16="http://schemas.microsoft.com/office/drawing/2014/main" id="{3E6E498F-5FFF-43B3-AD5B-D19B8C04DC08}"/>
              </a:ext>
            </a:extLst>
          </p:cNvPr>
          <p:cNvSpPr txBox="1"/>
          <p:nvPr/>
        </p:nvSpPr>
        <p:spPr>
          <a:xfrm>
            <a:off x="8113601" y="4784418"/>
            <a:ext cx="3705800" cy="646331"/>
          </a:xfrm>
          <a:prstGeom prst="rect">
            <a:avLst/>
          </a:prstGeom>
          <a:noFill/>
        </p:spPr>
        <p:txBody>
          <a:bodyPr wrap="square" rtlCol="0">
            <a:spAutoFit/>
          </a:bodyPr>
          <a:lstStyle/>
          <a:p>
            <a:r>
              <a:rPr lang="en-NZ" sz="900" dirty="0">
                <a:solidFill>
                  <a:srgbClr val="404040"/>
                </a:solidFill>
              </a:rPr>
              <a:t>Three quarters of parents and caregivers agree that it’s important for their children to watch local programmes and shows that reflect them and their world, and 42% of those aware of HEIHEI agree it’s a good place to find local content. </a:t>
            </a:r>
          </a:p>
        </p:txBody>
      </p:sp>
    </p:spTree>
    <p:extLst>
      <p:ext uri="{BB962C8B-B14F-4D97-AF65-F5344CB8AC3E}">
        <p14:creationId xmlns:p14="http://schemas.microsoft.com/office/powerpoint/2010/main" val="42656774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AFBC0AD-D46E-4551-A2C2-C2D54CD7569D}"/>
              </a:ext>
            </a:extLst>
          </p:cNvPr>
          <p:cNvSpPr/>
          <p:nvPr/>
        </p:nvSpPr>
        <p:spPr>
          <a:xfrm>
            <a:off x="203200" y="2252312"/>
            <a:ext cx="11785600" cy="3965608"/>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grpSp>
        <p:nvGrpSpPr>
          <p:cNvPr id="6" name="Group 5">
            <a:extLst>
              <a:ext uri="{FF2B5EF4-FFF2-40B4-BE49-F238E27FC236}">
                <a16:creationId xmlns:a16="http://schemas.microsoft.com/office/drawing/2014/main" id="{00C3606D-CB5E-4B5E-8036-D5A892A7563C}"/>
              </a:ext>
            </a:extLst>
          </p:cNvPr>
          <p:cNvGrpSpPr/>
          <p:nvPr/>
        </p:nvGrpSpPr>
        <p:grpSpPr>
          <a:xfrm>
            <a:off x="1127066" y="2252312"/>
            <a:ext cx="9957965" cy="4506711"/>
            <a:chOff x="3594217" y="2578100"/>
            <a:chExt cx="8042493" cy="3639820"/>
          </a:xfrm>
        </p:grpSpPr>
        <p:grpSp>
          <p:nvGrpSpPr>
            <p:cNvPr id="5" name="Group 4">
              <a:extLst>
                <a:ext uri="{FF2B5EF4-FFF2-40B4-BE49-F238E27FC236}">
                  <a16:creationId xmlns:a16="http://schemas.microsoft.com/office/drawing/2014/main" id="{D2250472-5E53-4F5C-8E4D-1242A1142597}"/>
                </a:ext>
              </a:extLst>
            </p:cNvPr>
            <p:cNvGrpSpPr/>
            <p:nvPr/>
          </p:nvGrpSpPr>
          <p:grpSpPr>
            <a:xfrm>
              <a:off x="3594217" y="2578100"/>
              <a:ext cx="8042493" cy="3639820"/>
              <a:chOff x="4667204" y="2578100"/>
              <a:chExt cx="10587311" cy="3639820"/>
            </a:xfrm>
          </p:grpSpPr>
          <p:graphicFrame>
            <p:nvGraphicFramePr>
              <p:cNvPr id="7" name="Chart 6">
                <a:extLst>
                  <a:ext uri="{FF2B5EF4-FFF2-40B4-BE49-F238E27FC236}">
                    <a16:creationId xmlns:a16="http://schemas.microsoft.com/office/drawing/2014/main" id="{A387D053-0395-4DB1-ACF7-23C4FD3528D0}"/>
                  </a:ext>
                </a:extLst>
              </p:cNvPr>
              <p:cNvGraphicFramePr/>
              <p:nvPr>
                <p:extLst>
                  <p:ext uri="{D42A27DB-BD31-4B8C-83A1-F6EECF244321}">
                    <p14:modId xmlns:p14="http://schemas.microsoft.com/office/powerpoint/2010/main" val="2323331951"/>
                  </p:ext>
                </p:extLst>
              </p:nvPr>
            </p:nvGraphicFramePr>
            <p:xfrm>
              <a:off x="4667204" y="2578100"/>
              <a:ext cx="4327197" cy="36398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Chart 17">
                <a:extLst>
                  <a:ext uri="{FF2B5EF4-FFF2-40B4-BE49-F238E27FC236}">
                    <a16:creationId xmlns:a16="http://schemas.microsoft.com/office/drawing/2014/main" id="{DF5D19D3-FDF3-4AE7-ABC5-F1DD073C0307}"/>
                  </a:ext>
                </a:extLst>
              </p:cNvPr>
              <p:cNvGraphicFramePr/>
              <p:nvPr>
                <p:extLst>
                  <p:ext uri="{D42A27DB-BD31-4B8C-83A1-F6EECF244321}">
                    <p14:modId xmlns:p14="http://schemas.microsoft.com/office/powerpoint/2010/main" val="1264483353"/>
                  </p:ext>
                </p:extLst>
              </p:nvPr>
            </p:nvGraphicFramePr>
            <p:xfrm>
              <a:off x="10927318" y="2578100"/>
              <a:ext cx="4327197" cy="3639820"/>
            </p:xfrm>
            <a:graphic>
              <a:graphicData uri="http://schemas.openxmlformats.org/drawingml/2006/chart">
                <c:chart xmlns:c="http://schemas.openxmlformats.org/drawingml/2006/chart" xmlns:r="http://schemas.openxmlformats.org/officeDocument/2006/relationships" r:id="rId3"/>
              </a:graphicData>
            </a:graphic>
          </p:graphicFrame>
        </p:grpSp>
        <p:sp>
          <p:nvSpPr>
            <p:cNvPr id="19" name="Oval 18">
              <a:extLst>
                <a:ext uri="{FF2B5EF4-FFF2-40B4-BE49-F238E27FC236}">
                  <a16:creationId xmlns:a16="http://schemas.microsoft.com/office/drawing/2014/main" id="{5BEB642A-0B8A-46D2-89B5-F30B143A34FE}"/>
                </a:ext>
              </a:extLst>
            </p:cNvPr>
            <p:cNvSpPr/>
            <p:nvPr/>
          </p:nvSpPr>
          <p:spPr>
            <a:xfrm>
              <a:off x="9391190" y="3429000"/>
              <a:ext cx="1407160" cy="14071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800" b="1" dirty="0">
                  <a:solidFill>
                    <a:srgbClr val="1363A8"/>
                  </a:solidFill>
                </a:rPr>
                <a:t>54%</a:t>
              </a:r>
            </a:p>
            <a:p>
              <a:pPr algn="ctr"/>
              <a:r>
                <a:rPr lang="en-NZ" sz="1400" dirty="0">
                  <a:solidFill>
                    <a:srgbClr val="404040"/>
                  </a:solidFill>
                </a:rPr>
                <a:t>of parents &amp; caregivers have heard of HEIHEI</a:t>
              </a:r>
            </a:p>
            <a:p>
              <a:pPr algn="ctr"/>
              <a:endParaRPr lang="en-NZ" dirty="0">
                <a:solidFill>
                  <a:srgbClr val="404040"/>
                </a:solidFill>
              </a:endParaRPr>
            </a:p>
          </p:txBody>
        </p:sp>
        <p:sp>
          <p:nvSpPr>
            <p:cNvPr id="21" name="Oval 20">
              <a:extLst>
                <a:ext uri="{FF2B5EF4-FFF2-40B4-BE49-F238E27FC236}">
                  <a16:creationId xmlns:a16="http://schemas.microsoft.com/office/drawing/2014/main" id="{A5EA8799-FAA8-4714-9F3A-953D76FC986D}"/>
                </a:ext>
              </a:extLst>
            </p:cNvPr>
            <p:cNvSpPr/>
            <p:nvPr/>
          </p:nvSpPr>
          <p:spPr>
            <a:xfrm>
              <a:off x="4629886" y="3429000"/>
              <a:ext cx="1407160" cy="14071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solidFill>
                    <a:srgbClr val="1363A8"/>
                  </a:solidFill>
                </a:rPr>
                <a:t>49% </a:t>
              </a:r>
            </a:p>
            <a:p>
              <a:pPr algn="ctr"/>
              <a:r>
                <a:rPr lang="en-NZ" sz="1400" dirty="0">
                  <a:solidFill>
                    <a:srgbClr val="404040"/>
                  </a:solidFill>
                </a:rPr>
                <a:t>of children aged 6 to 14 have heard of HEIHEI</a:t>
              </a:r>
            </a:p>
          </p:txBody>
        </p:sp>
      </p:grpSp>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33450" y="138224"/>
            <a:ext cx="9203158" cy="547576"/>
          </a:xfrm>
        </p:spPr>
        <p:txBody>
          <a:bodyPr/>
          <a:lstStyle/>
          <a:p>
            <a:r>
              <a:rPr lang="en-NZ" dirty="0"/>
              <a:t>Awareness of HEIHEI</a:t>
            </a:r>
          </a:p>
        </p:txBody>
      </p:sp>
      <p:sp>
        <p:nvSpPr>
          <p:cNvPr id="11" name="Rectangle 10">
            <a:extLst>
              <a:ext uri="{FF2B5EF4-FFF2-40B4-BE49-F238E27FC236}">
                <a16:creationId xmlns:a16="http://schemas.microsoft.com/office/drawing/2014/main" id="{64367E28-56F4-4CC0-B141-D52D846B57F8}"/>
              </a:ext>
            </a:extLst>
          </p:cNvPr>
          <p:cNvSpPr/>
          <p:nvPr/>
        </p:nvSpPr>
        <p:spPr>
          <a:xfrm>
            <a:off x="201613" y="1329007"/>
            <a:ext cx="11785600" cy="547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Forty-nine percent of children know about HEIHEI, in line with the proportion of parents and caregivers who have heard of it. </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a:xfrm>
            <a:off x="201613" y="6421799"/>
            <a:ext cx="8103085" cy="436201"/>
          </a:xfrm>
        </p:spPr>
        <p:txBody>
          <a:bodyPr/>
          <a:lstStyle/>
          <a:p>
            <a:r>
              <a:rPr lang="en-NZ" dirty="0"/>
              <a:t>Source: Q10di. Have you ever heard of HEIHEI? | S4Q3. Have you ever heard of HEIHEI?  </a:t>
            </a:r>
            <a:r>
              <a:rPr lang="en-GB" dirty="0"/>
              <a:t>  </a:t>
            </a:r>
            <a:endParaRPr lang="en-NZ" dirty="0"/>
          </a:p>
          <a:p>
            <a:r>
              <a:rPr lang="en-NZ" dirty="0"/>
              <a:t>Base size: All 6 to 14 year olds who watch programmes and shows (n=931), all parents and caregivers of 6 to 14 year olds who watch programmes and shows (n=931)</a:t>
            </a:r>
          </a:p>
        </p:txBody>
      </p:sp>
      <p:sp>
        <p:nvSpPr>
          <p:cNvPr id="12" name="Rectangle 11">
            <a:extLst>
              <a:ext uri="{FF2B5EF4-FFF2-40B4-BE49-F238E27FC236}">
                <a16:creationId xmlns:a16="http://schemas.microsoft.com/office/drawing/2014/main" id="{9A5086A5-779B-411D-BDCD-6654DED00884}"/>
              </a:ext>
            </a:extLst>
          </p:cNvPr>
          <p:cNvSpPr/>
          <p:nvPr/>
        </p:nvSpPr>
        <p:spPr>
          <a:xfrm>
            <a:off x="0" y="1093470"/>
            <a:ext cx="359664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15" name="Picture 14">
            <a:extLst>
              <a:ext uri="{FF2B5EF4-FFF2-40B4-BE49-F238E27FC236}">
                <a16:creationId xmlns:a16="http://schemas.microsoft.com/office/drawing/2014/main" id="{E1728C0E-3177-4193-807A-760C3C57F209}"/>
              </a:ext>
            </a:extLst>
          </p:cNvPr>
          <p:cNvPicPr>
            <a:picLocks noChangeAspect="1"/>
          </p:cNvPicPr>
          <p:nvPr/>
        </p:nvPicPr>
        <p:blipFill>
          <a:blip r:embed="rId4"/>
          <a:stretch>
            <a:fillRect/>
          </a:stretch>
        </p:blipFill>
        <p:spPr>
          <a:xfrm>
            <a:off x="201612" y="113240"/>
            <a:ext cx="612000" cy="612000"/>
          </a:xfrm>
          <a:prstGeom prst="rect">
            <a:avLst/>
          </a:prstGeom>
        </p:spPr>
      </p:pic>
    </p:spTree>
    <p:extLst>
      <p:ext uri="{BB962C8B-B14F-4D97-AF65-F5344CB8AC3E}">
        <p14:creationId xmlns:p14="http://schemas.microsoft.com/office/powerpoint/2010/main" val="38057175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AFBC0AD-D46E-4551-A2C2-C2D54CD7569D}"/>
              </a:ext>
            </a:extLst>
          </p:cNvPr>
          <p:cNvSpPr/>
          <p:nvPr/>
        </p:nvSpPr>
        <p:spPr>
          <a:xfrm>
            <a:off x="203200" y="2252312"/>
            <a:ext cx="11785600" cy="3965608"/>
          </a:xfrm>
          <a:prstGeom prst="rect">
            <a:avLst/>
          </a:prstGeom>
          <a:solidFill>
            <a:schemeClr val="bg1"/>
          </a:solid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grpSp>
        <p:nvGrpSpPr>
          <p:cNvPr id="6" name="Group 5">
            <a:extLst>
              <a:ext uri="{FF2B5EF4-FFF2-40B4-BE49-F238E27FC236}">
                <a16:creationId xmlns:a16="http://schemas.microsoft.com/office/drawing/2014/main" id="{00C3606D-CB5E-4B5E-8036-D5A892A7563C}"/>
              </a:ext>
            </a:extLst>
          </p:cNvPr>
          <p:cNvGrpSpPr/>
          <p:nvPr/>
        </p:nvGrpSpPr>
        <p:grpSpPr>
          <a:xfrm>
            <a:off x="1127066" y="2252312"/>
            <a:ext cx="9957965" cy="4506711"/>
            <a:chOff x="3594217" y="2578100"/>
            <a:chExt cx="8042493" cy="3639820"/>
          </a:xfrm>
        </p:grpSpPr>
        <p:grpSp>
          <p:nvGrpSpPr>
            <p:cNvPr id="5" name="Group 4">
              <a:extLst>
                <a:ext uri="{FF2B5EF4-FFF2-40B4-BE49-F238E27FC236}">
                  <a16:creationId xmlns:a16="http://schemas.microsoft.com/office/drawing/2014/main" id="{D2250472-5E53-4F5C-8E4D-1242A1142597}"/>
                </a:ext>
              </a:extLst>
            </p:cNvPr>
            <p:cNvGrpSpPr/>
            <p:nvPr/>
          </p:nvGrpSpPr>
          <p:grpSpPr>
            <a:xfrm>
              <a:off x="3594217" y="2578100"/>
              <a:ext cx="8042493" cy="3639820"/>
              <a:chOff x="4667204" y="2578100"/>
              <a:chExt cx="10587311" cy="3639820"/>
            </a:xfrm>
          </p:grpSpPr>
          <p:graphicFrame>
            <p:nvGraphicFramePr>
              <p:cNvPr id="7" name="Chart 6">
                <a:extLst>
                  <a:ext uri="{FF2B5EF4-FFF2-40B4-BE49-F238E27FC236}">
                    <a16:creationId xmlns:a16="http://schemas.microsoft.com/office/drawing/2014/main" id="{A387D053-0395-4DB1-ACF7-23C4FD3528D0}"/>
                  </a:ext>
                </a:extLst>
              </p:cNvPr>
              <p:cNvGraphicFramePr/>
              <p:nvPr>
                <p:extLst>
                  <p:ext uri="{D42A27DB-BD31-4B8C-83A1-F6EECF244321}">
                    <p14:modId xmlns:p14="http://schemas.microsoft.com/office/powerpoint/2010/main" val="454098303"/>
                  </p:ext>
                </p:extLst>
              </p:nvPr>
            </p:nvGraphicFramePr>
            <p:xfrm>
              <a:off x="4667204" y="2578100"/>
              <a:ext cx="4327197" cy="36398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Chart 17">
                <a:extLst>
                  <a:ext uri="{FF2B5EF4-FFF2-40B4-BE49-F238E27FC236}">
                    <a16:creationId xmlns:a16="http://schemas.microsoft.com/office/drawing/2014/main" id="{DF5D19D3-FDF3-4AE7-ABC5-F1DD073C0307}"/>
                  </a:ext>
                </a:extLst>
              </p:cNvPr>
              <p:cNvGraphicFramePr/>
              <p:nvPr>
                <p:extLst>
                  <p:ext uri="{D42A27DB-BD31-4B8C-83A1-F6EECF244321}">
                    <p14:modId xmlns:p14="http://schemas.microsoft.com/office/powerpoint/2010/main" val="3125864318"/>
                  </p:ext>
                </p:extLst>
              </p:nvPr>
            </p:nvGraphicFramePr>
            <p:xfrm>
              <a:off x="10927318" y="2578100"/>
              <a:ext cx="4327197" cy="3639820"/>
            </p:xfrm>
            <a:graphic>
              <a:graphicData uri="http://schemas.openxmlformats.org/drawingml/2006/chart">
                <c:chart xmlns:c="http://schemas.openxmlformats.org/drawingml/2006/chart" xmlns:r="http://schemas.openxmlformats.org/officeDocument/2006/relationships" r:id="rId3"/>
              </a:graphicData>
            </a:graphic>
          </p:graphicFrame>
        </p:grpSp>
        <p:sp>
          <p:nvSpPr>
            <p:cNvPr id="19" name="Oval 18">
              <a:extLst>
                <a:ext uri="{FF2B5EF4-FFF2-40B4-BE49-F238E27FC236}">
                  <a16:creationId xmlns:a16="http://schemas.microsoft.com/office/drawing/2014/main" id="{5BEB642A-0B8A-46D2-89B5-F30B143A34FE}"/>
                </a:ext>
              </a:extLst>
            </p:cNvPr>
            <p:cNvSpPr/>
            <p:nvPr/>
          </p:nvSpPr>
          <p:spPr>
            <a:xfrm>
              <a:off x="9391190" y="3429000"/>
              <a:ext cx="1407160" cy="14071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800" b="1" dirty="0">
                  <a:solidFill>
                    <a:srgbClr val="1363A8"/>
                  </a:solidFill>
                </a:rPr>
                <a:t>16% </a:t>
              </a:r>
            </a:p>
            <a:p>
              <a:pPr algn="ctr"/>
              <a:r>
                <a:rPr lang="en-NZ" sz="1400" dirty="0">
                  <a:solidFill>
                    <a:srgbClr val="404040"/>
                  </a:solidFill>
                </a:rPr>
                <a:t>of children aged 2 to 5 have used HEIHEI</a:t>
              </a:r>
            </a:p>
          </p:txBody>
        </p:sp>
        <p:sp>
          <p:nvSpPr>
            <p:cNvPr id="21" name="Oval 20">
              <a:extLst>
                <a:ext uri="{FF2B5EF4-FFF2-40B4-BE49-F238E27FC236}">
                  <a16:creationId xmlns:a16="http://schemas.microsoft.com/office/drawing/2014/main" id="{A5EA8799-FAA8-4714-9F3A-953D76FC986D}"/>
                </a:ext>
              </a:extLst>
            </p:cNvPr>
            <p:cNvSpPr/>
            <p:nvPr/>
          </p:nvSpPr>
          <p:spPr>
            <a:xfrm>
              <a:off x="4629886" y="3429000"/>
              <a:ext cx="1407160" cy="14071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solidFill>
                    <a:srgbClr val="1363A8"/>
                  </a:solidFill>
                </a:rPr>
                <a:t>17% </a:t>
              </a:r>
            </a:p>
            <a:p>
              <a:pPr algn="ctr"/>
              <a:r>
                <a:rPr lang="en-NZ" sz="1400" dirty="0">
                  <a:solidFill>
                    <a:srgbClr val="404040"/>
                  </a:solidFill>
                </a:rPr>
                <a:t>of children aged 6 to 14 have used HEIHEI</a:t>
              </a:r>
            </a:p>
          </p:txBody>
        </p:sp>
      </p:grpSp>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23924" y="138224"/>
            <a:ext cx="9212683" cy="547576"/>
          </a:xfrm>
        </p:spPr>
        <p:txBody>
          <a:bodyPr/>
          <a:lstStyle/>
          <a:p>
            <a:r>
              <a:rPr lang="en-NZ" dirty="0"/>
              <a:t>Usage of HEIHEI</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242392"/>
            <a:ext cx="11785600" cy="807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While nearly half of all children aged six to fourteen have heard of HEIHEI, only 17% have used it. </a:t>
            </a:r>
            <a:br>
              <a:rPr lang="en-NZ" dirty="0">
                <a:solidFill>
                  <a:srgbClr val="404040"/>
                </a:solidFill>
              </a:rPr>
            </a:br>
            <a:r>
              <a:rPr lang="en-NZ" dirty="0">
                <a:solidFill>
                  <a:srgbClr val="404040"/>
                </a:solidFill>
              </a:rPr>
              <a:t>Usage among pre-school children is similar, at 16%. </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p:txBody>
          <a:bodyPr/>
          <a:lstStyle/>
          <a:p>
            <a:r>
              <a:rPr lang="en-NZ" dirty="0"/>
              <a:t>Source: </a:t>
            </a:r>
            <a:r>
              <a:rPr lang="en-GB" dirty="0"/>
              <a:t>Q10dii. Have you used HEIHEI before? | </a:t>
            </a:r>
            <a:r>
              <a:rPr lang="en-NZ" dirty="0"/>
              <a:t>S6Q8. Does [PRE-SCHOOL CHILD] use the HEIHEI app? </a:t>
            </a:r>
          </a:p>
          <a:p>
            <a:r>
              <a:rPr lang="en-NZ" dirty="0"/>
              <a:t>Base size: All 6 to 14 year olds (n=1,005), All parents and caregivers of 2 to 5 year olds (n=152)</a:t>
            </a:r>
          </a:p>
        </p:txBody>
      </p:sp>
      <p:sp>
        <p:nvSpPr>
          <p:cNvPr id="12" name="Rectangle 11">
            <a:extLst>
              <a:ext uri="{FF2B5EF4-FFF2-40B4-BE49-F238E27FC236}">
                <a16:creationId xmlns:a16="http://schemas.microsoft.com/office/drawing/2014/main" id="{583C0387-8C08-413F-921A-468B53B29F43}"/>
              </a:ext>
            </a:extLst>
          </p:cNvPr>
          <p:cNvSpPr/>
          <p:nvPr/>
        </p:nvSpPr>
        <p:spPr>
          <a:xfrm>
            <a:off x="0" y="1093470"/>
            <a:ext cx="359664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13" name="Picture 12">
            <a:extLst>
              <a:ext uri="{FF2B5EF4-FFF2-40B4-BE49-F238E27FC236}">
                <a16:creationId xmlns:a16="http://schemas.microsoft.com/office/drawing/2014/main" id="{5EAD9E91-7CCA-4830-9C84-9F74E3C6DE54}"/>
              </a:ext>
            </a:extLst>
          </p:cNvPr>
          <p:cNvPicPr>
            <a:picLocks noChangeAspect="1"/>
          </p:cNvPicPr>
          <p:nvPr/>
        </p:nvPicPr>
        <p:blipFill>
          <a:blip r:embed="rId4"/>
          <a:stretch>
            <a:fillRect/>
          </a:stretch>
        </p:blipFill>
        <p:spPr>
          <a:xfrm>
            <a:off x="201612" y="113240"/>
            <a:ext cx="612000" cy="612000"/>
          </a:xfrm>
          <a:prstGeom prst="rect">
            <a:avLst/>
          </a:prstGeom>
        </p:spPr>
      </p:pic>
    </p:spTree>
    <p:extLst>
      <p:ext uri="{BB962C8B-B14F-4D97-AF65-F5344CB8AC3E}">
        <p14:creationId xmlns:p14="http://schemas.microsoft.com/office/powerpoint/2010/main" val="26903483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33450" y="138224"/>
            <a:ext cx="9203158" cy="547576"/>
          </a:xfrm>
        </p:spPr>
        <p:txBody>
          <a:bodyPr/>
          <a:lstStyle/>
          <a:p>
            <a:r>
              <a:rPr lang="en-NZ" dirty="0"/>
              <a:t>Frequency of use - HEIHEI</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351280"/>
            <a:ext cx="11785600" cy="6989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Of those who have used HEIHEI, 16% use it at least a few times a week. There are no demographic differences of note when it comes to frequency of use.</a:t>
            </a:r>
          </a:p>
        </p:txBody>
      </p:sp>
      <p:sp>
        <p:nvSpPr>
          <p:cNvPr id="16" name="Rectangle 15">
            <a:extLst>
              <a:ext uri="{FF2B5EF4-FFF2-40B4-BE49-F238E27FC236}">
                <a16:creationId xmlns:a16="http://schemas.microsoft.com/office/drawing/2014/main" id="{4AFBC0AD-D46E-4551-A2C2-C2D54CD7569D}"/>
              </a:ext>
            </a:extLst>
          </p:cNvPr>
          <p:cNvSpPr/>
          <p:nvPr/>
        </p:nvSpPr>
        <p:spPr>
          <a:xfrm>
            <a:off x="203200" y="2252312"/>
            <a:ext cx="11785600" cy="3965608"/>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a:xfrm>
            <a:off x="203200" y="6314401"/>
            <a:ext cx="7579353" cy="436201"/>
          </a:xfrm>
        </p:spPr>
        <p:txBody>
          <a:bodyPr/>
          <a:lstStyle/>
          <a:p>
            <a:r>
              <a:rPr lang="en-NZ" dirty="0"/>
              <a:t>Source: Q10diii. How often do you use HEIHEI?</a:t>
            </a:r>
          </a:p>
          <a:p>
            <a:r>
              <a:rPr lang="en-NZ" dirty="0"/>
              <a:t>Base size: All 6 to 14 year olds who have used HEIHEI before (n=170).</a:t>
            </a:r>
          </a:p>
        </p:txBody>
      </p:sp>
      <p:graphicFrame>
        <p:nvGraphicFramePr>
          <p:cNvPr id="7" name="Chart 6">
            <a:extLst>
              <a:ext uri="{FF2B5EF4-FFF2-40B4-BE49-F238E27FC236}">
                <a16:creationId xmlns:a16="http://schemas.microsoft.com/office/drawing/2014/main" id="{64F9698D-C316-4328-8CA8-C44908DC6937}"/>
              </a:ext>
            </a:extLst>
          </p:cNvPr>
          <p:cNvGraphicFramePr/>
          <p:nvPr>
            <p:extLst>
              <p:ext uri="{D42A27DB-BD31-4B8C-83A1-F6EECF244321}">
                <p14:modId xmlns:p14="http://schemas.microsoft.com/office/powerpoint/2010/main" val="3202380567"/>
              </p:ext>
            </p:extLst>
          </p:nvPr>
        </p:nvGraphicFramePr>
        <p:xfrm>
          <a:off x="495300" y="2522484"/>
          <a:ext cx="11201400" cy="3425632"/>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10E40AD7-2C57-4DA5-AEE2-5EF8C72F34CB}"/>
              </a:ext>
            </a:extLst>
          </p:cNvPr>
          <p:cNvSpPr/>
          <p:nvPr/>
        </p:nvSpPr>
        <p:spPr>
          <a:xfrm>
            <a:off x="0" y="1093470"/>
            <a:ext cx="359664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9" name="Picture 8">
            <a:extLst>
              <a:ext uri="{FF2B5EF4-FFF2-40B4-BE49-F238E27FC236}">
                <a16:creationId xmlns:a16="http://schemas.microsoft.com/office/drawing/2014/main" id="{540BEF47-BB3B-4B3B-96A9-E1BA21FF5AE6}"/>
              </a:ext>
            </a:extLst>
          </p:cNvPr>
          <p:cNvPicPr>
            <a:picLocks noChangeAspect="1"/>
          </p:cNvPicPr>
          <p:nvPr/>
        </p:nvPicPr>
        <p:blipFill>
          <a:blip r:embed="rId3"/>
          <a:stretch>
            <a:fillRect/>
          </a:stretch>
        </p:blipFill>
        <p:spPr>
          <a:xfrm>
            <a:off x="201612" y="113240"/>
            <a:ext cx="612000" cy="612000"/>
          </a:xfrm>
          <a:prstGeom prst="rect">
            <a:avLst/>
          </a:prstGeom>
        </p:spPr>
      </p:pic>
    </p:spTree>
    <p:extLst>
      <p:ext uri="{BB962C8B-B14F-4D97-AF65-F5344CB8AC3E}">
        <p14:creationId xmlns:p14="http://schemas.microsoft.com/office/powerpoint/2010/main" val="23535442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D30B80-3E0B-44CA-B370-9A910DB16635}"/>
              </a:ext>
            </a:extLst>
          </p:cNvPr>
          <p:cNvSpPr/>
          <p:nvPr/>
        </p:nvSpPr>
        <p:spPr>
          <a:xfrm>
            <a:off x="203200" y="2491428"/>
            <a:ext cx="11785600" cy="3726492"/>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sp>
        <p:nvSpPr>
          <p:cNvPr id="2" name="Title 1">
            <a:extLst>
              <a:ext uri="{FF2B5EF4-FFF2-40B4-BE49-F238E27FC236}">
                <a16:creationId xmlns:a16="http://schemas.microsoft.com/office/drawing/2014/main" id="{0CF640CA-7B67-4719-8F51-83337174523F}"/>
              </a:ext>
            </a:extLst>
          </p:cNvPr>
          <p:cNvSpPr>
            <a:spLocks noGrp="1"/>
          </p:cNvSpPr>
          <p:nvPr>
            <p:ph type="title"/>
          </p:nvPr>
        </p:nvSpPr>
        <p:spPr>
          <a:xfrm>
            <a:off x="942974" y="138224"/>
            <a:ext cx="9193633" cy="547576"/>
          </a:xfrm>
        </p:spPr>
        <p:txBody>
          <a:bodyPr>
            <a:normAutofit fontScale="90000"/>
          </a:bodyPr>
          <a:lstStyle/>
          <a:p>
            <a:r>
              <a:rPr lang="en-NZ" dirty="0"/>
              <a:t>Perceptions of HEIHEI as being a great place to find local content</a:t>
            </a:r>
          </a:p>
        </p:txBody>
      </p:sp>
      <p:sp>
        <p:nvSpPr>
          <p:cNvPr id="3" name="Footer Placeholder 2">
            <a:extLst>
              <a:ext uri="{FF2B5EF4-FFF2-40B4-BE49-F238E27FC236}">
                <a16:creationId xmlns:a16="http://schemas.microsoft.com/office/drawing/2014/main" id="{C6D417AF-40B1-4231-913C-600C3A06C982}"/>
              </a:ext>
            </a:extLst>
          </p:cNvPr>
          <p:cNvSpPr>
            <a:spLocks noGrp="1"/>
          </p:cNvSpPr>
          <p:nvPr>
            <p:ph type="ftr" sz="quarter" idx="11"/>
          </p:nvPr>
        </p:nvSpPr>
        <p:spPr>
          <a:xfrm>
            <a:off x="201613" y="6421799"/>
            <a:ext cx="9654768" cy="436201"/>
          </a:xfrm>
        </p:spPr>
        <p:txBody>
          <a:bodyPr/>
          <a:lstStyle/>
          <a:p>
            <a:r>
              <a:rPr lang="en-NZ" dirty="0"/>
              <a:t>Source: S2Q4. How much do you agree or disagree with each statement about children's entertainment in New Zealand? - The website / app HEIHEI is a great place to find local children’s shows</a:t>
            </a:r>
          </a:p>
          <a:p>
            <a:r>
              <a:rPr lang="en-NZ" dirty="0"/>
              <a:t>Base size: All parents and caregivers of 6 to 14 year olds who had previously heard of HEIHEI (n=474)</a:t>
            </a:r>
          </a:p>
        </p:txBody>
      </p:sp>
      <p:graphicFrame>
        <p:nvGraphicFramePr>
          <p:cNvPr id="5" name="Chart 4">
            <a:extLst>
              <a:ext uri="{FF2B5EF4-FFF2-40B4-BE49-F238E27FC236}">
                <a16:creationId xmlns:a16="http://schemas.microsoft.com/office/drawing/2014/main" id="{274E0DA8-D49B-49D0-AC9C-BE21B8945AC9}"/>
              </a:ext>
            </a:extLst>
          </p:cNvPr>
          <p:cNvGraphicFramePr/>
          <p:nvPr>
            <p:extLst>
              <p:ext uri="{D42A27DB-BD31-4B8C-83A1-F6EECF244321}">
                <p14:modId xmlns:p14="http://schemas.microsoft.com/office/powerpoint/2010/main" val="3476229436"/>
              </p:ext>
            </p:extLst>
          </p:nvPr>
        </p:nvGraphicFramePr>
        <p:xfrm>
          <a:off x="495300" y="3003084"/>
          <a:ext cx="11201400" cy="3425632"/>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44A27BDB-077D-476D-9A1B-7932C613CBB5}"/>
              </a:ext>
            </a:extLst>
          </p:cNvPr>
          <p:cNvSpPr/>
          <p:nvPr/>
        </p:nvSpPr>
        <p:spPr>
          <a:xfrm>
            <a:off x="203200" y="1408560"/>
            <a:ext cx="11784013" cy="7927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Forty-two percent of parents and caregivers (aware of HEIHEI) agree that it is a great place to find local content and shows, and only a small minority disagree. There is a sizeable proportion (49%) who don’t hold a strong view either way. It may be that these parents and caregivers don’t know enough about HEIHEI to have formed an opinion. </a:t>
            </a:r>
          </a:p>
        </p:txBody>
      </p:sp>
      <p:sp>
        <p:nvSpPr>
          <p:cNvPr id="8" name="TextBox 7">
            <a:extLst>
              <a:ext uri="{FF2B5EF4-FFF2-40B4-BE49-F238E27FC236}">
                <a16:creationId xmlns:a16="http://schemas.microsoft.com/office/drawing/2014/main" id="{7A1720D9-5E53-4FF5-AD2B-4A253C292D18}"/>
              </a:ext>
            </a:extLst>
          </p:cNvPr>
          <p:cNvSpPr txBox="1"/>
          <p:nvPr/>
        </p:nvSpPr>
        <p:spPr>
          <a:xfrm>
            <a:off x="201613" y="2491428"/>
            <a:ext cx="11785600" cy="307777"/>
          </a:xfrm>
          <a:prstGeom prst="rect">
            <a:avLst/>
          </a:prstGeom>
          <a:solidFill>
            <a:srgbClr val="44546A"/>
          </a:solidFill>
        </p:spPr>
        <p:txBody>
          <a:bodyPr wrap="square" rtlCol="0">
            <a:spAutoFit/>
          </a:bodyPr>
          <a:lstStyle/>
          <a:p>
            <a:r>
              <a:rPr lang="en-NZ" sz="1400" dirty="0">
                <a:solidFill>
                  <a:schemeClr val="bg1"/>
                </a:solidFill>
              </a:rPr>
              <a:t>Q. How much do you agree or disagree that HEIHEI is a great place to find local children’s shows?</a:t>
            </a:r>
          </a:p>
        </p:txBody>
      </p:sp>
      <p:sp>
        <p:nvSpPr>
          <p:cNvPr id="9" name="Rectangle 8">
            <a:extLst>
              <a:ext uri="{FF2B5EF4-FFF2-40B4-BE49-F238E27FC236}">
                <a16:creationId xmlns:a16="http://schemas.microsoft.com/office/drawing/2014/main" id="{5521F126-A1EE-479C-9C4C-25FE20DC2DB3}"/>
              </a:ext>
            </a:extLst>
          </p:cNvPr>
          <p:cNvSpPr/>
          <p:nvPr/>
        </p:nvSpPr>
        <p:spPr>
          <a:xfrm>
            <a:off x="0" y="1093470"/>
            <a:ext cx="359664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10" name="Picture 9">
            <a:extLst>
              <a:ext uri="{FF2B5EF4-FFF2-40B4-BE49-F238E27FC236}">
                <a16:creationId xmlns:a16="http://schemas.microsoft.com/office/drawing/2014/main" id="{2DC6BCFF-E725-443D-971D-E64647101336}"/>
              </a:ext>
            </a:extLst>
          </p:cNvPr>
          <p:cNvPicPr>
            <a:picLocks noChangeAspect="1"/>
          </p:cNvPicPr>
          <p:nvPr/>
        </p:nvPicPr>
        <p:blipFill>
          <a:blip r:embed="rId3"/>
          <a:stretch>
            <a:fillRect/>
          </a:stretch>
        </p:blipFill>
        <p:spPr>
          <a:xfrm>
            <a:off x="201612" y="113240"/>
            <a:ext cx="612000" cy="612000"/>
          </a:xfrm>
          <a:prstGeom prst="rect">
            <a:avLst/>
          </a:prstGeom>
        </p:spPr>
      </p:pic>
    </p:spTree>
    <p:extLst>
      <p:ext uri="{BB962C8B-B14F-4D97-AF65-F5344CB8AC3E}">
        <p14:creationId xmlns:p14="http://schemas.microsoft.com/office/powerpoint/2010/main" val="16348187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23924" y="138224"/>
            <a:ext cx="9212683" cy="547576"/>
          </a:xfrm>
        </p:spPr>
        <p:txBody>
          <a:bodyPr>
            <a:normAutofit/>
          </a:bodyPr>
          <a:lstStyle/>
          <a:p>
            <a:r>
              <a:rPr lang="en-NZ" dirty="0"/>
              <a:t>Enjoyment of HEIHEI</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517503"/>
            <a:ext cx="11201400" cy="707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Nearly half of those tamariki who have used HEIHEI enjoy it, with 13% saying they love it. However, this does leave 53% who aren’t particularly enthusiastic about the platform. Younger children tend to like HEIHEI more than older children.</a:t>
            </a:r>
          </a:p>
        </p:txBody>
      </p:sp>
      <p:sp>
        <p:nvSpPr>
          <p:cNvPr id="16" name="Rectangle 15">
            <a:extLst>
              <a:ext uri="{FF2B5EF4-FFF2-40B4-BE49-F238E27FC236}">
                <a16:creationId xmlns:a16="http://schemas.microsoft.com/office/drawing/2014/main" id="{4AFBC0AD-D46E-4551-A2C2-C2D54CD7569D}"/>
              </a:ext>
            </a:extLst>
          </p:cNvPr>
          <p:cNvSpPr/>
          <p:nvPr/>
        </p:nvSpPr>
        <p:spPr>
          <a:xfrm>
            <a:off x="203200" y="2500132"/>
            <a:ext cx="11785600" cy="3717788"/>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p:txBody>
          <a:bodyPr/>
          <a:lstStyle/>
          <a:p>
            <a:r>
              <a:rPr lang="en-NZ" dirty="0"/>
              <a:t>Source: Q10div. How much do you like HEIHEI?</a:t>
            </a:r>
          </a:p>
          <a:p>
            <a:r>
              <a:rPr lang="en-NZ" dirty="0"/>
              <a:t>Base size: All 6 to 14 year olds who have used HEIHEI before (n=170)</a:t>
            </a:r>
          </a:p>
        </p:txBody>
      </p:sp>
      <p:graphicFrame>
        <p:nvGraphicFramePr>
          <p:cNvPr id="7" name="Chart 6">
            <a:extLst>
              <a:ext uri="{FF2B5EF4-FFF2-40B4-BE49-F238E27FC236}">
                <a16:creationId xmlns:a16="http://schemas.microsoft.com/office/drawing/2014/main" id="{64F9698D-C316-4328-8CA8-C44908DC6937}"/>
              </a:ext>
            </a:extLst>
          </p:cNvPr>
          <p:cNvGraphicFramePr/>
          <p:nvPr>
            <p:extLst>
              <p:ext uri="{D42A27DB-BD31-4B8C-83A1-F6EECF244321}">
                <p14:modId xmlns:p14="http://schemas.microsoft.com/office/powerpoint/2010/main" val="105972949"/>
              </p:ext>
            </p:extLst>
          </p:nvPr>
        </p:nvGraphicFramePr>
        <p:xfrm>
          <a:off x="495300" y="2459020"/>
          <a:ext cx="11201400" cy="3425632"/>
        </p:xfrm>
        <a:graphic>
          <a:graphicData uri="http://schemas.openxmlformats.org/drawingml/2006/chart">
            <c:chart xmlns:c="http://schemas.openxmlformats.org/drawingml/2006/chart" xmlns:r="http://schemas.openxmlformats.org/officeDocument/2006/relationships" r:id="rId2"/>
          </a:graphicData>
        </a:graphic>
      </p:graphicFrame>
      <p:sp>
        <p:nvSpPr>
          <p:cNvPr id="4" name="Left Bracket 3">
            <a:extLst>
              <a:ext uri="{FF2B5EF4-FFF2-40B4-BE49-F238E27FC236}">
                <a16:creationId xmlns:a16="http://schemas.microsoft.com/office/drawing/2014/main" id="{98B7FDE3-5476-44B0-8332-F19AEF20190E}"/>
              </a:ext>
            </a:extLst>
          </p:cNvPr>
          <p:cNvSpPr/>
          <p:nvPr/>
        </p:nvSpPr>
        <p:spPr>
          <a:xfrm rot="16200000">
            <a:off x="3549899" y="2364347"/>
            <a:ext cx="155810" cy="4865512"/>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dirty="0"/>
          </a:p>
        </p:txBody>
      </p:sp>
      <p:sp>
        <p:nvSpPr>
          <p:cNvPr id="5" name="TextBox 4">
            <a:extLst>
              <a:ext uri="{FF2B5EF4-FFF2-40B4-BE49-F238E27FC236}">
                <a16:creationId xmlns:a16="http://schemas.microsoft.com/office/drawing/2014/main" id="{428C0550-235C-4DCE-99FC-9DE27C6271BC}"/>
              </a:ext>
            </a:extLst>
          </p:cNvPr>
          <p:cNvSpPr txBox="1"/>
          <p:nvPr/>
        </p:nvSpPr>
        <p:spPr>
          <a:xfrm>
            <a:off x="1195048" y="5078887"/>
            <a:ext cx="4900952" cy="523220"/>
          </a:xfrm>
          <a:prstGeom prst="rect">
            <a:avLst/>
          </a:prstGeom>
          <a:noFill/>
          <a:ln w="12700">
            <a:solidFill>
              <a:srgbClr val="8CC56B"/>
            </a:solidFill>
          </a:ln>
        </p:spPr>
        <p:txBody>
          <a:bodyPr wrap="square" rtlCol="0">
            <a:spAutoFit/>
          </a:bodyPr>
          <a:lstStyle/>
          <a:p>
            <a:pPr algn="ctr"/>
            <a:r>
              <a:rPr lang="en-NZ" sz="1400" dirty="0"/>
              <a:t>Six to eight year olds are more likely than average to say they love or like HEIHEI (64% vs. 47%) </a:t>
            </a:r>
          </a:p>
        </p:txBody>
      </p:sp>
      <p:sp>
        <p:nvSpPr>
          <p:cNvPr id="9" name="Rectangle 8">
            <a:extLst>
              <a:ext uri="{FF2B5EF4-FFF2-40B4-BE49-F238E27FC236}">
                <a16:creationId xmlns:a16="http://schemas.microsoft.com/office/drawing/2014/main" id="{6E8D469B-A3BC-4366-8363-745993EFD26F}"/>
              </a:ext>
            </a:extLst>
          </p:cNvPr>
          <p:cNvSpPr/>
          <p:nvPr/>
        </p:nvSpPr>
        <p:spPr>
          <a:xfrm>
            <a:off x="0" y="1093470"/>
            <a:ext cx="359664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10" name="Picture 9">
            <a:extLst>
              <a:ext uri="{FF2B5EF4-FFF2-40B4-BE49-F238E27FC236}">
                <a16:creationId xmlns:a16="http://schemas.microsoft.com/office/drawing/2014/main" id="{353BA887-5235-407F-9D7A-34A2CFC05610}"/>
              </a:ext>
            </a:extLst>
          </p:cNvPr>
          <p:cNvPicPr>
            <a:picLocks noChangeAspect="1"/>
          </p:cNvPicPr>
          <p:nvPr/>
        </p:nvPicPr>
        <p:blipFill>
          <a:blip r:embed="rId3"/>
          <a:stretch>
            <a:fillRect/>
          </a:stretch>
        </p:blipFill>
        <p:spPr>
          <a:xfrm>
            <a:off x="201612" y="113240"/>
            <a:ext cx="612000" cy="612000"/>
          </a:xfrm>
          <a:prstGeom prst="rect">
            <a:avLst/>
          </a:prstGeom>
        </p:spPr>
      </p:pic>
    </p:spTree>
    <p:extLst>
      <p:ext uri="{BB962C8B-B14F-4D97-AF65-F5344CB8AC3E}">
        <p14:creationId xmlns:p14="http://schemas.microsoft.com/office/powerpoint/2010/main" val="5395615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33450" y="138224"/>
            <a:ext cx="9203158" cy="547576"/>
          </a:xfrm>
        </p:spPr>
        <p:txBody>
          <a:bodyPr>
            <a:normAutofit/>
          </a:bodyPr>
          <a:lstStyle/>
          <a:p>
            <a:r>
              <a:rPr lang="en-NZ" dirty="0"/>
              <a:t>Suggestions for improving HEIHEI</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289508"/>
            <a:ext cx="11785600" cy="7606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There’s an opportunity to widen the audience of HEIHEI by including content for older children (aged ten plus)*. As children age they start to lose interest in cartoons and become more interested in comedy and drama, and action and adventure shows**.</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p:txBody>
          <a:bodyPr/>
          <a:lstStyle/>
          <a:p>
            <a:r>
              <a:rPr lang="en-NZ" dirty="0"/>
              <a:t>*HEIHEI is currently targeted at children aged 5 to 9 years.</a:t>
            </a:r>
          </a:p>
          <a:p>
            <a:r>
              <a:rPr lang="en-NZ" dirty="0"/>
              <a:t>**See slide 50 for more information. </a:t>
            </a:r>
          </a:p>
          <a:p>
            <a:r>
              <a:rPr lang="en-NZ" dirty="0"/>
              <a:t>Source: What would make HEIHEI better?</a:t>
            </a:r>
          </a:p>
        </p:txBody>
      </p:sp>
      <p:sp>
        <p:nvSpPr>
          <p:cNvPr id="10" name="Rectangle 9">
            <a:extLst>
              <a:ext uri="{FF2B5EF4-FFF2-40B4-BE49-F238E27FC236}">
                <a16:creationId xmlns:a16="http://schemas.microsoft.com/office/drawing/2014/main" id="{5D4A79AA-295B-4188-9826-186B68C6450E}"/>
              </a:ext>
            </a:extLst>
          </p:cNvPr>
          <p:cNvSpPr/>
          <p:nvPr/>
        </p:nvSpPr>
        <p:spPr>
          <a:xfrm flipV="1">
            <a:off x="220727" y="2245820"/>
            <a:ext cx="5773084" cy="4008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4" name="Rectangle 13">
            <a:extLst>
              <a:ext uri="{FF2B5EF4-FFF2-40B4-BE49-F238E27FC236}">
                <a16:creationId xmlns:a16="http://schemas.microsoft.com/office/drawing/2014/main" id="{E6788678-D55E-4218-8386-354663D9EE5A}"/>
              </a:ext>
            </a:extLst>
          </p:cNvPr>
          <p:cNvSpPr/>
          <p:nvPr/>
        </p:nvSpPr>
        <p:spPr>
          <a:xfrm flipV="1">
            <a:off x="220726" y="2249944"/>
            <a:ext cx="6185063" cy="938374"/>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9" name="Rectangle 18">
            <a:extLst>
              <a:ext uri="{FF2B5EF4-FFF2-40B4-BE49-F238E27FC236}">
                <a16:creationId xmlns:a16="http://schemas.microsoft.com/office/drawing/2014/main" id="{E0848F74-0089-4AD9-93B1-81EE1026DB0F}"/>
              </a:ext>
            </a:extLst>
          </p:cNvPr>
          <p:cNvSpPr/>
          <p:nvPr/>
        </p:nvSpPr>
        <p:spPr>
          <a:xfrm>
            <a:off x="378637" y="2551177"/>
            <a:ext cx="5478153" cy="338554"/>
          </a:xfrm>
          <a:prstGeom prst="rect">
            <a:avLst/>
          </a:prstGeom>
        </p:spPr>
        <p:txBody>
          <a:bodyPr wrap="square" anchor="ctr">
            <a:spAutoFit/>
          </a:bodyPr>
          <a:lstStyle/>
          <a:p>
            <a:pPr algn="ctr" fontAlgn="b"/>
            <a:r>
              <a:rPr lang="en-NZ" sz="1600" b="1" spc="300" dirty="0">
                <a:solidFill>
                  <a:schemeClr val="bg1"/>
                </a:solidFill>
                <a:latin typeface="Arial" panose="020B0604020202020204" pitchFamily="34" charset="0"/>
                <a:cs typeface="Arial" panose="020B0604020202020204" pitchFamily="34" charset="0"/>
              </a:rPr>
              <a:t>MORE CONTENT FOR OLDER CHILDREN</a:t>
            </a:r>
          </a:p>
        </p:txBody>
      </p:sp>
      <p:sp>
        <p:nvSpPr>
          <p:cNvPr id="48" name="Rectangle 47">
            <a:extLst>
              <a:ext uri="{FF2B5EF4-FFF2-40B4-BE49-F238E27FC236}">
                <a16:creationId xmlns:a16="http://schemas.microsoft.com/office/drawing/2014/main" id="{3A787C4F-D6CE-40BF-90DF-825840EE2C2C}"/>
              </a:ext>
            </a:extLst>
          </p:cNvPr>
          <p:cNvSpPr/>
          <p:nvPr/>
        </p:nvSpPr>
        <p:spPr>
          <a:xfrm>
            <a:off x="665788" y="3379027"/>
            <a:ext cx="5790606" cy="2852063"/>
          </a:xfrm>
          <a:prstGeom prst="rect">
            <a:avLst/>
          </a:prstGeom>
        </p:spPr>
        <p:txBody>
          <a:bodyPr wrap="square" anchor="t">
            <a:spAutoFit/>
          </a:bodyPr>
          <a:lstStyle/>
          <a:p>
            <a:pPr fontAlgn="b">
              <a:spcBef>
                <a:spcPts val="800"/>
              </a:spcBef>
            </a:pPr>
            <a:r>
              <a:rPr lang="en-NZ" sz="1400" dirty="0">
                <a:solidFill>
                  <a:srgbClr val="404040"/>
                </a:solidFill>
                <a:latin typeface="Arial" panose="020B0604020202020204" pitchFamily="34" charset="0"/>
                <a:cs typeface="Arial" panose="020B0604020202020204" pitchFamily="34" charset="0"/>
              </a:rPr>
              <a:t>“More shows for older children, 13 and up.” </a:t>
            </a:r>
            <a:r>
              <a:rPr lang="en-NZ" sz="1400" i="1" dirty="0">
                <a:solidFill>
                  <a:srgbClr val="404040"/>
                </a:solidFill>
                <a:latin typeface="Arial" panose="020B0604020202020204" pitchFamily="34" charset="0"/>
                <a:cs typeface="Arial" panose="020B0604020202020204" pitchFamily="34" charset="0"/>
              </a:rPr>
              <a:t>(girl, 13 years) </a:t>
            </a:r>
          </a:p>
          <a:p>
            <a:pPr fontAlgn="b">
              <a:spcBef>
                <a:spcPts val="800"/>
              </a:spcBef>
            </a:pPr>
            <a:r>
              <a:rPr lang="en-NZ" sz="1400" dirty="0">
                <a:solidFill>
                  <a:srgbClr val="404040"/>
                </a:solidFill>
                <a:latin typeface="Arial" panose="020B0604020202020204" pitchFamily="34" charset="0"/>
                <a:cs typeface="Arial" panose="020B0604020202020204" pitchFamily="34" charset="0"/>
              </a:rPr>
              <a:t>“More stuff for my age.” </a:t>
            </a:r>
            <a:r>
              <a:rPr lang="en-NZ" sz="1400" i="1" dirty="0">
                <a:solidFill>
                  <a:srgbClr val="404040"/>
                </a:solidFill>
                <a:latin typeface="Arial" panose="020B0604020202020204" pitchFamily="34" charset="0"/>
                <a:cs typeface="Arial" panose="020B0604020202020204" pitchFamily="34" charset="0"/>
              </a:rPr>
              <a:t>(girl, 13 years)</a:t>
            </a:r>
          </a:p>
          <a:p>
            <a:pPr fontAlgn="b">
              <a:spcBef>
                <a:spcPts val="800"/>
              </a:spcBef>
            </a:pPr>
            <a:r>
              <a:rPr lang="en-NZ" sz="1400" dirty="0">
                <a:solidFill>
                  <a:srgbClr val="404040"/>
                </a:solidFill>
                <a:latin typeface="Arial" panose="020B0604020202020204" pitchFamily="34" charset="0"/>
                <a:cs typeface="Arial" panose="020B0604020202020204" pitchFamily="34" charset="0"/>
              </a:rPr>
              <a:t>“More teenage content.” </a:t>
            </a:r>
            <a:r>
              <a:rPr lang="en-NZ" sz="1400" i="1" dirty="0">
                <a:solidFill>
                  <a:srgbClr val="404040"/>
                </a:solidFill>
                <a:latin typeface="Arial" panose="020B0604020202020204" pitchFamily="34" charset="0"/>
                <a:cs typeface="Arial" panose="020B0604020202020204" pitchFamily="34" charset="0"/>
              </a:rPr>
              <a:t>(boy, 12 years)</a:t>
            </a:r>
          </a:p>
          <a:p>
            <a:pPr fontAlgn="b">
              <a:spcBef>
                <a:spcPts val="800"/>
              </a:spcBef>
            </a:pPr>
            <a:r>
              <a:rPr lang="en-NZ" sz="1400" dirty="0">
                <a:solidFill>
                  <a:srgbClr val="404040"/>
                </a:solidFill>
                <a:latin typeface="Arial" panose="020B0604020202020204" pitchFamily="34" charset="0"/>
                <a:cs typeface="Arial" panose="020B0604020202020204" pitchFamily="34" charset="0"/>
              </a:rPr>
              <a:t>“Aimed for my age group.” </a:t>
            </a:r>
            <a:r>
              <a:rPr lang="en-NZ" sz="1400" i="1" dirty="0">
                <a:solidFill>
                  <a:srgbClr val="404040"/>
                </a:solidFill>
                <a:latin typeface="Arial" panose="020B0604020202020204" pitchFamily="34" charset="0"/>
                <a:cs typeface="Arial" panose="020B0604020202020204" pitchFamily="34" charset="0"/>
              </a:rPr>
              <a:t>(boy, 12 years)</a:t>
            </a:r>
          </a:p>
          <a:p>
            <a:pPr fontAlgn="b">
              <a:spcBef>
                <a:spcPts val="800"/>
              </a:spcBef>
            </a:pPr>
            <a:r>
              <a:rPr lang="en-NZ" sz="1400" dirty="0">
                <a:solidFill>
                  <a:srgbClr val="404040"/>
                </a:solidFill>
                <a:latin typeface="Arial" panose="020B0604020202020204" pitchFamily="34" charset="0"/>
                <a:cs typeface="Arial" panose="020B0604020202020204" pitchFamily="34" charset="0"/>
              </a:rPr>
              <a:t>“I’m too old for it now. It’s more for young kids.” </a:t>
            </a:r>
            <a:r>
              <a:rPr lang="en-NZ" sz="1400" i="1" dirty="0">
                <a:solidFill>
                  <a:srgbClr val="404040"/>
                </a:solidFill>
                <a:latin typeface="Arial" panose="020B0604020202020204" pitchFamily="34" charset="0"/>
                <a:cs typeface="Arial" panose="020B0604020202020204" pitchFamily="34" charset="0"/>
              </a:rPr>
              <a:t>(boy, 12 years)</a:t>
            </a:r>
          </a:p>
          <a:p>
            <a:pPr fontAlgn="b">
              <a:spcBef>
                <a:spcPts val="800"/>
              </a:spcBef>
            </a:pPr>
            <a:r>
              <a:rPr lang="en-NZ" sz="1400" dirty="0">
                <a:solidFill>
                  <a:srgbClr val="404040"/>
                </a:solidFill>
                <a:latin typeface="Arial" panose="020B0604020202020204" pitchFamily="34" charset="0"/>
                <a:cs typeface="Arial" panose="020B0604020202020204" pitchFamily="34" charset="0"/>
              </a:rPr>
              <a:t>“Having shows for kids aged 10 to 13.” </a:t>
            </a:r>
            <a:r>
              <a:rPr lang="en-NZ" sz="1400" i="1" dirty="0">
                <a:solidFill>
                  <a:srgbClr val="404040"/>
                </a:solidFill>
                <a:latin typeface="Arial" panose="020B0604020202020204" pitchFamily="34" charset="0"/>
                <a:cs typeface="Arial" panose="020B0604020202020204" pitchFamily="34" charset="0"/>
              </a:rPr>
              <a:t>(boy, 11 years)</a:t>
            </a:r>
          </a:p>
          <a:p>
            <a:pPr fontAlgn="b">
              <a:spcBef>
                <a:spcPts val="800"/>
              </a:spcBef>
            </a:pPr>
            <a:r>
              <a:rPr lang="en-NZ" sz="1400" dirty="0">
                <a:solidFill>
                  <a:srgbClr val="404040"/>
                </a:solidFill>
                <a:latin typeface="Arial" panose="020B0604020202020204" pitchFamily="34" charset="0"/>
                <a:cs typeface="Arial" panose="020B0604020202020204" pitchFamily="34" charset="0"/>
              </a:rPr>
              <a:t>“Less kiddy. A bit more mature than the real kiddy stuff.” </a:t>
            </a:r>
            <a:r>
              <a:rPr lang="en-NZ" sz="1400" i="1" dirty="0">
                <a:solidFill>
                  <a:srgbClr val="404040"/>
                </a:solidFill>
                <a:latin typeface="Arial" panose="020B0604020202020204" pitchFamily="34" charset="0"/>
                <a:cs typeface="Arial" panose="020B0604020202020204" pitchFamily="34" charset="0"/>
              </a:rPr>
              <a:t>(girl, 10 years)</a:t>
            </a:r>
          </a:p>
          <a:p>
            <a:pPr fontAlgn="b">
              <a:spcBef>
                <a:spcPts val="800"/>
              </a:spcBef>
            </a:pPr>
            <a:r>
              <a:rPr lang="en-NZ" sz="1400" dirty="0">
                <a:solidFill>
                  <a:srgbClr val="404040"/>
                </a:solidFill>
                <a:latin typeface="Arial" panose="020B0604020202020204" pitchFamily="34" charset="0"/>
                <a:cs typeface="Arial" panose="020B0604020202020204" pitchFamily="34" charset="0"/>
              </a:rPr>
              <a:t>“More big kids stuff.” </a:t>
            </a:r>
            <a:r>
              <a:rPr lang="en-NZ" sz="1400" i="1" dirty="0">
                <a:solidFill>
                  <a:srgbClr val="404040"/>
                </a:solidFill>
                <a:latin typeface="Arial" panose="020B0604020202020204" pitchFamily="34" charset="0"/>
                <a:cs typeface="Arial" panose="020B0604020202020204" pitchFamily="34" charset="0"/>
              </a:rPr>
              <a:t>(boy, 9 years)</a:t>
            </a:r>
          </a:p>
          <a:p>
            <a:pPr fontAlgn="b">
              <a:spcBef>
                <a:spcPts val="800"/>
              </a:spcBef>
            </a:pPr>
            <a:r>
              <a:rPr lang="en-NZ" sz="1400" dirty="0">
                <a:solidFill>
                  <a:srgbClr val="404040"/>
                </a:solidFill>
                <a:latin typeface="Arial" panose="020B0604020202020204" pitchFamily="34" charset="0"/>
                <a:cs typeface="Arial" panose="020B0604020202020204" pitchFamily="34" charset="0"/>
              </a:rPr>
              <a:t>“It’s a little bit young for me.” </a:t>
            </a:r>
            <a:r>
              <a:rPr lang="en-NZ" sz="1400" i="1" dirty="0">
                <a:solidFill>
                  <a:srgbClr val="404040"/>
                </a:solidFill>
                <a:latin typeface="Arial" panose="020B0604020202020204" pitchFamily="34" charset="0"/>
                <a:cs typeface="Arial" panose="020B0604020202020204" pitchFamily="34" charset="0"/>
              </a:rPr>
              <a:t>(boy, 8 years)</a:t>
            </a:r>
          </a:p>
        </p:txBody>
      </p:sp>
      <p:grpSp>
        <p:nvGrpSpPr>
          <p:cNvPr id="5" name="Group 4">
            <a:extLst>
              <a:ext uri="{FF2B5EF4-FFF2-40B4-BE49-F238E27FC236}">
                <a16:creationId xmlns:a16="http://schemas.microsoft.com/office/drawing/2014/main" id="{BAC42A31-892C-4A5E-AAEB-3187E31D5DC1}"/>
              </a:ext>
            </a:extLst>
          </p:cNvPr>
          <p:cNvGrpSpPr/>
          <p:nvPr/>
        </p:nvGrpSpPr>
        <p:grpSpPr>
          <a:xfrm>
            <a:off x="388797" y="3187295"/>
            <a:ext cx="242234" cy="2923271"/>
            <a:chOff x="378637" y="3187295"/>
            <a:chExt cx="242234" cy="2923271"/>
          </a:xfrm>
        </p:grpSpPr>
        <p:sp>
          <p:nvSpPr>
            <p:cNvPr id="30" name="Isosceles Triangle 29">
              <a:extLst>
                <a:ext uri="{FF2B5EF4-FFF2-40B4-BE49-F238E27FC236}">
                  <a16:creationId xmlns:a16="http://schemas.microsoft.com/office/drawing/2014/main" id="{06F234F1-9EBC-4E3C-B35C-01AFCCE14E0C}"/>
                </a:ext>
              </a:extLst>
            </p:cNvPr>
            <p:cNvSpPr/>
            <p:nvPr/>
          </p:nvSpPr>
          <p:spPr>
            <a:xfrm rot="10800000">
              <a:off x="378637" y="3187295"/>
              <a:ext cx="242234" cy="136152"/>
            </a:xfrm>
            <a:prstGeom prst="triangle">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cxnSp>
          <p:nvCxnSpPr>
            <p:cNvPr id="41" name="Straight Connector 40">
              <a:extLst>
                <a:ext uri="{FF2B5EF4-FFF2-40B4-BE49-F238E27FC236}">
                  <a16:creationId xmlns:a16="http://schemas.microsoft.com/office/drawing/2014/main" id="{AD526BBD-873F-4811-ABDB-6EF2C101610D}"/>
                </a:ext>
              </a:extLst>
            </p:cNvPr>
            <p:cNvCxnSpPr>
              <a:cxnSpLocks/>
            </p:cNvCxnSpPr>
            <p:nvPr/>
          </p:nvCxnSpPr>
          <p:spPr>
            <a:xfrm>
              <a:off x="493355" y="3303569"/>
              <a:ext cx="0" cy="2749282"/>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684DB924-9790-4587-8528-21B3FAE36A11}"/>
                </a:ext>
              </a:extLst>
            </p:cNvPr>
            <p:cNvSpPr/>
            <p:nvPr/>
          </p:nvSpPr>
          <p:spPr>
            <a:xfrm>
              <a:off x="435640" y="3477405"/>
              <a:ext cx="115430" cy="115430"/>
            </a:xfrm>
            <a:prstGeom prst="ellipse">
              <a:avLst/>
            </a:prstGeom>
            <a:solidFill>
              <a:schemeClr val="tx2"/>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3" name="Oval 42">
              <a:extLst>
                <a:ext uri="{FF2B5EF4-FFF2-40B4-BE49-F238E27FC236}">
                  <a16:creationId xmlns:a16="http://schemas.microsoft.com/office/drawing/2014/main" id="{DEB5C524-6903-406D-9271-0A7239C571F2}"/>
                </a:ext>
              </a:extLst>
            </p:cNvPr>
            <p:cNvSpPr/>
            <p:nvPr/>
          </p:nvSpPr>
          <p:spPr>
            <a:xfrm>
              <a:off x="435640" y="3792121"/>
              <a:ext cx="115430" cy="115430"/>
            </a:xfrm>
            <a:prstGeom prst="ellipse">
              <a:avLst/>
            </a:prstGeom>
            <a:solidFill>
              <a:schemeClr val="tx2"/>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4" name="Oval 43">
              <a:extLst>
                <a:ext uri="{FF2B5EF4-FFF2-40B4-BE49-F238E27FC236}">
                  <a16:creationId xmlns:a16="http://schemas.microsoft.com/office/drawing/2014/main" id="{C3F6A049-55AA-448E-B0BB-84C582C3AEE1}"/>
                </a:ext>
              </a:extLst>
            </p:cNvPr>
            <p:cNvSpPr/>
            <p:nvPr/>
          </p:nvSpPr>
          <p:spPr>
            <a:xfrm>
              <a:off x="435640" y="4106837"/>
              <a:ext cx="115430" cy="115430"/>
            </a:xfrm>
            <a:prstGeom prst="ellipse">
              <a:avLst/>
            </a:prstGeom>
            <a:solidFill>
              <a:schemeClr val="tx2"/>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5" name="Oval 44">
              <a:extLst>
                <a:ext uri="{FF2B5EF4-FFF2-40B4-BE49-F238E27FC236}">
                  <a16:creationId xmlns:a16="http://schemas.microsoft.com/office/drawing/2014/main" id="{4BDD498C-7732-4D4E-8148-314544E742EB}"/>
                </a:ext>
              </a:extLst>
            </p:cNvPr>
            <p:cNvSpPr/>
            <p:nvPr/>
          </p:nvSpPr>
          <p:spPr>
            <a:xfrm>
              <a:off x="435640" y="4421553"/>
              <a:ext cx="115430" cy="115430"/>
            </a:xfrm>
            <a:prstGeom prst="ellipse">
              <a:avLst/>
            </a:prstGeom>
            <a:solidFill>
              <a:schemeClr val="tx2"/>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6" name="Oval 45">
              <a:extLst>
                <a:ext uri="{FF2B5EF4-FFF2-40B4-BE49-F238E27FC236}">
                  <a16:creationId xmlns:a16="http://schemas.microsoft.com/office/drawing/2014/main" id="{47A803F0-6D44-428D-8314-2D6A368D24DB}"/>
                </a:ext>
              </a:extLst>
            </p:cNvPr>
            <p:cNvSpPr/>
            <p:nvPr/>
          </p:nvSpPr>
          <p:spPr>
            <a:xfrm>
              <a:off x="435640" y="4736269"/>
              <a:ext cx="115430" cy="115430"/>
            </a:xfrm>
            <a:prstGeom prst="ellipse">
              <a:avLst/>
            </a:prstGeom>
            <a:solidFill>
              <a:schemeClr val="tx2"/>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7" name="Oval 46">
              <a:extLst>
                <a:ext uri="{FF2B5EF4-FFF2-40B4-BE49-F238E27FC236}">
                  <a16:creationId xmlns:a16="http://schemas.microsoft.com/office/drawing/2014/main" id="{F370FFA1-0D0F-4DA4-A864-840ED057F8AE}"/>
                </a:ext>
              </a:extLst>
            </p:cNvPr>
            <p:cNvSpPr/>
            <p:nvPr/>
          </p:nvSpPr>
          <p:spPr>
            <a:xfrm>
              <a:off x="435640" y="5995136"/>
              <a:ext cx="115430" cy="115430"/>
            </a:xfrm>
            <a:prstGeom prst="ellipse">
              <a:avLst/>
            </a:prstGeom>
            <a:solidFill>
              <a:schemeClr val="tx2"/>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54" name="Oval 53">
              <a:extLst>
                <a:ext uri="{FF2B5EF4-FFF2-40B4-BE49-F238E27FC236}">
                  <a16:creationId xmlns:a16="http://schemas.microsoft.com/office/drawing/2014/main" id="{E2155D22-3B15-42C6-8F1C-CFA80A5CBD98}"/>
                </a:ext>
              </a:extLst>
            </p:cNvPr>
            <p:cNvSpPr/>
            <p:nvPr/>
          </p:nvSpPr>
          <p:spPr>
            <a:xfrm>
              <a:off x="435640" y="5050985"/>
              <a:ext cx="115430" cy="115430"/>
            </a:xfrm>
            <a:prstGeom prst="ellipse">
              <a:avLst/>
            </a:prstGeom>
            <a:solidFill>
              <a:schemeClr val="tx2"/>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55" name="Oval 54">
              <a:extLst>
                <a:ext uri="{FF2B5EF4-FFF2-40B4-BE49-F238E27FC236}">
                  <a16:creationId xmlns:a16="http://schemas.microsoft.com/office/drawing/2014/main" id="{F78DEB48-4F2D-4881-AEBD-4353EA9C2059}"/>
                </a:ext>
              </a:extLst>
            </p:cNvPr>
            <p:cNvSpPr/>
            <p:nvPr/>
          </p:nvSpPr>
          <p:spPr>
            <a:xfrm>
              <a:off x="435640" y="5365701"/>
              <a:ext cx="115430" cy="115430"/>
            </a:xfrm>
            <a:prstGeom prst="ellipse">
              <a:avLst/>
            </a:prstGeom>
            <a:solidFill>
              <a:schemeClr val="tx2"/>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56" name="Oval 55">
              <a:extLst>
                <a:ext uri="{FF2B5EF4-FFF2-40B4-BE49-F238E27FC236}">
                  <a16:creationId xmlns:a16="http://schemas.microsoft.com/office/drawing/2014/main" id="{D96F4F64-5723-4723-91B9-52AFD414EC08}"/>
                </a:ext>
              </a:extLst>
            </p:cNvPr>
            <p:cNvSpPr/>
            <p:nvPr/>
          </p:nvSpPr>
          <p:spPr>
            <a:xfrm>
              <a:off x="435640" y="5680417"/>
              <a:ext cx="115430" cy="115430"/>
            </a:xfrm>
            <a:prstGeom prst="ellipse">
              <a:avLst/>
            </a:prstGeom>
            <a:solidFill>
              <a:schemeClr val="tx2"/>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pSp>
      <p:pic>
        <p:nvPicPr>
          <p:cNvPr id="58" name="Picture 57">
            <a:extLst>
              <a:ext uri="{FF2B5EF4-FFF2-40B4-BE49-F238E27FC236}">
                <a16:creationId xmlns:a16="http://schemas.microsoft.com/office/drawing/2014/main" id="{8B1B6604-D2F0-4111-ABCA-D0956D48C8BD}"/>
              </a:ext>
            </a:extLst>
          </p:cNvPr>
          <p:cNvPicPr>
            <a:picLocks noChangeAspect="1"/>
          </p:cNvPicPr>
          <p:nvPr/>
        </p:nvPicPr>
        <p:blipFill rotWithShape="1">
          <a:blip r:embed="rId2">
            <a:extLst>
              <a:ext uri="{28A0092B-C50C-407E-A947-70E740481C1C}">
                <a14:useLocalDpi xmlns:a14="http://schemas.microsoft.com/office/drawing/2010/main" val="0"/>
              </a:ext>
            </a:extLst>
          </a:blip>
          <a:srcRect l="24341" r="2824"/>
          <a:stretch/>
        </p:blipFill>
        <p:spPr>
          <a:xfrm>
            <a:off x="6800247" y="2245820"/>
            <a:ext cx="5188553" cy="4006660"/>
          </a:xfrm>
          <a:prstGeom prst="rect">
            <a:avLst/>
          </a:prstGeom>
        </p:spPr>
      </p:pic>
      <p:sp>
        <p:nvSpPr>
          <p:cNvPr id="22" name="Rectangle 21">
            <a:extLst>
              <a:ext uri="{FF2B5EF4-FFF2-40B4-BE49-F238E27FC236}">
                <a16:creationId xmlns:a16="http://schemas.microsoft.com/office/drawing/2014/main" id="{95C8976C-ABB1-4F61-A252-4087728CCF68}"/>
              </a:ext>
            </a:extLst>
          </p:cNvPr>
          <p:cNvSpPr/>
          <p:nvPr/>
        </p:nvSpPr>
        <p:spPr>
          <a:xfrm>
            <a:off x="0" y="1093470"/>
            <a:ext cx="359664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23" name="Picture 22">
            <a:extLst>
              <a:ext uri="{FF2B5EF4-FFF2-40B4-BE49-F238E27FC236}">
                <a16:creationId xmlns:a16="http://schemas.microsoft.com/office/drawing/2014/main" id="{A2FCECD8-0008-4522-BCD5-33424AABA046}"/>
              </a:ext>
            </a:extLst>
          </p:cNvPr>
          <p:cNvPicPr>
            <a:picLocks noChangeAspect="1"/>
          </p:cNvPicPr>
          <p:nvPr/>
        </p:nvPicPr>
        <p:blipFill>
          <a:blip r:embed="rId3"/>
          <a:stretch>
            <a:fillRect/>
          </a:stretch>
        </p:blipFill>
        <p:spPr>
          <a:xfrm>
            <a:off x="201612" y="113240"/>
            <a:ext cx="612000" cy="612000"/>
          </a:xfrm>
          <a:prstGeom prst="rect">
            <a:avLst/>
          </a:prstGeom>
        </p:spPr>
      </p:pic>
    </p:spTree>
    <p:extLst>
      <p:ext uri="{BB962C8B-B14F-4D97-AF65-F5344CB8AC3E}">
        <p14:creationId xmlns:p14="http://schemas.microsoft.com/office/powerpoint/2010/main" val="38354038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DC103-9249-44F1-A619-B28A3BDE4832}"/>
              </a:ext>
            </a:extLst>
          </p:cNvPr>
          <p:cNvSpPr>
            <a:spLocks noGrp="1"/>
          </p:cNvSpPr>
          <p:nvPr>
            <p:ph type="title"/>
          </p:nvPr>
        </p:nvSpPr>
        <p:spPr>
          <a:xfrm>
            <a:off x="354176" y="5422900"/>
            <a:ext cx="8269124" cy="898496"/>
          </a:xfrm>
        </p:spPr>
        <p:txBody>
          <a:bodyPr/>
          <a:lstStyle/>
          <a:p>
            <a:r>
              <a:rPr lang="en-NZ" dirty="0"/>
              <a:t>Content preferences: </a:t>
            </a:r>
            <a:r>
              <a:rPr lang="en-NZ" sz="2800" b="0" i="1" dirty="0"/>
              <a:t>Gaming</a:t>
            </a:r>
            <a:endParaRPr lang="en-NZ" b="0" i="1" dirty="0"/>
          </a:p>
        </p:txBody>
      </p:sp>
      <p:cxnSp>
        <p:nvCxnSpPr>
          <p:cNvPr id="3" name="Straight Connector 2">
            <a:extLst>
              <a:ext uri="{FF2B5EF4-FFF2-40B4-BE49-F238E27FC236}">
                <a16:creationId xmlns:a16="http://schemas.microsoft.com/office/drawing/2014/main" id="{B10B6E53-6DF0-40F4-AB1D-592FD3383A40}"/>
              </a:ext>
            </a:extLst>
          </p:cNvPr>
          <p:cNvCxnSpPr>
            <a:cxnSpLocks/>
          </p:cNvCxnSpPr>
          <p:nvPr/>
        </p:nvCxnSpPr>
        <p:spPr>
          <a:xfrm flipV="1">
            <a:off x="433689" y="6321446"/>
            <a:ext cx="4055049" cy="10"/>
          </a:xfrm>
          <a:prstGeom prst="line">
            <a:avLst/>
          </a:prstGeom>
          <a:ln w="76200">
            <a:gradFill flip="none" rotWithShape="1">
              <a:gsLst>
                <a:gs pos="0">
                  <a:schemeClr val="accent3"/>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46956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14400" y="138224"/>
            <a:ext cx="9222208" cy="547576"/>
          </a:xfrm>
        </p:spPr>
        <p:txBody>
          <a:bodyPr/>
          <a:lstStyle/>
          <a:p>
            <a:r>
              <a:rPr lang="en-NZ" dirty="0"/>
              <a:t>Types of games children like to play</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242392"/>
            <a:ext cx="2641600" cy="1663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Adventure and multi-player games are the most popular types of games to play. </a:t>
            </a:r>
          </a:p>
        </p:txBody>
      </p:sp>
      <p:sp>
        <p:nvSpPr>
          <p:cNvPr id="16" name="Rectangle 15">
            <a:extLst>
              <a:ext uri="{FF2B5EF4-FFF2-40B4-BE49-F238E27FC236}">
                <a16:creationId xmlns:a16="http://schemas.microsoft.com/office/drawing/2014/main" id="{4AFBC0AD-D46E-4551-A2C2-C2D54CD7569D}"/>
              </a:ext>
            </a:extLst>
          </p:cNvPr>
          <p:cNvSpPr/>
          <p:nvPr/>
        </p:nvSpPr>
        <p:spPr>
          <a:xfrm>
            <a:off x="3136900" y="1039528"/>
            <a:ext cx="8851900" cy="5178392"/>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p:txBody>
          <a:bodyPr/>
          <a:lstStyle/>
          <a:p>
            <a:r>
              <a:rPr lang="en-NZ" dirty="0"/>
              <a:t>Source: G2. What types of games do you like to play? </a:t>
            </a:r>
          </a:p>
          <a:p>
            <a:r>
              <a:rPr lang="en-NZ" dirty="0"/>
              <a:t>Base size: All 6 to 14 year olds who play video games (n=885)</a:t>
            </a:r>
          </a:p>
        </p:txBody>
      </p:sp>
      <p:graphicFrame>
        <p:nvGraphicFramePr>
          <p:cNvPr id="7" name="Chart 6">
            <a:extLst>
              <a:ext uri="{FF2B5EF4-FFF2-40B4-BE49-F238E27FC236}">
                <a16:creationId xmlns:a16="http://schemas.microsoft.com/office/drawing/2014/main" id="{FEC330C3-D707-4D61-91F7-18ACDDA5FA62}"/>
              </a:ext>
            </a:extLst>
          </p:cNvPr>
          <p:cNvGraphicFramePr/>
          <p:nvPr>
            <p:extLst>
              <p:ext uri="{D42A27DB-BD31-4B8C-83A1-F6EECF244321}">
                <p14:modId xmlns:p14="http://schemas.microsoft.com/office/powerpoint/2010/main" val="2046164030"/>
              </p:ext>
            </p:extLst>
          </p:nvPr>
        </p:nvGraphicFramePr>
        <p:xfrm>
          <a:off x="3136900" y="1039528"/>
          <a:ext cx="8426402" cy="5178392"/>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78A8DC69-1B13-4F9E-B140-E2B2581848BC}"/>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9" name="Picture 8">
            <a:extLst>
              <a:ext uri="{FF2B5EF4-FFF2-40B4-BE49-F238E27FC236}">
                <a16:creationId xmlns:a16="http://schemas.microsoft.com/office/drawing/2014/main" id="{ECB0F889-688C-4784-B3CF-01AA70A017F8}"/>
              </a:ext>
            </a:extLst>
          </p:cNvPr>
          <p:cNvPicPr>
            <a:picLocks noChangeAspect="1"/>
          </p:cNvPicPr>
          <p:nvPr/>
        </p:nvPicPr>
        <p:blipFill>
          <a:blip r:embed="rId3"/>
          <a:stretch>
            <a:fillRect/>
          </a:stretch>
        </p:blipFill>
        <p:spPr>
          <a:xfrm>
            <a:off x="201613" y="113715"/>
            <a:ext cx="612000" cy="608292"/>
          </a:xfrm>
          <a:prstGeom prst="rect">
            <a:avLst/>
          </a:prstGeom>
        </p:spPr>
      </p:pic>
    </p:spTree>
    <p:extLst>
      <p:ext uri="{BB962C8B-B14F-4D97-AF65-F5344CB8AC3E}">
        <p14:creationId xmlns:p14="http://schemas.microsoft.com/office/powerpoint/2010/main" val="37301589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42974" y="138224"/>
            <a:ext cx="9193633" cy="547576"/>
          </a:xfrm>
        </p:spPr>
        <p:txBody>
          <a:bodyPr/>
          <a:lstStyle/>
          <a:p>
            <a:r>
              <a:rPr lang="en-NZ" dirty="0"/>
              <a:t>Demographic differences in game preferences</a:t>
            </a:r>
          </a:p>
        </p:txBody>
      </p:sp>
      <p:sp>
        <p:nvSpPr>
          <p:cNvPr id="11" name="Rectangle 10">
            <a:extLst>
              <a:ext uri="{FF2B5EF4-FFF2-40B4-BE49-F238E27FC236}">
                <a16:creationId xmlns:a16="http://schemas.microsoft.com/office/drawing/2014/main" id="{64367E28-56F4-4CC0-B141-D52D846B57F8}"/>
              </a:ext>
            </a:extLst>
          </p:cNvPr>
          <p:cNvSpPr/>
          <p:nvPr/>
        </p:nvSpPr>
        <p:spPr>
          <a:xfrm>
            <a:off x="203199" y="1513240"/>
            <a:ext cx="2821467" cy="20088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Older children (particularly boys) are more likely to prefer multi-player, fighting and shooting, and sports games than average. </a:t>
            </a:r>
          </a:p>
          <a:p>
            <a:pPr marL="36000"/>
            <a:r>
              <a:rPr lang="en-NZ" dirty="0">
                <a:solidFill>
                  <a:srgbClr val="404040"/>
                </a:solidFill>
              </a:rPr>
              <a:t> </a:t>
            </a:r>
          </a:p>
        </p:txBody>
      </p:sp>
      <p:sp>
        <p:nvSpPr>
          <p:cNvPr id="16" name="Rectangle 15">
            <a:extLst>
              <a:ext uri="{FF2B5EF4-FFF2-40B4-BE49-F238E27FC236}">
                <a16:creationId xmlns:a16="http://schemas.microsoft.com/office/drawing/2014/main" id="{4AFBC0AD-D46E-4551-A2C2-C2D54CD7569D}"/>
              </a:ext>
            </a:extLst>
          </p:cNvPr>
          <p:cNvSpPr/>
          <p:nvPr/>
        </p:nvSpPr>
        <p:spPr>
          <a:xfrm>
            <a:off x="3136900" y="1039528"/>
            <a:ext cx="8851900" cy="5178392"/>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sp>
        <p:nvSpPr>
          <p:cNvPr id="9" name="Rectangle 8">
            <a:extLst>
              <a:ext uri="{FF2B5EF4-FFF2-40B4-BE49-F238E27FC236}">
                <a16:creationId xmlns:a16="http://schemas.microsoft.com/office/drawing/2014/main" id="{BBA93773-3955-437A-B176-08CDC0521863}"/>
              </a:ext>
            </a:extLst>
          </p:cNvPr>
          <p:cNvSpPr/>
          <p:nvPr/>
        </p:nvSpPr>
        <p:spPr>
          <a:xfrm>
            <a:off x="3136901" y="1039528"/>
            <a:ext cx="8851900" cy="816330"/>
          </a:xfrm>
          <a:prstGeom prst="rect">
            <a:avLst/>
          </a:prstGeom>
          <a:solidFill>
            <a:srgbClr val="E05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0" name="Table 9">
            <a:extLst>
              <a:ext uri="{FF2B5EF4-FFF2-40B4-BE49-F238E27FC236}">
                <a16:creationId xmlns:a16="http://schemas.microsoft.com/office/drawing/2014/main" id="{97118E2E-6EE6-49E3-8EAF-5D7D4405B641}"/>
              </a:ext>
            </a:extLst>
          </p:cNvPr>
          <p:cNvGraphicFramePr>
            <a:graphicFrameLocks noGrp="1"/>
          </p:cNvGraphicFramePr>
          <p:nvPr>
            <p:extLst>
              <p:ext uri="{D42A27DB-BD31-4B8C-83A1-F6EECF244321}">
                <p14:modId xmlns:p14="http://schemas.microsoft.com/office/powerpoint/2010/main" val="611306220"/>
              </p:ext>
            </p:extLst>
          </p:nvPr>
        </p:nvGraphicFramePr>
        <p:xfrm>
          <a:off x="3293676" y="1983995"/>
          <a:ext cx="8538348" cy="4095627"/>
        </p:xfrm>
        <a:graphic>
          <a:graphicData uri="http://schemas.openxmlformats.org/drawingml/2006/table">
            <a:tbl>
              <a:tblPr/>
              <a:tblGrid>
                <a:gridCol w="1711301">
                  <a:extLst>
                    <a:ext uri="{9D8B030D-6E8A-4147-A177-3AD203B41FA5}">
                      <a16:colId xmlns:a16="http://schemas.microsoft.com/office/drawing/2014/main" val="3410750372"/>
                    </a:ext>
                  </a:extLst>
                </a:gridCol>
                <a:gridCol w="1203943">
                  <a:extLst>
                    <a:ext uri="{9D8B030D-6E8A-4147-A177-3AD203B41FA5}">
                      <a16:colId xmlns:a16="http://schemas.microsoft.com/office/drawing/2014/main" val="290354320"/>
                    </a:ext>
                  </a:extLst>
                </a:gridCol>
                <a:gridCol w="2811552">
                  <a:extLst>
                    <a:ext uri="{9D8B030D-6E8A-4147-A177-3AD203B41FA5}">
                      <a16:colId xmlns:a16="http://schemas.microsoft.com/office/drawing/2014/main" val="2788934165"/>
                    </a:ext>
                  </a:extLst>
                </a:gridCol>
                <a:gridCol w="2811552">
                  <a:extLst>
                    <a:ext uri="{9D8B030D-6E8A-4147-A177-3AD203B41FA5}">
                      <a16:colId xmlns:a16="http://schemas.microsoft.com/office/drawing/2014/main" val="3957907278"/>
                    </a:ext>
                  </a:extLst>
                </a:gridCol>
              </a:tblGrid>
              <a:tr h="554413">
                <a:tc>
                  <a:txBody>
                    <a:bodyPr/>
                    <a:lstStyle/>
                    <a:p>
                      <a:pPr algn="ctr" fontAlgn="b"/>
                      <a:r>
                        <a:rPr lang="en-NZ" sz="1200" b="0" i="0" u="none" strike="noStrike" dirty="0">
                          <a:solidFill>
                            <a:srgbClr val="000000"/>
                          </a:solidFill>
                          <a:effectLst/>
                          <a:latin typeface="Calibri" panose="020F0502020204030204" pitchFamily="34" charset="0"/>
                        </a:rPr>
                        <a:t>Adventure games</a:t>
                      </a:r>
                    </a:p>
                  </a:txBody>
                  <a:tcPr marL="0" marR="0" marT="0" marB="0" anchor="ctr">
                    <a:lnL>
                      <a:noFill/>
                    </a:lnL>
                    <a:lnR w="7620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a:noFill/>
                    </a:lnB>
                  </a:tcPr>
                </a:tc>
                <a:tc>
                  <a:txBody>
                    <a:bodyPr/>
                    <a:lstStyle/>
                    <a:p>
                      <a:pPr marL="0" indent="0" algn="ctr" fontAlgn="b">
                        <a:buFont typeface="Arial" panose="020B0604020202020204" pitchFamily="34" charset="0"/>
                        <a:buNone/>
                      </a:pPr>
                      <a:r>
                        <a:rPr lang="en-NZ" sz="1600" b="1" i="0" u="none" strike="noStrike" dirty="0">
                          <a:solidFill>
                            <a:schemeClr val="accent4"/>
                          </a:solidFill>
                          <a:effectLst/>
                          <a:latin typeface="Calibri" panose="020F0502020204030204" pitchFamily="34" charset="0"/>
                        </a:rPr>
                        <a:t>48%</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b"/>
                      <a:r>
                        <a:rPr lang="en-NZ" sz="1200" b="0" i="0" u="none" strike="noStrike" dirty="0">
                          <a:solidFill>
                            <a:schemeClr val="tx1"/>
                          </a:solidFill>
                          <a:effectLst/>
                          <a:latin typeface="Calibri" panose="020F0502020204030204" pitchFamily="34" charset="0"/>
                        </a:rPr>
                        <a:t>-</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b"/>
                      <a:r>
                        <a:rPr lang="en-NZ" sz="1200" b="0" i="0" u="none" strike="noStrike" dirty="0">
                          <a:solidFill>
                            <a:schemeClr val="tx1"/>
                          </a:solidFill>
                          <a:effectLst/>
                          <a:latin typeface="Calibri" panose="020F0502020204030204" pitchFamily="34" charset="0"/>
                        </a:rPr>
                        <a:t>9 to 11 year olds (54%)</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016282173"/>
                  </a:ext>
                </a:extLst>
              </a:tr>
              <a:tr h="769149">
                <a:tc>
                  <a:txBody>
                    <a:bodyPr/>
                    <a:lstStyle/>
                    <a:p>
                      <a:pPr algn="ctr" fontAlgn="b"/>
                      <a:r>
                        <a:rPr lang="en-NZ" sz="1200" b="0" i="0" u="none" strike="noStrike" dirty="0">
                          <a:solidFill>
                            <a:srgbClr val="000000"/>
                          </a:solidFill>
                          <a:effectLst/>
                          <a:latin typeface="Calibri" panose="020F0502020204030204" pitchFamily="34" charset="0"/>
                        </a:rPr>
                        <a:t>Multi-player games</a:t>
                      </a:r>
                    </a:p>
                  </a:txBody>
                  <a:tcPr marL="0" marR="0" marT="0" marB="0" anchor="ctr">
                    <a:lnL>
                      <a:noFill/>
                    </a:lnL>
                    <a:lnR w="7620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a:noFill/>
                    </a:lnB>
                  </a:tcPr>
                </a:tc>
                <a:tc>
                  <a:txBody>
                    <a:bodyPr/>
                    <a:lstStyle/>
                    <a:p>
                      <a:pPr marL="0" indent="0" algn="ctr" fontAlgn="b">
                        <a:buFont typeface="Arial" panose="020B0604020202020204" pitchFamily="34" charset="0"/>
                        <a:buNone/>
                      </a:pPr>
                      <a:r>
                        <a:rPr lang="en-NZ" sz="1600" b="1" i="0" u="none" strike="noStrike" dirty="0">
                          <a:solidFill>
                            <a:schemeClr val="accent4"/>
                          </a:solidFill>
                          <a:effectLst/>
                          <a:latin typeface="Calibri" panose="020F0502020204030204" pitchFamily="34" charset="0"/>
                        </a:rPr>
                        <a:t>41%</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NZ" sz="1200" b="0" i="0" u="none" strike="noStrike" dirty="0">
                          <a:solidFill>
                            <a:srgbClr val="000000"/>
                          </a:solidFill>
                          <a:effectLst/>
                          <a:latin typeface="Calibri" panose="020F0502020204030204" pitchFamily="34" charset="0"/>
                        </a:rPr>
                        <a:t>Girls (34%)</a:t>
                      </a:r>
                    </a:p>
                    <a:p>
                      <a:pPr algn="ctr" fontAlgn="b"/>
                      <a:r>
                        <a:rPr lang="en-NZ" sz="1200" b="0" i="0" u="none" strike="noStrike" dirty="0">
                          <a:solidFill>
                            <a:srgbClr val="000000"/>
                          </a:solidFill>
                          <a:effectLst/>
                          <a:latin typeface="Calibri" panose="020F0502020204030204" pitchFamily="34" charset="0"/>
                        </a:rPr>
                        <a:t>6 to 8 year olds (29%)</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b"/>
                      <a:r>
                        <a:rPr lang="en-NZ" sz="1200" b="0" i="0" u="none" strike="noStrike" kern="1200" dirty="0">
                          <a:solidFill>
                            <a:schemeClr val="tx1"/>
                          </a:solidFill>
                          <a:effectLst/>
                          <a:latin typeface="Calibri" panose="020F0502020204030204" pitchFamily="34" charset="0"/>
                          <a:ea typeface="+mn-ea"/>
                          <a:cs typeface="+mn-cs"/>
                        </a:rPr>
                        <a:t>9 to 11  (46%) and 12 to 14 (47%) year olds</a:t>
                      </a:r>
                    </a:p>
                    <a:p>
                      <a:pPr algn="ctr" fontAlgn="b"/>
                      <a:r>
                        <a:rPr lang="en-NZ" sz="1200" b="0" i="0" u="none" strike="noStrike" kern="1200" dirty="0">
                          <a:solidFill>
                            <a:schemeClr val="tx1"/>
                          </a:solidFill>
                          <a:effectLst/>
                          <a:latin typeface="Calibri" panose="020F0502020204030204" pitchFamily="34" charset="0"/>
                          <a:ea typeface="+mn-ea"/>
                          <a:cs typeface="+mn-cs"/>
                        </a:rPr>
                        <a:t>Boys (46%)</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805513264"/>
                  </a:ext>
                </a:extLst>
              </a:tr>
              <a:tr h="554413">
                <a:tc>
                  <a:txBody>
                    <a:bodyPr/>
                    <a:lstStyle/>
                    <a:p>
                      <a:pPr algn="ctr" fontAlgn="b"/>
                      <a:r>
                        <a:rPr lang="en-NZ" sz="1200" b="0" i="0" u="none" strike="noStrike" dirty="0">
                          <a:solidFill>
                            <a:srgbClr val="000000"/>
                          </a:solidFill>
                          <a:effectLst/>
                          <a:latin typeface="Calibri" panose="020F0502020204030204" pitchFamily="34" charset="0"/>
                        </a:rPr>
                        <a:t>World building games</a:t>
                      </a:r>
                    </a:p>
                  </a:txBody>
                  <a:tcPr marL="0" marR="0" marT="0" marB="0" anchor="ctr">
                    <a:lnL>
                      <a:noFill/>
                    </a:lnL>
                    <a:lnR w="76200" cap="flat" cmpd="sng" algn="ctr">
                      <a:solidFill>
                        <a:schemeClr val="bg1"/>
                      </a:solidFill>
                      <a:prstDash val="solid"/>
                      <a:round/>
                      <a:headEnd type="none" w="med" len="med"/>
                      <a:tailEnd type="none" w="med" len="med"/>
                    </a:lnR>
                    <a:lnT>
                      <a:noFill/>
                    </a:lnT>
                    <a:lnB>
                      <a:noFill/>
                    </a:lnB>
                  </a:tcPr>
                </a:tc>
                <a:tc>
                  <a:txBody>
                    <a:bodyPr/>
                    <a:lstStyle/>
                    <a:p>
                      <a:pPr marL="0" indent="0" algn="ctr" fontAlgn="b">
                        <a:buFont typeface="Arial" panose="020B0604020202020204" pitchFamily="34" charset="0"/>
                        <a:buNone/>
                      </a:pPr>
                      <a:r>
                        <a:rPr lang="en-NZ" sz="1600" b="1" i="0" u="none" strike="noStrike" dirty="0">
                          <a:solidFill>
                            <a:schemeClr val="accent4"/>
                          </a:solidFill>
                          <a:effectLst/>
                          <a:latin typeface="Calibri" panose="020F0502020204030204" pitchFamily="34" charset="0"/>
                        </a:rPr>
                        <a:t>38%</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NZ" sz="1200" b="0" i="0" u="none" strike="noStrike" dirty="0">
                          <a:solidFill>
                            <a:schemeClr val="tx1"/>
                          </a:solidFill>
                          <a:effectLst/>
                          <a:latin typeface="Calibri" panose="020F0502020204030204" pitchFamily="34" charset="0"/>
                        </a:rPr>
                        <a:t>Asians (26%)</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b"/>
                      <a:r>
                        <a:rPr lang="en-NZ" sz="1200" b="0" i="0" u="none" strike="noStrike" dirty="0">
                          <a:solidFill>
                            <a:srgbClr val="000000"/>
                          </a:solidFill>
                          <a:effectLst/>
                          <a:latin typeface="Calibri" panose="020F0502020204030204" pitchFamily="34" charset="0"/>
                        </a:rPr>
                        <a:t>-</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884543621"/>
                  </a:ext>
                </a:extLst>
              </a:tr>
              <a:tr h="554413">
                <a:tc>
                  <a:txBody>
                    <a:bodyPr/>
                    <a:lstStyle/>
                    <a:p>
                      <a:pPr algn="ctr" fontAlgn="b"/>
                      <a:r>
                        <a:rPr lang="en-NZ" sz="1200" b="0" i="0" u="none" strike="noStrike" dirty="0">
                          <a:solidFill>
                            <a:srgbClr val="000000"/>
                          </a:solidFill>
                          <a:effectLst/>
                          <a:latin typeface="Calibri" panose="020F0502020204030204" pitchFamily="34" charset="0"/>
                        </a:rPr>
                        <a:t>Educational games</a:t>
                      </a:r>
                    </a:p>
                  </a:txBody>
                  <a:tcPr marL="0" marR="0" marT="0" marB="0" anchor="ctr">
                    <a:lnL>
                      <a:noFill/>
                    </a:lnL>
                    <a:lnR w="76200" cap="flat" cmpd="sng" algn="ctr">
                      <a:solidFill>
                        <a:schemeClr val="bg1"/>
                      </a:solidFill>
                      <a:prstDash val="solid"/>
                      <a:round/>
                      <a:headEnd type="none" w="med" len="med"/>
                      <a:tailEnd type="none" w="med" len="med"/>
                    </a:lnR>
                    <a:lnT>
                      <a:noFill/>
                    </a:lnT>
                    <a:lnB>
                      <a:noFill/>
                    </a:lnB>
                  </a:tcPr>
                </a:tc>
                <a:tc>
                  <a:txBody>
                    <a:bodyPr/>
                    <a:lstStyle/>
                    <a:p>
                      <a:pPr marL="0" indent="0" algn="ctr" fontAlgn="b">
                        <a:buFont typeface="Arial" panose="020B0604020202020204" pitchFamily="34" charset="0"/>
                        <a:buNone/>
                      </a:pPr>
                      <a:r>
                        <a:rPr lang="en-NZ" sz="1600" b="1" i="0" u="none" strike="noStrike" dirty="0">
                          <a:solidFill>
                            <a:schemeClr val="accent4"/>
                          </a:solidFill>
                          <a:effectLst/>
                          <a:latin typeface="Calibri" panose="020F0502020204030204" pitchFamily="34" charset="0"/>
                        </a:rPr>
                        <a:t>35%</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b"/>
                      <a:r>
                        <a:rPr lang="en-NZ" sz="1200" b="0" i="0" u="none" strike="noStrike" kern="1200" dirty="0">
                          <a:solidFill>
                            <a:schemeClr val="tx1"/>
                          </a:solidFill>
                          <a:effectLst/>
                          <a:latin typeface="Calibri" panose="020F0502020204030204" pitchFamily="34" charset="0"/>
                          <a:ea typeface="+mn-ea"/>
                          <a:cs typeface="+mn-cs"/>
                        </a:rPr>
                        <a:t>Boys (26%)</a:t>
                      </a:r>
                    </a:p>
                    <a:p>
                      <a:pPr algn="ctr" fontAlgn="b"/>
                      <a:r>
                        <a:rPr lang="en-NZ" sz="1200" b="0" i="0" u="none" strike="noStrike" kern="1200" dirty="0">
                          <a:solidFill>
                            <a:schemeClr val="tx1"/>
                          </a:solidFill>
                          <a:effectLst/>
                          <a:latin typeface="Calibri" panose="020F0502020204030204" pitchFamily="34" charset="0"/>
                          <a:ea typeface="+mn-ea"/>
                          <a:cs typeface="+mn-cs"/>
                        </a:rPr>
                        <a:t>12 to 14 year olds (21%)</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b"/>
                      <a:r>
                        <a:rPr lang="en-NZ" sz="1200" b="0" i="0" u="none" strike="noStrike" dirty="0">
                          <a:solidFill>
                            <a:srgbClr val="000000"/>
                          </a:solidFill>
                          <a:effectLst/>
                          <a:latin typeface="Calibri" panose="020F0502020204030204" pitchFamily="34" charset="0"/>
                        </a:rPr>
                        <a:t>Girls (46%)</a:t>
                      </a:r>
                    </a:p>
                    <a:p>
                      <a:pPr algn="ctr" fontAlgn="b"/>
                      <a:r>
                        <a:rPr lang="en-NZ" sz="1200" b="0" i="0" u="none" strike="noStrike" dirty="0">
                          <a:solidFill>
                            <a:srgbClr val="000000"/>
                          </a:solidFill>
                          <a:effectLst/>
                          <a:latin typeface="Calibri" panose="020F0502020204030204" pitchFamily="34" charset="0"/>
                        </a:rPr>
                        <a:t>6 to 8 year olds (45%)</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758627910"/>
                  </a:ext>
                </a:extLst>
              </a:tr>
              <a:tr h="554413">
                <a:tc>
                  <a:txBody>
                    <a:bodyPr/>
                    <a:lstStyle/>
                    <a:p>
                      <a:pPr algn="ctr" fontAlgn="b"/>
                      <a:r>
                        <a:rPr lang="en-NZ" sz="1200" b="0" i="0" u="none" strike="noStrike" dirty="0">
                          <a:solidFill>
                            <a:srgbClr val="000000"/>
                          </a:solidFill>
                          <a:effectLst/>
                          <a:latin typeface="Calibri" panose="020F0502020204030204" pitchFamily="34" charset="0"/>
                        </a:rPr>
                        <a:t>Racing games</a:t>
                      </a:r>
                    </a:p>
                  </a:txBody>
                  <a:tcPr marL="0" marR="0" marT="0" marB="0" anchor="ctr">
                    <a:lnL>
                      <a:noFill/>
                    </a:lnL>
                    <a:lnR w="76200" cap="flat" cmpd="sng" algn="ctr">
                      <a:solidFill>
                        <a:schemeClr val="bg1"/>
                      </a:solidFill>
                      <a:prstDash val="solid"/>
                      <a:round/>
                      <a:headEnd type="none" w="med" len="med"/>
                      <a:tailEnd type="none" w="med" len="med"/>
                    </a:lnR>
                    <a:lnT>
                      <a:noFill/>
                    </a:lnT>
                    <a:lnB>
                      <a:noFill/>
                    </a:lnB>
                  </a:tcPr>
                </a:tc>
                <a:tc>
                  <a:txBody>
                    <a:bodyPr/>
                    <a:lstStyle/>
                    <a:p>
                      <a:pPr marL="0" indent="0" algn="ctr" fontAlgn="b">
                        <a:buFont typeface="Arial" panose="020B0604020202020204" pitchFamily="34" charset="0"/>
                        <a:buNone/>
                      </a:pPr>
                      <a:r>
                        <a:rPr lang="en-NZ" sz="1600" b="1" i="0" u="none" strike="noStrike" dirty="0">
                          <a:solidFill>
                            <a:schemeClr val="accent4"/>
                          </a:solidFill>
                          <a:effectLst/>
                          <a:latin typeface="Calibri" panose="020F0502020204030204" pitchFamily="34" charset="0"/>
                        </a:rPr>
                        <a:t>34%</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b"/>
                      <a:r>
                        <a:rPr lang="en-NZ" sz="1200" b="0" i="0" u="none" strike="noStrike" dirty="0">
                          <a:solidFill>
                            <a:srgbClr val="000000"/>
                          </a:solidFill>
                          <a:effectLst/>
                          <a:latin typeface="Calibri" panose="020F0502020204030204" pitchFamily="34" charset="0"/>
                        </a:rPr>
                        <a:t>Girls (24%)</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b"/>
                      <a:r>
                        <a:rPr lang="en-NZ" sz="1200" b="0" i="0" u="none" strike="noStrike" dirty="0">
                          <a:solidFill>
                            <a:schemeClr val="tx1"/>
                          </a:solidFill>
                          <a:effectLst/>
                          <a:latin typeface="Calibri" panose="020F0502020204030204" pitchFamily="34" charset="0"/>
                        </a:rPr>
                        <a:t>Boys (43%)</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23442888"/>
                  </a:ext>
                </a:extLst>
              </a:tr>
              <a:tr h="554413">
                <a:tc>
                  <a:txBody>
                    <a:bodyPr/>
                    <a:lstStyle/>
                    <a:p>
                      <a:pPr algn="ctr" fontAlgn="b"/>
                      <a:r>
                        <a:rPr lang="en-NZ" sz="1200" b="0" i="0" u="none" strike="noStrike" dirty="0">
                          <a:solidFill>
                            <a:srgbClr val="000000"/>
                          </a:solidFill>
                          <a:effectLst/>
                          <a:latin typeface="Calibri" panose="020F0502020204030204" pitchFamily="34" charset="0"/>
                        </a:rPr>
                        <a:t>Fighting / shooting games</a:t>
                      </a:r>
                    </a:p>
                  </a:txBody>
                  <a:tcPr marL="0" marR="0" marT="0" marB="0" anchor="ctr">
                    <a:lnL>
                      <a:noFill/>
                    </a:lnL>
                    <a:lnR w="76200" cap="flat" cmpd="sng" algn="ctr">
                      <a:solidFill>
                        <a:schemeClr val="bg1"/>
                      </a:solidFill>
                      <a:prstDash val="solid"/>
                      <a:round/>
                      <a:headEnd type="none" w="med" len="med"/>
                      <a:tailEnd type="none" w="med" len="med"/>
                    </a:lnR>
                    <a:lnT>
                      <a:noFill/>
                    </a:lnT>
                    <a:lnB>
                      <a:noFill/>
                    </a:lnB>
                  </a:tcPr>
                </a:tc>
                <a:tc>
                  <a:txBody>
                    <a:bodyPr/>
                    <a:lstStyle/>
                    <a:p>
                      <a:pPr marL="0" indent="0" algn="ctr" fontAlgn="b">
                        <a:buFont typeface="Arial" panose="020B0604020202020204" pitchFamily="34" charset="0"/>
                        <a:buNone/>
                      </a:pPr>
                      <a:r>
                        <a:rPr lang="en-NZ" sz="1600" b="1" i="0" u="none" strike="noStrike" dirty="0">
                          <a:solidFill>
                            <a:schemeClr val="accent4"/>
                          </a:solidFill>
                          <a:effectLst/>
                          <a:latin typeface="Calibri" panose="020F0502020204030204" pitchFamily="34" charset="0"/>
                        </a:rPr>
                        <a:t>33%</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b"/>
                      <a:r>
                        <a:rPr lang="en-NZ" sz="1200" b="0" i="0" u="none" strike="noStrike" dirty="0">
                          <a:solidFill>
                            <a:srgbClr val="000000"/>
                          </a:solidFill>
                          <a:effectLst/>
                          <a:latin typeface="Calibri" panose="020F0502020204030204" pitchFamily="34" charset="0"/>
                        </a:rPr>
                        <a:t>6 to 8 year olds (23%)</a:t>
                      </a:r>
                    </a:p>
                    <a:p>
                      <a:pPr algn="ctr" fontAlgn="b"/>
                      <a:r>
                        <a:rPr lang="en-NZ" sz="1200" b="0" i="0" u="none" strike="noStrike" dirty="0">
                          <a:solidFill>
                            <a:srgbClr val="000000"/>
                          </a:solidFill>
                          <a:effectLst/>
                          <a:latin typeface="Calibri" panose="020F0502020204030204" pitchFamily="34" charset="0"/>
                        </a:rPr>
                        <a:t>Girls (14%)</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b"/>
                      <a:r>
                        <a:rPr lang="en-NZ" sz="1200" b="0" i="0" u="none" strike="noStrike" dirty="0">
                          <a:solidFill>
                            <a:schemeClr val="tx1"/>
                          </a:solidFill>
                          <a:effectLst/>
                          <a:latin typeface="Calibri" panose="020F0502020204030204" pitchFamily="34" charset="0"/>
                        </a:rPr>
                        <a:t>Boys (49%)</a:t>
                      </a:r>
                    </a:p>
                    <a:p>
                      <a:pPr algn="ctr" fontAlgn="b"/>
                      <a:r>
                        <a:rPr lang="en-NZ" sz="1200" b="0" i="0" u="none" strike="noStrike" dirty="0">
                          <a:solidFill>
                            <a:schemeClr val="tx1"/>
                          </a:solidFill>
                          <a:effectLst/>
                          <a:latin typeface="Calibri" panose="020F0502020204030204" pitchFamily="34" charset="0"/>
                        </a:rPr>
                        <a:t>12 to 14 year olds (41%)</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196937410"/>
                  </a:ext>
                </a:extLst>
              </a:tr>
              <a:tr h="554413">
                <a:tc>
                  <a:txBody>
                    <a:bodyPr/>
                    <a:lstStyle/>
                    <a:p>
                      <a:pPr algn="ctr" fontAlgn="b"/>
                      <a:r>
                        <a:rPr lang="en-NZ" sz="1200" b="0" i="0" u="none" strike="noStrike" dirty="0">
                          <a:solidFill>
                            <a:srgbClr val="000000"/>
                          </a:solidFill>
                          <a:effectLst/>
                          <a:latin typeface="Calibri" panose="020F0502020204030204" pitchFamily="34" charset="0"/>
                        </a:rPr>
                        <a:t>Sports games</a:t>
                      </a:r>
                    </a:p>
                  </a:txBody>
                  <a:tcPr marL="0" marR="0" marT="0" marB="0" anchor="ctr">
                    <a:lnL>
                      <a:noFill/>
                    </a:lnL>
                    <a:lnR w="76200" cap="flat" cmpd="sng" algn="ctr">
                      <a:solidFill>
                        <a:schemeClr val="bg1"/>
                      </a:solidFill>
                      <a:prstDash val="solid"/>
                      <a:round/>
                      <a:headEnd type="none" w="med" len="med"/>
                      <a:tailEnd type="none" w="med" len="med"/>
                    </a:lnR>
                    <a:lnT>
                      <a:noFill/>
                    </a:lnT>
                    <a:lnB>
                      <a:noFill/>
                    </a:lnB>
                  </a:tcPr>
                </a:tc>
                <a:tc>
                  <a:txBody>
                    <a:bodyPr/>
                    <a:lstStyle/>
                    <a:p>
                      <a:pPr marL="0" indent="0" algn="ctr" fontAlgn="b">
                        <a:buFont typeface="Arial" panose="020B0604020202020204" pitchFamily="34" charset="0"/>
                        <a:buNone/>
                      </a:pPr>
                      <a:r>
                        <a:rPr lang="en-NZ" sz="1600" b="1" i="0" u="none" strike="noStrike" dirty="0">
                          <a:solidFill>
                            <a:schemeClr val="accent4"/>
                          </a:solidFill>
                          <a:effectLst/>
                          <a:latin typeface="Calibri" panose="020F0502020204030204" pitchFamily="34" charset="0"/>
                        </a:rPr>
                        <a:t>22%</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fontAlgn="b"/>
                      <a:r>
                        <a:rPr lang="en-NZ" sz="1200" b="0" i="0" u="none" strike="noStrike" dirty="0">
                          <a:solidFill>
                            <a:srgbClr val="000000"/>
                          </a:solidFill>
                          <a:effectLst/>
                          <a:latin typeface="Calibri" panose="020F0502020204030204" pitchFamily="34" charset="0"/>
                        </a:rPr>
                        <a:t>6 to 8 year olds (13%)</a:t>
                      </a:r>
                    </a:p>
                    <a:p>
                      <a:pPr algn="ctr" fontAlgn="b"/>
                      <a:r>
                        <a:rPr lang="en-NZ" sz="1200" b="0" i="0" u="none" strike="noStrike" dirty="0">
                          <a:solidFill>
                            <a:srgbClr val="000000"/>
                          </a:solidFill>
                          <a:effectLst/>
                          <a:latin typeface="Calibri" panose="020F0502020204030204" pitchFamily="34" charset="0"/>
                        </a:rPr>
                        <a:t>Girls (12%)</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fontAlgn="b"/>
                      <a:r>
                        <a:rPr lang="en-NZ" sz="1200" b="0" i="0" u="none" strike="noStrike" dirty="0">
                          <a:solidFill>
                            <a:schemeClr val="tx1"/>
                          </a:solidFill>
                          <a:effectLst/>
                          <a:latin typeface="Calibri" panose="020F0502020204030204" pitchFamily="34" charset="0"/>
                        </a:rPr>
                        <a:t>Boys (30%)</a:t>
                      </a:r>
                    </a:p>
                    <a:p>
                      <a:pPr algn="ctr" fontAlgn="b"/>
                      <a:r>
                        <a:rPr lang="en-NZ" sz="1200" b="0" i="0" u="none" strike="noStrike" dirty="0">
                          <a:solidFill>
                            <a:schemeClr val="tx1"/>
                          </a:solidFill>
                          <a:effectLst/>
                          <a:latin typeface="Calibri" panose="020F0502020204030204" pitchFamily="34" charset="0"/>
                        </a:rPr>
                        <a:t>12 to 14 year olds (27%)</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103306376"/>
                  </a:ext>
                </a:extLst>
              </a:tr>
            </a:tbl>
          </a:graphicData>
        </a:graphic>
      </p:graphicFrame>
      <p:grpSp>
        <p:nvGrpSpPr>
          <p:cNvPr id="15" name="Group 14">
            <a:extLst>
              <a:ext uri="{FF2B5EF4-FFF2-40B4-BE49-F238E27FC236}">
                <a16:creationId xmlns:a16="http://schemas.microsoft.com/office/drawing/2014/main" id="{96E01BD0-7731-48B3-89C1-036702E01C33}"/>
              </a:ext>
            </a:extLst>
          </p:cNvPr>
          <p:cNvGrpSpPr/>
          <p:nvPr/>
        </p:nvGrpSpPr>
        <p:grpSpPr>
          <a:xfrm>
            <a:off x="6229989" y="1029368"/>
            <a:ext cx="2822157" cy="5178392"/>
            <a:chOff x="3736300" y="1727997"/>
            <a:chExt cx="2733015" cy="4273200"/>
          </a:xfrm>
        </p:grpSpPr>
        <p:cxnSp>
          <p:nvCxnSpPr>
            <p:cNvPr id="20" name="Straight Connector 19">
              <a:extLst>
                <a:ext uri="{FF2B5EF4-FFF2-40B4-BE49-F238E27FC236}">
                  <a16:creationId xmlns:a16="http://schemas.microsoft.com/office/drawing/2014/main" id="{61E81919-5580-4EB4-B720-8158AA911205}"/>
                </a:ext>
              </a:extLst>
            </p:cNvPr>
            <p:cNvCxnSpPr/>
            <p:nvPr/>
          </p:nvCxnSpPr>
          <p:spPr>
            <a:xfrm>
              <a:off x="3736300" y="1727997"/>
              <a:ext cx="0" cy="4273200"/>
            </a:xfrm>
            <a:prstGeom prst="line">
              <a:avLst/>
            </a:prstGeom>
            <a:ln w="25400">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2CDFD53-9F72-4867-8DBF-27D409C2DBF1}"/>
                </a:ext>
              </a:extLst>
            </p:cNvPr>
            <p:cNvCxnSpPr/>
            <p:nvPr/>
          </p:nvCxnSpPr>
          <p:spPr>
            <a:xfrm>
              <a:off x="6469315" y="1727997"/>
              <a:ext cx="0" cy="4273200"/>
            </a:xfrm>
            <a:prstGeom prst="line">
              <a:avLst/>
            </a:prstGeom>
            <a:ln w="25400">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grpSp>
      <p:graphicFrame>
        <p:nvGraphicFramePr>
          <p:cNvPr id="22" name="Table 21">
            <a:extLst>
              <a:ext uri="{FF2B5EF4-FFF2-40B4-BE49-F238E27FC236}">
                <a16:creationId xmlns:a16="http://schemas.microsoft.com/office/drawing/2014/main" id="{2C1C9606-EB16-45CD-847A-7CBA8ECDE8A5}"/>
              </a:ext>
            </a:extLst>
          </p:cNvPr>
          <p:cNvGraphicFramePr>
            <a:graphicFrameLocks noGrp="1"/>
          </p:cNvGraphicFramePr>
          <p:nvPr>
            <p:extLst>
              <p:ext uri="{D42A27DB-BD31-4B8C-83A1-F6EECF244321}">
                <p14:modId xmlns:p14="http://schemas.microsoft.com/office/powerpoint/2010/main" val="693278997"/>
              </p:ext>
            </p:extLst>
          </p:nvPr>
        </p:nvGraphicFramePr>
        <p:xfrm>
          <a:off x="4775202" y="1174190"/>
          <a:ext cx="7175494" cy="504000"/>
        </p:xfrm>
        <a:graphic>
          <a:graphicData uri="http://schemas.openxmlformats.org/drawingml/2006/table">
            <a:tbl>
              <a:tblPr>
                <a:tableStyleId>{2D5ABB26-0587-4C30-8999-92F81FD0307C}</a:tableStyleId>
              </a:tblPr>
              <a:tblGrid>
                <a:gridCol w="1463038">
                  <a:extLst>
                    <a:ext uri="{9D8B030D-6E8A-4147-A177-3AD203B41FA5}">
                      <a16:colId xmlns:a16="http://schemas.microsoft.com/office/drawing/2014/main" val="3972847450"/>
                    </a:ext>
                  </a:extLst>
                </a:gridCol>
                <a:gridCol w="2814320">
                  <a:extLst>
                    <a:ext uri="{9D8B030D-6E8A-4147-A177-3AD203B41FA5}">
                      <a16:colId xmlns:a16="http://schemas.microsoft.com/office/drawing/2014/main" val="3966924618"/>
                    </a:ext>
                  </a:extLst>
                </a:gridCol>
                <a:gridCol w="2898136">
                  <a:extLst>
                    <a:ext uri="{9D8B030D-6E8A-4147-A177-3AD203B41FA5}">
                      <a16:colId xmlns:a16="http://schemas.microsoft.com/office/drawing/2014/main" val="2796366393"/>
                    </a:ext>
                  </a:extLst>
                </a:gridCol>
              </a:tblGrid>
              <a:tr h="504000">
                <a:tc>
                  <a:txBody>
                    <a:bodyPr/>
                    <a:lstStyle/>
                    <a:p>
                      <a:pPr algn="ctr"/>
                      <a:r>
                        <a:rPr lang="en-NZ" sz="1200" b="1" dirty="0">
                          <a:solidFill>
                            <a:schemeClr val="bg1"/>
                          </a:solidFill>
                          <a:latin typeface="+mj-lt"/>
                          <a:cs typeface="Arial" panose="020B0604020202020204" pitchFamily="34" charset="0"/>
                        </a:rPr>
                        <a:t>Daily reach</a:t>
                      </a:r>
                    </a:p>
                  </a:txBody>
                  <a:tcPr anchor="ctr"/>
                </a:tc>
                <a:tc>
                  <a:txBody>
                    <a:bodyPr/>
                    <a:lstStyle/>
                    <a:p>
                      <a:pPr algn="ctr" fontAlgn="b"/>
                      <a:r>
                        <a:rPr lang="en-NZ" sz="1200" b="1" i="0" u="none" strike="noStrike" dirty="0">
                          <a:solidFill>
                            <a:schemeClr val="bg1"/>
                          </a:solidFill>
                          <a:effectLst/>
                          <a:latin typeface="+mj-lt"/>
                        </a:rPr>
                        <a:t>Less likely to enjoy playing</a:t>
                      </a:r>
                    </a:p>
                  </a:txBody>
                  <a:tcPr marL="0" marR="0" marT="0" marB="0" anchor="ctr"/>
                </a:tc>
                <a:tc>
                  <a:txBody>
                    <a:bodyPr/>
                    <a:lstStyle/>
                    <a:p>
                      <a:pPr algn="ctr" fontAlgn="b"/>
                      <a:r>
                        <a:rPr lang="en-NZ" sz="1200" b="1" i="0" u="none" strike="noStrike" dirty="0">
                          <a:solidFill>
                            <a:schemeClr val="bg1"/>
                          </a:solidFill>
                          <a:effectLst/>
                          <a:latin typeface="+mj-lt"/>
                        </a:rPr>
                        <a:t>More likely to enjoy playing</a:t>
                      </a:r>
                    </a:p>
                  </a:txBody>
                  <a:tcPr marL="0" marR="0" marT="0" marB="0" anchor="ctr"/>
                </a:tc>
                <a:extLst>
                  <a:ext uri="{0D108BD9-81ED-4DB2-BD59-A6C34878D82A}">
                    <a16:rowId xmlns:a16="http://schemas.microsoft.com/office/drawing/2014/main" val="1140412945"/>
                  </a:ext>
                </a:extLst>
              </a:tr>
            </a:tbl>
          </a:graphicData>
        </a:graphic>
      </p:graphicFrame>
      <p:sp>
        <p:nvSpPr>
          <p:cNvPr id="19" name="Footer Placeholder 16">
            <a:extLst>
              <a:ext uri="{FF2B5EF4-FFF2-40B4-BE49-F238E27FC236}">
                <a16:creationId xmlns:a16="http://schemas.microsoft.com/office/drawing/2014/main" id="{B0271933-E6EB-4DBC-9C9E-B0A087B819B0}"/>
              </a:ext>
            </a:extLst>
          </p:cNvPr>
          <p:cNvSpPr>
            <a:spLocks noGrp="1"/>
          </p:cNvSpPr>
          <p:nvPr>
            <p:ph type="ftr" sz="quarter" idx="11"/>
          </p:nvPr>
        </p:nvSpPr>
        <p:spPr>
          <a:xfrm>
            <a:off x="201613" y="6421799"/>
            <a:ext cx="7579353" cy="436201"/>
          </a:xfrm>
        </p:spPr>
        <p:txBody>
          <a:bodyPr/>
          <a:lstStyle/>
          <a:p>
            <a:r>
              <a:rPr lang="en-NZ" dirty="0"/>
              <a:t>Source: G2. What types of games do you like to play? </a:t>
            </a:r>
          </a:p>
          <a:p>
            <a:r>
              <a:rPr lang="en-NZ" dirty="0"/>
              <a:t>Base size: All 6 to 14 year olds who play video games (n=885)</a:t>
            </a:r>
          </a:p>
        </p:txBody>
      </p:sp>
      <p:sp>
        <p:nvSpPr>
          <p:cNvPr id="17" name="Rectangle 16">
            <a:extLst>
              <a:ext uri="{FF2B5EF4-FFF2-40B4-BE49-F238E27FC236}">
                <a16:creationId xmlns:a16="http://schemas.microsoft.com/office/drawing/2014/main" id="{D2AC0504-AE44-4489-8883-E6559941D7E0}"/>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13" name="Picture 12">
            <a:extLst>
              <a:ext uri="{FF2B5EF4-FFF2-40B4-BE49-F238E27FC236}">
                <a16:creationId xmlns:a16="http://schemas.microsoft.com/office/drawing/2014/main" id="{EB93FCFF-AF5D-4684-9242-9B307EE37239}"/>
              </a:ext>
            </a:extLst>
          </p:cNvPr>
          <p:cNvPicPr>
            <a:picLocks noChangeAspect="1"/>
          </p:cNvPicPr>
          <p:nvPr/>
        </p:nvPicPr>
        <p:blipFill>
          <a:blip r:embed="rId2"/>
          <a:stretch>
            <a:fillRect/>
          </a:stretch>
        </p:blipFill>
        <p:spPr>
          <a:xfrm>
            <a:off x="201613" y="113715"/>
            <a:ext cx="612000" cy="608292"/>
          </a:xfrm>
          <a:prstGeom prst="rect">
            <a:avLst/>
          </a:prstGeom>
        </p:spPr>
      </p:pic>
    </p:spTree>
    <p:extLst>
      <p:ext uri="{BB962C8B-B14F-4D97-AF65-F5344CB8AC3E}">
        <p14:creationId xmlns:p14="http://schemas.microsoft.com/office/powerpoint/2010/main" val="21374445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20336" y="138224"/>
            <a:ext cx="9216272" cy="547576"/>
          </a:xfrm>
        </p:spPr>
        <p:txBody>
          <a:bodyPr/>
          <a:lstStyle/>
          <a:p>
            <a:r>
              <a:rPr lang="en-NZ" dirty="0"/>
              <a:t>Why do children play games?</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301712"/>
            <a:ext cx="11785600" cy="7484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The most common reason tamariki play games is for fun. It’s a social time for many, with 51% saying it’s something they like to do with others. </a:t>
            </a:r>
          </a:p>
        </p:txBody>
      </p:sp>
      <p:sp>
        <p:nvSpPr>
          <p:cNvPr id="16" name="Rectangle 15">
            <a:extLst>
              <a:ext uri="{FF2B5EF4-FFF2-40B4-BE49-F238E27FC236}">
                <a16:creationId xmlns:a16="http://schemas.microsoft.com/office/drawing/2014/main" id="{4AFBC0AD-D46E-4551-A2C2-C2D54CD7569D}"/>
              </a:ext>
            </a:extLst>
          </p:cNvPr>
          <p:cNvSpPr/>
          <p:nvPr/>
        </p:nvSpPr>
        <p:spPr>
          <a:xfrm>
            <a:off x="203200" y="2252312"/>
            <a:ext cx="11785600" cy="3965608"/>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grpSp>
        <p:nvGrpSpPr>
          <p:cNvPr id="6" name="Group 5">
            <a:extLst>
              <a:ext uri="{FF2B5EF4-FFF2-40B4-BE49-F238E27FC236}">
                <a16:creationId xmlns:a16="http://schemas.microsoft.com/office/drawing/2014/main" id="{00C3606D-CB5E-4B5E-8036-D5A892A7563C}"/>
              </a:ext>
            </a:extLst>
          </p:cNvPr>
          <p:cNvGrpSpPr/>
          <p:nvPr/>
        </p:nvGrpSpPr>
        <p:grpSpPr>
          <a:xfrm>
            <a:off x="101600" y="2895600"/>
            <a:ext cx="9423400" cy="2910287"/>
            <a:chOff x="203200" y="2578100"/>
            <a:chExt cx="11785600" cy="3639820"/>
          </a:xfrm>
        </p:grpSpPr>
        <p:grpSp>
          <p:nvGrpSpPr>
            <p:cNvPr id="5" name="Group 4">
              <a:extLst>
                <a:ext uri="{FF2B5EF4-FFF2-40B4-BE49-F238E27FC236}">
                  <a16:creationId xmlns:a16="http://schemas.microsoft.com/office/drawing/2014/main" id="{D2250472-5E53-4F5C-8E4D-1242A1142597}"/>
                </a:ext>
              </a:extLst>
            </p:cNvPr>
            <p:cNvGrpSpPr/>
            <p:nvPr/>
          </p:nvGrpSpPr>
          <p:grpSpPr>
            <a:xfrm>
              <a:off x="203200" y="2578100"/>
              <a:ext cx="11785600" cy="3639820"/>
              <a:chOff x="203200" y="2578100"/>
              <a:chExt cx="15514802" cy="3639820"/>
            </a:xfrm>
          </p:grpSpPr>
          <p:graphicFrame>
            <p:nvGraphicFramePr>
              <p:cNvPr id="15" name="Chart 14">
                <a:extLst>
                  <a:ext uri="{FF2B5EF4-FFF2-40B4-BE49-F238E27FC236}">
                    <a16:creationId xmlns:a16="http://schemas.microsoft.com/office/drawing/2014/main" id="{228CBE8A-15C3-4F94-BA30-9A57E4464EE7}"/>
                  </a:ext>
                </a:extLst>
              </p:cNvPr>
              <p:cNvGraphicFramePr/>
              <p:nvPr>
                <p:extLst>
                  <p:ext uri="{D42A27DB-BD31-4B8C-83A1-F6EECF244321}">
                    <p14:modId xmlns:p14="http://schemas.microsoft.com/office/powerpoint/2010/main" val="2991545001"/>
                  </p:ext>
                </p:extLst>
              </p:nvPr>
            </p:nvGraphicFramePr>
            <p:xfrm>
              <a:off x="203200" y="2578100"/>
              <a:ext cx="4327196" cy="36398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A387D053-0395-4DB1-ACF7-23C4FD3528D0}"/>
                  </a:ext>
                </a:extLst>
              </p:cNvPr>
              <p:cNvGraphicFramePr/>
              <p:nvPr>
                <p:extLst>
                  <p:ext uri="{D42A27DB-BD31-4B8C-83A1-F6EECF244321}">
                    <p14:modId xmlns:p14="http://schemas.microsoft.com/office/powerpoint/2010/main" val="4074183090"/>
                  </p:ext>
                </p:extLst>
              </p:nvPr>
            </p:nvGraphicFramePr>
            <p:xfrm>
              <a:off x="3932402" y="2578100"/>
              <a:ext cx="4327196" cy="36398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05049D13-F961-4B23-BE1A-592F655E642E}"/>
                  </a:ext>
                </a:extLst>
              </p:cNvPr>
              <p:cNvGraphicFramePr/>
              <p:nvPr>
                <p:extLst>
                  <p:ext uri="{D42A27DB-BD31-4B8C-83A1-F6EECF244321}">
                    <p14:modId xmlns:p14="http://schemas.microsoft.com/office/powerpoint/2010/main" val="757188512"/>
                  </p:ext>
                </p:extLst>
              </p:nvPr>
            </p:nvGraphicFramePr>
            <p:xfrm>
              <a:off x="7661604" y="2578100"/>
              <a:ext cx="4327196" cy="36398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Chart 17">
                <a:extLst>
                  <a:ext uri="{FF2B5EF4-FFF2-40B4-BE49-F238E27FC236}">
                    <a16:creationId xmlns:a16="http://schemas.microsoft.com/office/drawing/2014/main" id="{DF5D19D3-FDF3-4AE7-ABC5-F1DD073C0307}"/>
                  </a:ext>
                </a:extLst>
              </p:cNvPr>
              <p:cNvGraphicFramePr/>
              <p:nvPr>
                <p:extLst>
                  <p:ext uri="{D42A27DB-BD31-4B8C-83A1-F6EECF244321}">
                    <p14:modId xmlns:p14="http://schemas.microsoft.com/office/powerpoint/2010/main" val="3757205586"/>
                  </p:ext>
                </p:extLst>
              </p:nvPr>
            </p:nvGraphicFramePr>
            <p:xfrm>
              <a:off x="11390806" y="2578100"/>
              <a:ext cx="4327196" cy="3639820"/>
            </p:xfrm>
            <a:graphic>
              <a:graphicData uri="http://schemas.openxmlformats.org/drawingml/2006/chart">
                <c:chart xmlns:c="http://schemas.openxmlformats.org/drawingml/2006/chart" xmlns:r="http://schemas.openxmlformats.org/officeDocument/2006/relationships" r:id="rId5"/>
              </a:graphicData>
            </a:graphic>
          </p:graphicFrame>
        </p:grpSp>
        <p:sp>
          <p:nvSpPr>
            <p:cNvPr id="19" name="Oval 18">
              <a:extLst>
                <a:ext uri="{FF2B5EF4-FFF2-40B4-BE49-F238E27FC236}">
                  <a16:creationId xmlns:a16="http://schemas.microsoft.com/office/drawing/2014/main" id="{5BEB642A-0B8A-46D2-89B5-F30B143A34FE}"/>
                </a:ext>
              </a:extLst>
            </p:cNvPr>
            <p:cNvSpPr/>
            <p:nvPr/>
          </p:nvSpPr>
          <p:spPr>
            <a:xfrm>
              <a:off x="9743273" y="3429000"/>
              <a:ext cx="1407159" cy="140715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solidFill>
                    <a:srgbClr val="E05550"/>
                  </a:solidFill>
                </a:rPr>
                <a:t>21%</a:t>
              </a:r>
              <a:endParaRPr lang="en-NZ" sz="1050" dirty="0">
                <a:solidFill>
                  <a:srgbClr val="404040"/>
                </a:solidFill>
              </a:endParaRPr>
            </a:p>
          </p:txBody>
        </p:sp>
        <p:sp>
          <p:nvSpPr>
            <p:cNvPr id="20" name="Oval 19">
              <a:extLst>
                <a:ext uri="{FF2B5EF4-FFF2-40B4-BE49-F238E27FC236}">
                  <a16:creationId xmlns:a16="http://schemas.microsoft.com/office/drawing/2014/main" id="{E6346B1E-AA8C-472E-BE6E-95A5F0C5E663}"/>
                </a:ext>
              </a:extLst>
            </p:cNvPr>
            <p:cNvSpPr/>
            <p:nvPr/>
          </p:nvSpPr>
          <p:spPr>
            <a:xfrm>
              <a:off x="6910438" y="3429000"/>
              <a:ext cx="1407160" cy="14071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solidFill>
                    <a:srgbClr val="E05550"/>
                  </a:solidFill>
                </a:rPr>
                <a:t>24%</a:t>
              </a:r>
              <a:endParaRPr lang="en-NZ" sz="2000" dirty="0">
                <a:solidFill>
                  <a:srgbClr val="404040"/>
                </a:solidFill>
              </a:endParaRPr>
            </a:p>
          </p:txBody>
        </p:sp>
        <p:sp>
          <p:nvSpPr>
            <p:cNvPr id="21" name="Oval 20">
              <a:extLst>
                <a:ext uri="{FF2B5EF4-FFF2-40B4-BE49-F238E27FC236}">
                  <a16:creationId xmlns:a16="http://schemas.microsoft.com/office/drawing/2014/main" id="{A5EA8799-FAA8-4714-9F3A-953D76FC986D}"/>
                </a:ext>
              </a:extLst>
            </p:cNvPr>
            <p:cNvSpPr/>
            <p:nvPr/>
          </p:nvSpPr>
          <p:spPr>
            <a:xfrm>
              <a:off x="4071704" y="3429000"/>
              <a:ext cx="1407160" cy="14071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solidFill>
                    <a:srgbClr val="E05550"/>
                  </a:solidFill>
                </a:rPr>
                <a:t>41%</a:t>
              </a:r>
              <a:endParaRPr lang="en-NZ" sz="1400" dirty="0">
                <a:solidFill>
                  <a:srgbClr val="404040"/>
                </a:solidFill>
              </a:endParaRPr>
            </a:p>
          </p:txBody>
        </p:sp>
        <p:sp>
          <p:nvSpPr>
            <p:cNvPr id="22" name="Oval 21">
              <a:extLst>
                <a:ext uri="{FF2B5EF4-FFF2-40B4-BE49-F238E27FC236}">
                  <a16:creationId xmlns:a16="http://schemas.microsoft.com/office/drawing/2014/main" id="{4E288F9A-A76E-45CE-9A5D-68F9075A28DD}"/>
                </a:ext>
              </a:extLst>
            </p:cNvPr>
            <p:cNvSpPr/>
            <p:nvPr/>
          </p:nvSpPr>
          <p:spPr>
            <a:xfrm>
              <a:off x="1227172" y="3429000"/>
              <a:ext cx="1407160" cy="14071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solidFill>
                    <a:srgbClr val="E05550"/>
                  </a:solidFill>
                </a:rPr>
                <a:t>84%</a:t>
              </a:r>
              <a:endParaRPr lang="en-NZ" sz="1200" dirty="0">
                <a:solidFill>
                  <a:srgbClr val="404040"/>
                </a:solidFill>
              </a:endParaRPr>
            </a:p>
          </p:txBody>
        </p:sp>
      </p:grpSp>
      <p:graphicFrame>
        <p:nvGraphicFramePr>
          <p:cNvPr id="23" name="Chart 22">
            <a:extLst>
              <a:ext uri="{FF2B5EF4-FFF2-40B4-BE49-F238E27FC236}">
                <a16:creationId xmlns:a16="http://schemas.microsoft.com/office/drawing/2014/main" id="{7836B90E-1466-45F5-BBF4-92758780E4C8}"/>
              </a:ext>
            </a:extLst>
          </p:cNvPr>
          <p:cNvGraphicFramePr/>
          <p:nvPr>
            <p:extLst>
              <p:ext uri="{D42A27DB-BD31-4B8C-83A1-F6EECF244321}">
                <p14:modId xmlns:p14="http://schemas.microsoft.com/office/powerpoint/2010/main" val="2599270233"/>
              </p:ext>
            </p:extLst>
          </p:nvPr>
        </p:nvGraphicFramePr>
        <p:xfrm>
          <a:off x="9182742" y="2945072"/>
          <a:ext cx="2628258" cy="2910287"/>
        </p:xfrm>
        <a:graphic>
          <a:graphicData uri="http://schemas.openxmlformats.org/drawingml/2006/chart">
            <c:chart xmlns:c="http://schemas.openxmlformats.org/drawingml/2006/chart" xmlns:r="http://schemas.openxmlformats.org/officeDocument/2006/relationships" r:id="rId6"/>
          </a:graphicData>
        </a:graphic>
      </p:graphicFrame>
      <p:sp>
        <p:nvSpPr>
          <p:cNvPr id="24" name="Oval 23">
            <a:extLst>
              <a:ext uri="{FF2B5EF4-FFF2-40B4-BE49-F238E27FC236}">
                <a16:creationId xmlns:a16="http://schemas.microsoft.com/office/drawing/2014/main" id="{1ACC7609-5A89-4D68-A3A4-7D72CC308C23}"/>
              </a:ext>
            </a:extLst>
          </p:cNvPr>
          <p:cNvSpPr/>
          <p:nvPr/>
        </p:nvSpPr>
        <p:spPr>
          <a:xfrm>
            <a:off x="10007293" y="3630853"/>
            <a:ext cx="1125121" cy="112512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solidFill>
                  <a:srgbClr val="E05550"/>
                </a:solidFill>
              </a:rPr>
              <a:t>20%</a:t>
            </a:r>
          </a:p>
        </p:txBody>
      </p:sp>
      <p:sp>
        <p:nvSpPr>
          <p:cNvPr id="25" name="Footer Placeholder 16">
            <a:extLst>
              <a:ext uri="{FF2B5EF4-FFF2-40B4-BE49-F238E27FC236}">
                <a16:creationId xmlns:a16="http://schemas.microsoft.com/office/drawing/2014/main" id="{6F4A99D0-6D85-4A50-9769-7142C595D753}"/>
              </a:ext>
            </a:extLst>
          </p:cNvPr>
          <p:cNvSpPr>
            <a:spLocks noGrp="1"/>
          </p:cNvSpPr>
          <p:nvPr>
            <p:ph type="ftr" sz="quarter" idx="11"/>
          </p:nvPr>
        </p:nvSpPr>
        <p:spPr>
          <a:xfrm>
            <a:off x="201613" y="6421799"/>
            <a:ext cx="7579353" cy="436201"/>
          </a:xfrm>
        </p:spPr>
        <p:txBody>
          <a:bodyPr/>
          <a:lstStyle/>
          <a:p>
            <a:r>
              <a:rPr lang="en-NZ" dirty="0"/>
              <a:t>Source: G3. Why do you play games?</a:t>
            </a:r>
          </a:p>
          <a:p>
            <a:r>
              <a:rPr lang="en-NZ" dirty="0"/>
              <a:t>Base size: All 6 to 14 year olds who play video games (n=885)</a:t>
            </a:r>
          </a:p>
        </p:txBody>
      </p:sp>
      <p:sp>
        <p:nvSpPr>
          <p:cNvPr id="26" name="Rectangle 25">
            <a:extLst>
              <a:ext uri="{FF2B5EF4-FFF2-40B4-BE49-F238E27FC236}">
                <a16:creationId xmlns:a16="http://schemas.microsoft.com/office/drawing/2014/main" id="{54A77CEA-02E8-4483-9988-0157CF015ED5}"/>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 name="Rectangle 2">
            <a:extLst>
              <a:ext uri="{FF2B5EF4-FFF2-40B4-BE49-F238E27FC236}">
                <a16:creationId xmlns:a16="http://schemas.microsoft.com/office/drawing/2014/main" id="{E9D858BE-B5C1-4812-86B6-168D5F52B89A}"/>
              </a:ext>
            </a:extLst>
          </p:cNvPr>
          <p:cNvSpPr/>
          <p:nvPr/>
        </p:nvSpPr>
        <p:spPr>
          <a:xfrm>
            <a:off x="1146905" y="5327792"/>
            <a:ext cx="671979" cy="276999"/>
          </a:xfrm>
          <a:prstGeom prst="rect">
            <a:avLst/>
          </a:prstGeom>
        </p:spPr>
        <p:txBody>
          <a:bodyPr wrap="none">
            <a:spAutoFit/>
          </a:bodyPr>
          <a:lstStyle/>
          <a:p>
            <a:pPr algn="ctr"/>
            <a:r>
              <a:rPr lang="en-NZ" sz="1200" dirty="0">
                <a:solidFill>
                  <a:srgbClr val="404040"/>
                </a:solidFill>
              </a:rPr>
              <a:t>For fun</a:t>
            </a:r>
          </a:p>
        </p:txBody>
      </p:sp>
      <p:sp>
        <p:nvSpPr>
          <p:cNvPr id="4" name="Rectangle 3">
            <a:extLst>
              <a:ext uri="{FF2B5EF4-FFF2-40B4-BE49-F238E27FC236}">
                <a16:creationId xmlns:a16="http://schemas.microsoft.com/office/drawing/2014/main" id="{BF132201-9C12-49BB-8018-7BCB0DA27550}"/>
              </a:ext>
            </a:extLst>
          </p:cNvPr>
          <p:cNvSpPr/>
          <p:nvPr/>
        </p:nvSpPr>
        <p:spPr>
          <a:xfrm>
            <a:off x="2957539" y="5327792"/>
            <a:ext cx="1599514" cy="461665"/>
          </a:xfrm>
          <a:prstGeom prst="rect">
            <a:avLst/>
          </a:prstGeom>
        </p:spPr>
        <p:txBody>
          <a:bodyPr wrap="square">
            <a:spAutoFit/>
          </a:bodyPr>
          <a:lstStyle/>
          <a:p>
            <a:pPr algn="ctr"/>
            <a:r>
              <a:rPr lang="en-NZ" sz="1200" dirty="0">
                <a:solidFill>
                  <a:srgbClr val="404040"/>
                </a:solidFill>
              </a:rPr>
              <a:t>Something I like to do with friends</a:t>
            </a:r>
          </a:p>
        </p:txBody>
      </p:sp>
      <p:sp>
        <p:nvSpPr>
          <p:cNvPr id="9" name="Rectangle 8">
            <a:extLst>
              <a:ext uri="{FF2B5EF4-FFF2-40B4-BE49-F238E27FC236}">
                <a16:creationId xmlns:a16="http://schemas.microsoft.com/office/drawing/2014/main" id="{58A6707F-6EF3-464B-ABD1-F8D0D77CF5C0}"/>
              </a:ext>
            </a:extLst>
          </p:cNvPr>
          <p:cNvSpPr/>
          <p:nvPr/>
        </p:nvSpPr>
        <p:spPr>
          <a:xfrm>
            <a:off x="5180120" y="5327792"/>
            <a:ext cx="1688648" cy="461665"/>
          </a:xfrm>
          <a:prstGeom prst="rect">
            <a:avLst/>
          </a:prstGeom>
        </p:spPr>
        <p:txBody>
          <a:bodyPr wrap="square">
            <a:spAutoFit/>
          </a:bodyPr>
          <a:lstStyle/>
          <a:p>
            <a:pPr algn="ctr"/>
            <a:r>
              <a:rPr lang="en-NZ" sz="1200" dirty="0">
                <a:solidFill>
                  <a:srgbClr val="404040"/>
                </a:solidFill>
              </a:rPr>
              <a:t>Something I like to do with my family</a:t>
            </a:r>
          </a:p>
        </p:txBody>
      </p:sp>
      <p:sp>
        <p:nvSpPr>
          <p:cNvPr id="10" name="Rectangle 9">
            <a:extLst>
              <a:ext uri="{FF2B5EF4-FFF2-40B4-BE49-F238E27FC236}">
                <a16:creationId xmlns:a16="http://schemas.microsoft.com/office/drawing/2014/main" id="{23A3DA6D-3286-4C50-B63F-3D8E75602F06}"/>
              </a:ext>
            </a:extLst>
          </p:cNvPr>
          <p:cNvSpPr/>
          <p:nvPr/>
        </p:nvSpPr>
        <p:spPr>
          <a:xfrm>
            <a:off x="7928403" y="5327792"/>
            <a:ext cx="730264" cy="276999"/>
          </a:xfrm>
          <a:prstGeom prst="rect">
            <a:avLst/>
          </a:prstGeom>
        </p:spPr>
        <p:txBody>
          <a:bodyPr wrap="none">
            <a:spAutoFit/>
          </a:bodyPr>
          <a:lstStyle/>
          <a:p>
            <a:pPr algn="ctr"/>
            <a:r>
              <a:rPr lang="en-NZ" sz="1200" dirty="0">
                <a:solidFill>
                  <a:srgbClr val="404040"/>
                </a:solidFill>
              </a:rPr>
              <a:t>To learn</a:t>
            </a:r>
          </a:p>
        </p:txBody>
      </p:sp>
      <p:sp>
        <p:nvSpPr>
          <p:cNvPr id="12" name="Rectangle 11">
            <a:extLst>
              <a:ext uri="{FF2B5EF4-FFF2-40B4-BE49-F238E27FC236}">
                <a16:creationId xmlns:a16="http://schemas.microsoft.com/office/drawing/2014/main" id="{E95565B1-720F-41CB-96EE-E71BF5409F84}"/>
              </a:ext>
            </a:extLst>
          </p:cNvPr>
          <p:cNvSpPr/>
          <p:nvPr/>
        </p:nvSpPr>
        <p:spPr>
          <a:xfrm>
            <a:off x="9734755" y="5327792"/>
            <a:ext cx="1659228" cy="461665"/>
          </a:xfrm>
          <a:prstGeom prst="rect">
            <a:avLst/>
          </a:prstGeom>
        </p:spPr>
        <p:txBody>
          <a:bodyPr wrap="square">
            <a:spAutoFit/>
          </a:bodyPr>
          <a:lstStyle/>
          <a:p>
            <a:pPr algn="ctr"/>
            <a:r>
              <a:rPr lang="en-NZ" sz="1200" dirty="0">
                <a:solidFill>
                  <a:srgbClr val="404040"/>
                </a:solidFill>
              </a:rPr>
              <a:t>To beat the highest score</a:t>
            </a:r>
          </a:p>
        </p:txBody>
      </p:sp>
      <p:pic>
        <p:nvPicPr>
          <p:cNvPr id="27" name="Picture 26">
            <a:extLst>
              <a:ext uri="{FF2B5EF4-FFF2-40B4-BE49-F238E27FC236}">
                <a16:creationId xmlns:a16="http://schemas.microsoft.com/office/drawing/2014/main" id="{3BA5CD5C-DF64-4257-BB99-F73AA844C9A4}"/>
              </a:ext>
            </a:extLst>
          </p:cNvPr>
          <p:cNvPicPr>
            <a:picLocks noChangeAspect="1"/>
          </p:cNvPicPr>
          <p:nvPr/>
        </p:nvPicPr>
        <p:blipFill>
          <a:blip r:embed="rId7"/>
          <a:stretch>
            <a:fillRect/>
          </a:stretch>
        </p:blipFill>
        <p:spPr>
          <a:xfrm>
            <a:off x="201613" y="113715"/>
            <a:ext cx="612000" cy="608292"/>
          </a:xfrm>
          <a:prstGeom prst="rect">
            <a:avLst/>
          </a:prstGeom>
        </p:spPr>
      </p:pic>
    </p:spTree>
    <p:extLst>
      <p:ext uri="{BB962C8B-B14F-4D97-AF65-F5344CB8AC3E}">
        <p14:creationId xmlns:p14="http://schemas.microsoft.com/office/powerpoint/2010/main" val="1795701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0F98D15-2919-4EC3-9358-F159B69FA384}"/>
              </a:ext>
            </a:extLst>
          </p:cNvPr>
          <p:cNvSpPr/>
          <p:nvPr/>
        </p:nvSpPr>
        <p:spPr>
          <a:xfrm>
            <a:off x="191149" y="989227"/>
            <a:ext cx="11794007" cy="974675"/>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 name="Rectangle 1">
            <a:extLst>
              <a:ext uri="{FF2B5EF4-FFF2-40B4-BE49-F238E27FC236}">
                <a16:creationId xmlns:a16="http://schemas.microsoft.com/office/drawing/2014/main" id="{DC176DCC-283A-46C5-AAC7-FFA0E25B5ABD}"/>
              </a:ext>
            </a:extLst>
          </p:cNvPr>
          <p:cNvSpPr/>
          <p:nvPr/>
        </p:nvSpPr>
        <p:spPr>
          <a:xfrm>
            <a:off x="201613" y="2048963"/>
            <a:ext cx="4016073" cy="4245290"/>
          </a:xfrm>
          <a:prstGeom prst="rect">
            <a:avLst/>
          </a:prstGeom>
          <a:solidFill>
            <a:schemeClr val="bg1"/>
          </a:solidFill>
          <a:ln w="508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i="1" dirty="0"/>
          </a:p>
        </p:txBody>
      </p:sp>
      <p:sp>
        <p:nvSpPr>
          <p:cNvPr id="8" name="Rectangle 7">
            <a:extLst>
              <a:ext uri="{FF2B5EF4-FFF2-40B4-BE49-F238E27FC236}">
                <a16:creationId xmlns:a16="http://schemas.microsoft.com/office/drawing/2014/main" id="{47F7F7E9-7424-4C3E-9BA4-F56EF2115FB2}"/>
              </a:ext>
            </a:extLst>
          </p:cNvPr>
          <p:cNvSpPr/>
          <p:nvPr/>
        </p:nvSpPr>
        <p:spPr>
          <a:xfrm>
            <a:off x="4351699" y="2048963"/>
            <a:ext cx="3406191" cy="4245289"/>
          </a:xfrm>
          <a:prstGeom prst="rect">
            <a:avLst/>
          </a:prstGeom>
          <a:solidFill>
            <a:schemeClr val="bg1"/>
          </a:solidFill>
          <a:ln w="508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9" name="Rectangle 8">
            <a:extLst>
              <a:ext uri="{FF2B5EF4-FFF2-40B4-BE49-F238E27FC236}">
                <a16:creationId xmlns:a16="http://schemas.microsoft.com/office/drawing/2014/main" id="{FA77F95A-7E81-4B58-965B-F0CD64CBDEF0}"/>
              </a:ext>
            </a:extLst>
          </p:cNvPr>
          <p:cNvSpPr/>
          <p:nvPr/>
        </p:nvSpPr>
        <p:spPr>
          <a:xfrm>
            <a:off x="7897119" y="2048963"/>
            <a:ext cx="4100205" cy="4245291"/>
          </a:xfrm>
          <a:prstGeom prst="rect">
            <a:avLst/>
          </a:prstGeom>
          <a:solidFill>
            <a:schemeClr val="bg1"/>
          </a:solidFill>
          <a:ln w="508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 name="Title 3">
            <a:extLst>
              <a:ext uri="{FF2B5EF4-FFF2-40B4-BE49-F238E27FC236}">
                <a16:creationId xmlns:a16="http://schemas.microsoft.com/office/drawing/2014/main" id="{F708ECB2-E15E-48F4-B05F-0EE26CC7DAE6}"/>
              </a:ext>
            </a:extLst>
          </p:cNvPr>
          <p:cNvSpPr>
            <a:spLocks noGrp="1"/>
          </p:cNvSpPr>
          <p:nvPr>
            <p:ph type="title"/>
          </p:nvPr>
        </p:nvSpPr>
        <p:spPr/>
        <p:txBody>
          <a:bodyPr/>
          <a:lstStyle/>
          <a:p>
            <a:r>
              <a:rPr lang="en-NZ" dirty="0"/>
              <a:t>Key findings </a:t>
            </a:r>
          </a:p>
        </p:txBody>
      </p:sp>
      <p:sp>
        <p:nvSpPr>
          <p:cNvPr id="19" name="Rectangle 18">
            <a:extLst>
              <a:ext uri="{FF2B5EF4-FFF2-40B4-BE49-F238E27FC236}">
                <a16:creationId xmlns:a16="http://schemas.microsoft.com/office/drawing/2014/main" id="{A0B2C6A8-8423-484D-9D98-E4801F6B6A51}"/>
              </a:ext>
            </a:extLst>
          </p:cNvPr>
          <p:cNvSpPr/>
          <p:nvPr/>
        </p:nvSpPr>
        <p:spPr>
          <a:xfrm>
            <a:off x="4262077" y="927436"/>
            <a:ext cx="72000" cy="57923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0" name="Rectangle 19">
            <a:extLst>
              <a:ext uri="{FF2B5EF4-FFF2-40B4-BE49-F238E27FC236}">
                <a16:creationId xmlns:a16="http://schemas.microsoft.com/office/drawing/2014/main" id="{22893A0E-F6E6-458B-8DD6-355D5C182711}"/>
              </a:ext>
            </a:extLst>
          </p:cNvPr>
          <p:cNvSpPr/>
          <p:nvPr/>
        </p:nvSpPr>
        <p:spPr>
          <a:xfrm>
            <a:off x="7804785" y="941609"/>
            <a:ext cx="72000" cy="57923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1" name="Text Placeholder 6">
            <a:extLst>
              <a:ext uri="{FF2B5EF4-FFF2-40B4-BE49-F238E27FC236}">
                <a16:creationId xmlns:a16="http://schemas.microsoft.com/office/drawing/2014/main" id="{09B5FB75-84FA-4F4C-A6E8-D3EA21ABC569}"/>
              </a:ext>
            </a:extLst>
          </p:cNvPr>
          <p:cNvSpPr txBox="1">
            <a:spLocks/>
          </p:cNvSpPr>
          <p:nvPr/>
        </p:nvSpPr>
        <p:spPr>
          <a:xfrm>
            <a:off x="270440" y="2169760"/>
            <a:ext cx="3840237" cy="40370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NZ" sz="900" dirty="0">
                <a:solidFill>
                  <a:srgbClr val="404040"/>
                </a:solidFill>
              </a:rPr>
              <a:t>Most 10 to 14 year old children have been exposed to </a:t>
            </a:r>
            <a:r>
              <a:rPr lang="en-NZ" sz="900" b="1" dirty="0">
                <a:solidFill>
                  <a:srgbClr val="404040"/>
                </a:solidFill>
              </a:rPr>
              <a:t>content that has bothered or upset them</a:t>
            </a:r>
            <a:r>
              <a:rPr lang="en-NZ" sz="900" dirty="0">
                <a:solidFill>
                  <a:srgbClr val="404040"/>
                </a:solidFill>
              </a:rPr>
              <a:t> (87% for programmes and shows, 72% for internet and 54% for radio). The most common types of content children find upsetting to see relate to sex and nudity, violence and animal harm.  </a:t>
            </a:r>
          </a:p>
          <a:p>
            <a:pPr marL="0" indent="0">
              <a:spcBef>
                <a:spcPts val="600"/>
              </a:spcBef>
              <a:buNone/>
            </a:pPr>
            <a:r>
              <a:rPr lang="en-NZ" sz="900" dirty="0">
                <a:solidFill>
                  <a:srgbClr val="404040"/>
                </a:solidFill>
              </a:rPr>
              <a:t>Children fundamentally rely on adult advice (71%) to </a:t>
            </a:r>
            <a:r>
              <a:rPr lang="en-NZ" sz="900" b="1" dirty="0">
                <a:solidFill>
                  <a:srgbClr val="404040"/>
                </a:solidFill>
              </a:rPr>
              <a:t>navigate the risk of being exposed to harmful content</a:t>
            </a:r>
            <a:r>
              <a:rPr lang="en-NZ" sz="900" dirty="0">
                <a:solidFill>
                  <a:srgbClr val="404040"/>
                </a:solidFill>
              </a:rPr>
              <a:t>. Parents and caregivers do this by signalling to children what is appropriate and inappropriate for their age e.g. naked bodies (59%), rude or naughty words (49%) and violence (48%). </a:t>
            </a:r>
          </a:p>
          <a:p>
            <a:pPr marL="0" indent="0">
              <a:spcBef>
                <a:spcPts val="600"/>
              </a:spcBef>
              <a:buNone/>
            </a:pPr>
            <a:r>
              <a:rPr lang="en-NZ" sz="900" b="1" dirty="0">
                <a:solidFill>
                  <a:srgbClr val="404040"/>
                </a:solidFill>
              </a:rPr>
              <a:t>Classification labels </a:t>
            </a:r>
            <a:r>
              <a:rPr lang="en-NZ" sz="900" dirty="0">
                <a:solidFill>
                  <a:srgbClr val="404040"/>
                </a:solidFill>
              </a:rPr>
              <a:t>(51%) and </a:t>
            </a:r>
            <a:r>
              <a:rPr lang="en-NZ" sz="900" b="1" dirty="0">
                <a:solidFill>
                  <a:srgbClr val="404040"/>
                </a:solidFill>
              </a:rPr>
              <a:t>warning messages </a:t>
            </a:r>
            <a:r>
              <a:rPr lang="en-NZ" sz="900" dirty="0">
                <a:solidFill>
                  <a:srgbClr val="404040"/>
                </a:solidFill>
              </a:rPr>
              <a:t>(47%) provide important support to parents, caregivers and children by making the risk of seeing inappropriate content clear and accessible. Most children have a clear idea of which classification level is right for them. </a:t>
            </a:r>
          </a:p>
          <a:p>
            <a:pPr marL="0" indent="0">
              <a:spcBef>
                <a:spcPts val="600"/>
              </a:spcBef>
              <a:buNone/>
            </a:pPr>
            <a:r>
              <a:rPr lang="en-NZ" sz="900" dirty="0">
                <a:solidFill>
                  <a:srgbClr val="404040"/>
                </a:solidFill>
              </a:rPr>
              <a:t>The </a:t>
            </a:r>
            <a:r>
              <a:rPr lang="en-NZ" sz="900" b="1" dirty="0">
                <a:solidFill>
                  <a:srgbClr val="404040"/>
                </a:solidFill>
              </a:rPr>
              <a:t>8.30pm watershed </a:t>
            </a:r>
            <a:r>
              <a:rPr lang="en-NZ" sz="900" dirty="0">
                <a:solidFill>
                  <a:srgbClr val="404040"/>
                </a:solidFill>
              </a:rPr>
              <a:t>continues to be an important and well remembered broadcast television mechanism for half (46%) of children. However, as viewing moves more to on demand, we are seeing awareness levels decline (39% not aware in 2020 compared to 26% in 2007).</a:t>
            </a:r>
          </a:p>
          <a:p>
            <a:pPr marL="0" indent="0">
              <a:spcBef>
                <a:spcPts val="600"/>
              </a:spcBef>
              <a:buNone/>
            </a:pPr>
            <a:r>
              <a:rPr lang="en-NZ" sz="900" dirty="0">
                <a:solidFill>
                  <a:srgbClr val="404040"/>
                </a:solidFill>
              </a:rPr>
              <a:t>Tamariki respond to </a:t>
            </a:r>
            <a:r>
              <a:rPr lang="en-NZ" sz="900" b="1" dirty="0">
                <a:solidFill>
                  <a:srgbClr val="404040"/>
                </a:solidFill>
              </a:rPr>
              <a:t>distressing material on programmes or shows </a:t>
            </a:r>
            <a:r>
              <a:rPr lang="en-NZ" sz="900" dirty="0">
                <a:solidFill>
                  <a:srgbClr val="404040"/>
                </a:solidFill>
              </a:rPr>
              <a:t>by quickly removing the offending material by switching to something else (48%) or physically shielding their eyes (32%). Telling an adult is a coping mechanism for 39% and in most instances (92%) children feel better after talking about it. </a:t>
            </a:r>
          </a:p>
          <a:p>
            <a:pPr marL="0" indent="0">
              <a:spcBef>
                <a:spcPts val="600"/>
              </a:spcBef>
              <a:buNone/>
            </a:pPr>
            <a:r>
              <a:rPr lang="en-NZ" sz="900" dirty="0">
                <a:solidFill>
                  <a:srgbClr val="404040"/>
                </a:solidFill>
              </a:rPr>
              <a:t>For </a:t>
            </a:r>
            <a:r>
              <a:rPr lang="en-NZ" sz="900" b="1" dirty="0">
                <a:solidFill>
                  <a:srgbClr val="404040"/>
                </a:solidFill>
              </a:rPr>
              <a:t>distressing content on the internet</a:t>
            </a:r>
            <a:r>
              <a:rPr lang="en-NZ" sz="900" dirty="0">
                <a:solidFill>
                  <a:srgbClr val="404040"/>
                </a:solidFill>
              </a:rPr>
              <a:t>, children most often navigate to a different website (41%) or close the offending window (36%). One in three talk to an adult and 89% feel better as a result of that interaction. Twenty percent of children block offending material, but only 11% use the built-in reporting protocols for websites and apps. </a:t>
            </a:r>
          </a:p>
        </p:txBody>
      </p:sp>
      <p:sp>
        <p:nvSpPr>
          <p:cNvPr id="15" name="Text Placeholder 6">
            <a:extLst>
              <a:ext uri="{FF2B5EF4-FFF2-40B4-BE49-F238E27FC236}">
                <a16:creationId xmlns:a16="http://schemas.microsoft.com/office/drawing/2014/main" id="{9435C2F3-D3C8-459F-847E-6AFEB20D7EF4}"/>
              </a:ext>
            </a:extLst>
          </p:cNvPr>
          <p:cNvSpPr txBox="1">
            <a:spLocks/>
          </p:cNvSpPr>
          <p:nvPr/>
        </p:nvSpPr>
        <p:spPr>
          <a:xfrm>
            <a:off x="7976680" y="2169760"/>
            <a:ext cx="3969564" cy="40370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NZ" sz="900" dirty="0">
                <a:solidFill>
                  <a:srgbClr val="404040"/>
                </a:solidFill>
              </a:rPr>
              <a:t>Protecting children from inappropriate content on </a:t>
            </a:r>
            <a:r>
              <a:rPr lang="en-NZ" sz="900" b="1" dirty="0">
                <a:solidFill>
                  <a:srgbClr val="404040"/>
                </a:solidFill>
              </a:rPr>
              <a:t>programmes and shows </a:t>
            </a:r>
            <a:r>
              <a:rPr lang="en-NZ" sz="900" dirty="0">
                <a:solidFill>
                  <a:srgbClr val="404040"/>
                </a:solidFill>
              </a:rPr>
              <a:t>means almost all parents and caregivers (96%) have rules in place. Most (86%) have enforced time restrictions, and 75% have rules around supervision. Two thirds (67%) have rules about the types of content their tamariki can view. Only four in ten (42%) are using parental control settings. Given only 15% of children are allowed to watch programmes and shows unsupervised, “always-on” tools like parental controls have the potential to play a greater role.</a:t>
            </a:r>
          </a:p>
          <a:p>
            <a:pPr marL="0" indent="0">
              <a:spcBef>
                <a:spcPts val="600"/>
              </a:spcBef>
              <a:buNone/>
            </a:pPr>
            <a:r>
              <a:rPr lang="en-NZ" sz="900" dirty="0">
                <a:solidFill>
                  <a:srgbClr val="404040"/>
                </a:solidFill>
              </a:rPr>
              <a:t>Many children (58%) have a set curfew for </a:t>
            </a:r>
            <a:r>
              <a:rPr lang="en-NZ" sz="900" b="1" dirty="0">
                <a:solidFill>
                  <a:srgbClr val="404040"/>
                </a:solidFill>
              </a:rPr>
              <a:t>watching programmes and shows</a:t>
            </a:r>
            <a:r>
              <a:rPr lang="en-NZ" sz="900" dirty="0">
                <a:solidFill>
                  <a:srgbClr val="404040"/>
                </a:solidFill>
              </a:rPr>
              <a:t>. On average this is 7.30pm for six to eight year olds, 8pm for nine to eleven year olds and 9pm for twelve to fourteen year olds. While there is a high reliance on household rules to protect children, fewer are aware of the 8.30pm watershed than in 2014, and parents are using classifications and warnings to guide their decisions less frequently.</a:t>
            </a:r>
          </a:p>
          <a:p>
            <a:pPr marL="0" indent="0">
              <a:spcBef>
                <a:spcPts val="600"/>
              </a:spcBef>
              <a:buNone/>
            </a:pPr>
            <a:r>
              <a:rPr lang="en-NZ" sz="900" dirty="0">
                <a:solidFill>
                  <a:srgbClr val="404040"/>
                </a:solidFill>
              </a:rPr>
              <a:t>Ninety-three percent of parents and caregivers have rules in place about </a:t>
            </a:r>
            <a:r>
              <a:rPr lang="en-NZ" sz="900" b="1" dirty="0">
                <a:solidFill>
                  <a:srgbClr val="404040"/>
                </a:solidFill>
              </a:rPr>
              <a:t>using the internet</a:t>
            </a:r>
            <a:r>
              <a:rPr lang="en-NZ" sz="900" dirty="0">
                <a:solidFill>
                  <a:srgbClr val="404040"/>
                </a:solidFill>
              </a:rPr>
              <a:t>. Common controls include regularly checking on what their child is doing, and restricting screen time. Most parents and caregivers check on what their children have been doing online at least some of the time by looking at their app usage. Half (48%) of all parents and caregivers use filtering software or in-app controls to stop their children from accessing inappropriate content. Technical savvy is playing a role in adoption of these controls. The main reason people don’t try to restrict what their children can access through filtering software or in-app controls is that they trust their child to pick appropriate content. Others don’t know how to go about this (24%), this is particularly true for Māori (36%).</a:t>
            </a:r>
          </a:p>
          <a:p>
            <a:pPr marL="0" indent="0">
              <a:spcBef>
                <a:spcPts val="600"/>
              </a:spcBef>
              <a:buNone/>
            </a:pPr>
            <a:r>
              <a:rPr lang="en-NZ" sz="900" dirty="0">
                <a:solidFill>
                  <a:srgbClr val="404040"/>
                </a:solidFill>
              </a:rPr>
              <a:t>Rules around </a:t>
            </a:r>
            <a:r>
              <a:rPr lang="en-NZ" sz="900" b="1" dirty="0">
                <a:solidFill>
                  <a:srgbClr val="404040"/>
                </a:solidFill>
              </a:rPr>
              <a:t>audio content </a:t>
            </a:r>
            <a:r>
              <a:rPr lang="en-NZ" sz="900" dirty="0">
                <a:solidFill>
                  <a:srgbClr val="404040"/>
                </a:solidFill>
              </a:rPr>
              <a:t>exist in 75% of households. Most often parents and caregivers switch off or change inappropriate content, regularly check in on what their child is listening to, and monitor volume levels. Only 22% have restrictions on what content they can access. </a:t>
            </a:r>
          </a:p>
        </p:txBody>
      </p:sp>
      <p:sp>
        <p:nvSpPr>
          <p:cNvPr id="16" name="Text Placeholder 6">
            <a:extLst>
              <a:ext uri="{FF2B5EF4-FFF2-40B4-BE49-F238E27FC236}">
                <a16:creationId xmlns:a16="http://schemas.microsoft.com/office/drawing/2014/main" id="{B416FE71-8AF8-4CB9-A137-8766B5E5B5FD}"/>
              </a:ext>
            </a:extLst>
          </p:cNvPr>
          <p:cNvSpPr txBox="1">
            <a:spLocks/>
          </p:cNvSpPr>
          <p:nvPr/>
        </p:nvSpPr>
        <p:spPr>
          <a:xfrm>
            <a:off x="4412778" y="2164572"/>
            <a:ext cx="3258923" cy="39813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NZ" sz="900" dirty="0">
                <a:solidFill>
                  <a:srgbClr val="404040"/>
                </a:solidFill>
              </a:rPr>
              <a:t>Nearly all parents and caregivers are concerned about what their children might encounter when consuming media. Parents and caregivers are most concerned about their children being exposed to inappropriate content when watching programmes and shows and using the internet. They are somewhat less concerned that their children will hear inappropriate content on the radio. </a:t>
            </a:r>
          </a:p>
          <a:p>
            <a:pPr marL="0" indent="0">
              <a:buNone/>
            </a:pPr>
            <a:r>
              <a:rPr lang="en-NZ" sz="900" dirty="0">
                <a:solidFill>
                  <a:srgbClr val="404040"/>
                </a:solidFill>
              </a:rPr>
              <a:t>For </a:t>
            </a:r>
            <a:r>
              <a:rPr lang="en-NZ" sz="900" b="1" dirty="0">
                <a:solidFill>
                  <a:srgbClr val="404040"/>
                </a:solidFill>
              </a:rPr>
              <a:t>programmes and shows</a:t>
            </a:r>
            <a:r>
              <a:rPr lang="en-NZ" sz="900" dirty="0">
                <a:solidFill>
                  <a:srgbClr val="404040"/>
                </a:solidFill>
              </a:rPr>
              <a:t>, parents and caregivers are most concerned about content that shows sex (81%), violent or abusive behaviour (79%), torture (76%), animal torture (74%), killing (72%) and drug taking (71%). Racist language is also a concern for two in three parents and caregivers.</a:t>
            </a:r>
          </a:p>
          <a:p>
            <a:pPr marL="0" indent="0">
              <a:buNone/>
            </a:pPr>
            <a:r>
              <a:rPr lang="en-NZ" sz="900" dirty="0">
                <a:solidFill>
                  <a:srgbClr val="404040"/>
                </a:solidFill>
              </a:rPr>
              <a:t>When their tamariki are </a:t>
            </a:r>
            <a:r>
              <a:rPr lang="en-NZ" sz="900" b="1" dirty="0">
                <a:solidFill>
                  <a:srgbClr val="404040"/>
                </a:solidFill>
              </a:rPr>
              <a:t>on the internet</a:t>
            </a:r>
            <a:r>
              <a:rPr lang="en-NZ" sz="900" dirty="0">
                <a:solidFill>
                  <a:srgbClr val="404040"/>
                </a:solidFill>
              </a:rPr>
              <a:t>, they are most worried about them being exposed to sexual material and pornography (80%), contact with strangers (79%), bullying (72%), viruses (62%) and derogatory views such as racism, extremism or sexism (70%). Interacting with others on chatrooms and forums is also troubling for 63%. With the increased prevalence of smartphones, uploading of pictures is a worry for 60% of parents and caregivers.</a:t>
            </a:r>
          </a:p>
          <a:p>
            <a:pPr marL="0" indent="0">
              <a:buNone/>
            </a:pPr>
            <a:r>
              <a:rPr lang="en-NZ" sz="900" dirty="0">
                <a:solidFill>
                  <a:srgbClr val="404040"/>
                </a:solidFill>
              </a:rPr>
              <a:t>For </a:t>
            </a:r>
            <a:r>
              <a:rPr lang="en-NZ" sz="900" b="1" dirty="0">
                <a:solidFill>
                  <a:srgbClr val="404040"/>
                </a:solidFill>
              </a:rPr>
              <a:t>radio and audio streaming services</a:t>
            </a:r>
            <a:r>
              <a:rPr lang="en-NZ" sz="900" dirty="0">
                <a:solidFill>
                  <a:srgbClr val="404040"/>
                </a:solidFill>
              </a:rPr>
              <a:t>, sexually suggestive language (67%), sexist comments (63%), racist comments (63%), and explicit or inappropriate lyrics (61%) are of most concern to parents and caregivers. Coverage of world events such as terrorism, war, death or natural disasters is problematic for just under half (49%) of parents and caregivers.</a:t>
            </a:r>
          </a:p>
        </p:txBody>
      </p:sp>
      <p:sp>
        <p:nvSpPr>
          <p:cNvPr id="12" name="Text Placeholder 6">
            <a:extLst>
              <a:ext uri="{FF2B5EF4-FFF2-40B4-BE49-F238E27FC236}">
                <a16:creationId xmlns:a16="http://schemas.microsoft.com/office/drawing/2014/main" id="{3C2641B4-6AA8-4985-98C0-FC31297499F5}"/>
              </a:ext>
            </a:extLst>
          </p:cNvPr>
          <p:cNvSpPr txBox="1">
            <a:spLocks/>
          </p:cNvSpPr>
          <p:nvPr/>
        </p:nvSpPr>
        <p:spPr>
          <a:xfrm>
            <a:off x="358096" y="1258464"/>
            <a:ext cx="3506149" cy="4362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NZ" sz="1400" b="1" dirty="0">
                <a:solidFill>
                  <a:schemeClr val="bg1"/>
                </a:solidFill>
              </a:rPr>
              <a:t>How do tamariki deal with challenging content?</a:t>
            </a:r>
          </a:p>
        </p:txBody>
      </p:sp>
      <p:sp>
        <p:nvSpPr>
          <p:cNvPr id="17" name="Text Placeholder 6">
            <a:extLst>
              <a:ext uri="{FF2B5EF4-FFF2-40B4-BE49-F238E27FC236}">
                <a16:creationId xmlns:a16="http://schemas.microsoft.com/office/drawing/2014/main" id="{F0EC34EC-896C-4E74-8290-D670CC339259}"/>
              </a:ext>
            </a:extLst>
          </p:cNvPr>
          <p:cNvSpPr txBox="1">
            <a:spLocks/>
          </p:cNvSpPr>
          <p:nvPr/>
        </p:nvSpPr>
        <p:spPr>
          <a:xfrm>
            <a:off x="4472884" y="1258464"/>
            <a:ext cx="3311567" cy="4362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NZ" sz="1400" b="1" dirty="0">
                <a:solidFill>
                  <a:schemeClr val="bg1"/>
                </a:solidFill>
              </a:rPr>
              <a:t>What are parents and caregivers concerned about their child seeing or hearing? </a:t>
            </a:r>
          </a:p>
        </p:txBody>
      </p:sp>
      <p:sp>
        <p:nvSpPr>
          <p:cNvPr id="22" name="Text Placeholder 6">
            <a:extLst>
              <a:ext uri="{FF2B5EF4-FFF2-40B4-BE49-F238E27FC236}">
                <a16:creationId xmlns:a16="http://schemas.microsoft.com/office/drawing/2014/main" id="{1852AAC2-9D70-447C-813C-7341DF71A770}"/>
              </a:ext>
            </a:extLst>
          </p:cNvPr>
          <p:cNvSpPr txBox="1">
            <a:spLocks/>
          </p:cNvSpPr>
          <p:nvPr/>
        </p:nvSpPr>
        <p:spPr>
          <a:xfrm>
            <a:off x="8015592" y="1258464"/>
            <a:ext cx="3750192" cy="4362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NZ" sz="1400" b="1" dirty="0">
                <a:solidFill>
                  <a:schemeClr val="bg1"/>
                </a:solidFill>
              </a:rPr>
              <a:t>What are parents and caregivers doing to minimise exposure to challenging content? </a:t>
            </a:r>
          </a:p>
        </p:txBody>
      </p:sp>
    </p:spTree>
    <p:extLst>
      <p:ext uri="{BB962C8B-B14F-4D97-AF65-F5344CB8AC3E}">
        <p14:creationId xmlns:p14="http://schemas.microsoft.com/office/powerpoint/2010/main" val="37645161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20BE0-B645-408E-A1DF-4591D74C0B8C}"/>
              </a:ext>
            </a:extLst>
          </p:cNvPr>
          <p:cNvSpPr>
            <a:spLocks noGrp="1"/>
          </p:cNvSpPr>
          <p:nvPr>
            <p:ph type="title"/>
          </p:nvPr>
        </p:nvSpPr>
        <p:spPr>
          <a:xfrm>
            <a:off x="354176" y="5011838"/>
            <a:ext cx="5651500" cy="1403248"/>
          </a:xfrm>
        </p:spPr>
        <p:txBody>
          <a:bodyPr/>
          <a:lstStyle/>
          <a:p>
            <a:r>
              <a:rPr lang="en-NZ" dirty="0"/>
              <a:t>New Zealand content</a:t>
            </a:r>
          </a:p>
        </p:txBody>
      </p:sp>
      <p:cxnSp>
        <p:nvCxnSpPr>
          <p:cNvPr id="3" name="Straight Connector 2">
            <a:extLst>
              <a:ext uri="{FF2B5EF4-FFF2-40B4-BE49-F238E27FC236}">
                <a16:creationId xmlns:a16="http://schemas.microsoft.com/office/drawing/2014/main" id="{8BDF532C-300E-4399-A931-8D704A4B47BD}"/>
              </a:ext>
            </a:extLst>
          </p:cNvPr>
          <p:cNvCxnSpPr>
            <a:cxnSpLocks/>
          </p:cNvCxnSpPr>
          <p:nvPr/>
        </p:nvCxnSpPr>
        <p:spPr>
          <a:xfrm flipV="1">
            <a:off x="433689" y="6321446"/>
            <a:ext cx="4055049" cy="10"/>
          </a:xfrm>
          <a:prstGeom prst="line">
            <a:avLst/>
          </a:prstGeom>
          <a:ln w="76200">
            <a:gradFill flip="none" rotWithShape="1">
              <a:gsLst>
                <a:gs pos="0">
                  <a:schemeClr val="accent3"/>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77097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3A656F69-DC42-4FBE-B8E2-0F790146401B}"/>
              </a:ext>
            </a:extLst>
          </p:cNvPr>
          <p:cNvGrpSpPr/>
          <p:nvPr/>
        </p:nvGrpSpPr>
        <p:grpSpPr>
          <a:xfrm>
            <a:off x="5900306" y="903730"/>
            <a:ext cx="6088492" cy="3335025"/>
            <a:chOff x="6078390" y="903730"/>
            <a:chExt cx="6088492" cy="3335025"/>
          </a:xfrm>
        </p:grpSpPr>
        <p:sp>
          <p:nvSpPr>
            <p:cNvPr id="22" name="Rectangle 21">
              <a:extLst>
                <a:ext uri="{FF2B5EF4-FFF2-40B4-BE49-F238E27FC236}">
                  <a16:creationId xmlns:a16="http://schemas.microsoft.com/office/drawing/2014/main" id="{6AD46AF1-168B-4AD0-9D2D-8C44645A2BD1}"/>
                </a:ext>
              </a:extLst>
            </p:cNvPr>
            <p:cNvSpPr/>
            <p:nvPr/>
          </p:nvSpPr>
          <p:spPr>
            <a:xfrm>
              <a:off x="6163064" y="903730"/>
              <a:ext cx="6003818" cy="3237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cxnSp>
          <p:nvCxnSpPr>
            <p:cNvPr id="9" name="Straight Connector 8">
              <a:extLst>
                <a:ext uri="{FF2B5EF4-FFF2-40B4-BE49-F238E27FC236}">
                  <a16:creationId xmlns:a16="http://schemas.microsoft.com/office/drawing/2014/main" id="{ABD96C94-DA8D-4619-9542-A660B849586C}"/>
                </a:ext>
              </a:extLst>
            </p:cNvPr>
            <p:cNvCxnSpPr>
              <a:cxnSpLocks/>
            </p:cNvCxnSpPr>
            <p:nvPr/>
          </p:nvCxnSpPr>
          <p:spPr>
            <a:xfrm>
              <a:off x="6163064" y="1178560"/>
              <a:ext cx="0" cy="2962546"/>
            </a:xfrm>
            <a:prstGeom prst="line">
              <a:avLst/>
            </a:prstGeom>
            <a:ln w="76200">
              <a:gradFill flip="none" rotWithShape="1">
                <a:gsLst>
                  <a:gs pos="0">
                    <a:schemeClr val="accent3"/>
                  </a:gs>
                  <a:gs pos="100000">
                    <a:schemeClr val="accent1"/>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BD8FCFE-E2E8-4031-83A6-CA16348C2C63}"/>
                </a:ext>
              </a:extLst>
            </p:cNvPr>
            <p:cNvSpPr/>
            <p:nvPr/>
          </p:nvSpPr>
          <p:spPr>
            <a:xfrm>
              <a:off x="6280601" y="1907159"/>
              <a:ext cx="5803991" cy="2185214"/>
            </a:xfrm>
            <a:prstGeom prst="rect">
              <a:avLst/>
            </a:prstGeom>
          </p:spPr>
          <p:txBody>
            <a:bodyPr wrap="square" anchor="t">
              <a:spAutoFit/>
            </a:bodyPr>
            <a:lstStyle/>
            <a:p>
              <a:pPr>
                <a:spcAft>
                  <a:spcPts val="1200"/>
                </a:spcAft>
              </a:pPr>
              <a:r>
                <a:rPr lang="en-NZ" sz="1400" dirty="0">
                  <a:solidFill>
                    <a:srgbClr val="404040"/>
                  </a:solidFill>
                </a:rPr>
                <a:t>Three quarters of parents and caregivers agree that it’s important for children to watch New Zealand-made shows which reflect them and their world, and very few disagree. Four in ten think New Zealand-made shows are good quality, and are just as good as those made overseas.</a:t>
              </a:r>
            </a:p>
            <a:p>
              <a:pPr>
                <a:spcAft>
                  <a:spcPts val="1200"/>
                </a:spcAft>
              </a:pPr>
              <a:r>
                <a:rPr lang="en-NZ" sz="1400" dirty="0">
                  <a:solidFill>
                    <a:srgbClr val="404040"/>
                  </a:solidFill>
                </a:rPr>
                <a:t>A greater proportion agree than disagree that online is a better place to find children’s content than TV. Just over 30% of parents and caregivers agree that the New Zealand-made shows on offer provide a good variety and range of content, however a quarter disagree. Similar results were observed for pre-school children. </a:t>
              </a:r>
            </a:p>
          </p:txBody>
        </p:sp>
        <p:sp>
          <p:nvSpPr>
            <p:cNvPr id="21" name="Oval 20">
              <a:extLst>
                <a:ext uri="{FF2B5EF4-FFF2-40B4-BE49-F238E27FC236}">
                  <a16:creationId xmlns:a16="http://schemas.microsoft.com/office/drawing/2014/main" id="{966A2678-06D5-48CF-BC38-1CCDA4174F21}"/>
                </a:ext>
              </a:extLst>
            </p:cNvPr>
            <p:cNvSpPr/>
            <p:nvPr/>
          </p:nvSpPr>
          <p:spPr>
            <a:xfrm rot="10800000">
              <a:off x="6078390" y="4070725"/>
              <a:ext cx="165405" cy="16803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pSp>
      <p:sp>
        <p:nvSpPr>
          <p:cNvPr id="19" name="Rectangle 18">
            <a:extLst>
              <a:ext uri="{FF2B5EF4-FFF2-40B4-BE49-F238E27FC236}">
                <a16:creationId xmlns:a16="http://schemas.microsoft.com/office/drawing/2014/main" id="{5D13FCD8-EB48-47EA-9346-7616CA61A62C}"/>
              </a:ext>
            </a:extLst>
          </p:cNvPr>
          <p:cNvSpPr/>
          <p:nvPr/>
        </p:nvSpPr>
        <p:spPr>
          <a:xfrm>
            <a:off x="285491" y="903730"/>
            <a:ext cx="5534084" cy="3237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cxnSp>
        <p:nvCxnSpPr>
          <p:cNvPr id="7" name="Straight Connector 6">
            <a:extLst>
              <a:ext uri="{FF2B5EF4-FFF2-40B4-BE49-F238E27FC236}">
                <a16:creationId xmlns:a16="http://schemas.microsoft.com/office/drawing/2014/main" id="{DB7D6FC9-F5F1-4ED5-80B1-406ED4DE4FBB}"/>
              </a:ext>
            </a:extLst>
          </p:cNvPr>
          <p:cNvCxnSpPr>
            <a:cxnSpLocks/>
          </p:cNvCxnSpPr>
          <p:nvPr/>
        </p:nvCxnSpPr>
        <p:spPr>
          <a:xfrm>
            <a:off x="255446" y="903730"/>
            <a:ext cx="0" cy="3237376"/>
          </a:xfrm>
          <a:prstGeom prst="line">
            <a:avLst/>
          </a:prstGeom>
          <a:ln w="76200">
            <a:gradFill flip="none" rotWithShape="1">
              <a:gsLst>
                <a:gs pos="0">
                  <a:schemeClr val="accent3"/>
                </a:gs>
                <a:gs pos="100000">
                  <a:schemeClr val="accent1"/>
                </a:gs>
              </a:gsLst>
              <a:lin ang="5400000" scaled="1"/>
              <a:tileRect/>
            </a:gra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E6B9B801-29DD-48B0-9B20-3298FCB72B89}"/>
              </a:ext>
            </a:extLst>
          </p:cNvPr>
          <p:cNvPicPr>
            <a:picLocks noChangeAspect="1"/>
          </p:cNvPicPr>
          <p:nvPr/>
        </p:nvPicPr>
        <p:blipFill rotWithShape="1">
          <a:blip r:embed="rId2"/>
          <a:srcRect l="1809" r="1730" b="40661"/>
          <a:stretch/>
        </p:blipFill>
        <p:spPr>
          <a:xfrm rot="10800000">
            <a:off x="86521" y="0"/>
            <a:ext cx="12192000" cy="1858426"/>
          </a:xfrm>
          <a:prstGeom prst="rect">
            <a:avLst/>
          </a:prstGeom>
        </p:spPr>
      </p:pic>
      <p:pic>
        <p:nvPicPr>
          <p:cNvPr id="12" name="Picture 11">
            <a:extLst>
              <a:ext uri="{FF2B5EF4-FFF2-40B4-BE49-F238E27FC236}">
                <a16:creationId xmlns:a16="http://schemas.microsoft.com/office/drawing/2014/main" id="{9AA872E4-DD3D-4AF7-A81A-868679506F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94719" y="147387"/>
            <a:ext cx="1016000" cy="600730"/>
          </a:xfrm>
          <a:prstGeom prst="rect">
            <a:avLst/>
          </a:prstGeom>
        </p:spPr>
      </p:pic>
      <p:pic>
        <p:nvPicPr>
          <p:cNvPr id="13" name="Picture 12">
            <a:extLst>
              <a:ext uri="{FF2B5EF4-FFF2-40B4-BE49-F238E27FC236}">
                <a16:creationId xmlns:a16="http://schemas.microsoft.com/office/drawing/2014/main" id="{B383380C-75A6-43DC-A42E-812FA0B9047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217890" y="277743"/>
            <a:ext cx="843276" cy="371652"/>
          </a:xfrm>
          <a:prstGeom prst="rect">
            <a:avLst/>
          </a:prstGeom>
        </p:spPr>
      </p:pic>
      <p:sp>
        <p:nvSpPr>
          <p:cNvPr id="4" name="Title 3">
            <a:extLst>
              <a:ext uri="{FF2B5EF4-FFF2-40B4-BE49-F238E27FC236}">
                <a16:creationId xmlns:a16="http://schemas.microsoft.com/office/drawing/2014/main" id="{F708ECB2-E15E-48F4-B05F-0EE26CC7DAE6}"/>
              </a:ext>
            </a:extLst>
          </p:cNvPr>
          <p:cNvSpPr>
            <a:spLocks noGrp="1"/>
          </p:cNvSpPr>
          <p:nvPr>
            <p:ph type="title"/>
          </p:nvPr>
        </p:nvSpPr>
        <p:spPr>
          <a:xfrm>
            <a:off x="203200" y="200541"/>
            <a:ext cx="9933408" cy="547576"/>
          </a:xfrm>
        </p:spPr>
        <p:txBody>
          <a:bodyPr/>
          <a:lstStyle/>
          <a:p>
            <a:r>
              <a:rPr lang="en-NZ" dirty="0"/>
              <a:t>New Zealand content: section summary </a:t>
            </a:r>
          </a:p>
        </p:txBody>
      </p:sp>
      <p:sp>
        <p:nvSpPr>
          <p:cNvPr id="5" name="Text Placeholder 4">
            <a:extLst>
              <a:ext uri="{FF2B5EF4-FFF2-40B4-BE49-F238E27FC236}">
                <a16:creationId xmlns:a16="http://schemas.microsoft.com/office/drawing/2014/main" id="{21BBF285-19F1-4B75-B5F2-EF8DFA6418D2}"/>
              </a:ext>
            </a:extLst>
          </p:cNvPr>
          <p:cNvSpPr>
            <a:spLocks noGrp="1"/>
          </p:cNvSpPr>
          <p:nvPr>
            <p:ph type="body" sz="quarter" idx="4294967295"/>
          </p:nvPr>
        </p:nvSpPr>
        <p:spPr>
          <a:xfrm>
            <a:off x="397133" y="1668392"/>
            <a:ext cx="5422441" cy="2388698"/>
          </a:xfrm>
          <a:noFill/>
          <a:ln>
            <a:noFill/>
          </a:ln>
        </p:spPr>
        <p:txBody>
          <a:bodyPr anchor="b">
            <a:normAutofit/>
          </a:bodyPr>
          <a:lstStyle/>
          <a:p>
            <a:pPr marL="0" indent="0">
              <a:lnSpc>
                <a:spcPct val="100000"/>
              </a:lnSpc>
              <a:spcBef>
                <a:spcPts val="0"/>
              </a:spcBef>
              <a:spcAft>
                <a:spcPts val="1200"/>
              </a:spcAft>
              <a:buNone/>
            </a:pPr>
            <a:r>
              <a:rPr lang="en-NZ" sz="1400" dirty="0">
                <a:solidFill>
                  <a:srgbClr val="404040"/>
                </a:solidFill>
              </a:rPr>
              <a:t>Six in ten tamariki watch local content at least once a week. Māori children tend to watch local content with greater regularity than average. Four in ten children say they see themselves represented on programmes and shows, however Pacific children see themselves represented less often than average.</a:t>
            </a:r>
          </a:p>
          <a:p>
            <a:pPr marL="0" indent="0">
              <a:lnSpc>
                <a:spcPct val="100000"/>
              </a:lnSpc>
              <a:spcBef>
                <a:spcPts val="0"/>
              </a:spcBef>
              <a:spcAft>
                <a:spcPts val="1200"/>
              </a:spcAft>
              <a:buNone/>
            </a:pPr>
            <a:r>
              <a:rPr lang="en-NZ" sz="1400" dirty="0">
                <a:solidFill>
                  <a:srgbClr val="404040"/>
                </a:solidFill>
              </a:rPr>
              <a:t>More than 50% of children feel good when they watch stories that are about New Zealand, and see children that look and speak like them on a show. A third of children feel good when they hear te reo Māori on a show, however nearly a fifth don’t like it. </a:t>
            </a:r>
          </a:p>
        </p:txBody>
      </p:sp>
      <p:grpSp>
        <p:nvGrpSpPr>
          <p:cNvPr id="18" name="Group 17">
            <a:extLst>
              <a:ext uri="{FF2B5EF4-FFF2-40B4-BE49-F238E27FC236}">
                <a16:creationId xmlns:a16="http://schemas.microsoft.com/office/drawing/2014/main" id="{4A8F1C1E-214B-46A2-A97B-BA353B19314A}"/>
              </a:ext>
            </a:extLst>
          </p:cNvPr>
          <p:cNvGrpSpPr/>
          <p:nvPr/>
        </p:nvGrpSpPr>
        <p:grpSpPr>
          <a:xfrm>
            <a:off x="203200" y="4254530"/>
            <a:ext cx="11785598" cy="2456083"/>
            <a:chOff x="0" y="4358516"/>
            <a:chExt cx="12192000" cy="2540776"/>
          </a:xfrm>
        </p:grpSpPr>
        <p:pic>
          <p:nvPicPr>
            <p:cNvPr id="16" name="Picture 15">
              <a:extLst>
                <a:ext uri="{FF2B5EF4-FFF2-40B4-BE49-F238E27FC236}">
                  <a16:creationId xmlns:a16="http://schemas.microsoft.com/office/drawing/2014/main" id="{66670A40-B110-4E8E-8EC6-6E09646ADE3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 t="4669" r="-7" b="58283"/>
            <a:stretch/>
          </p:blipFill>
          <p:spPr>
            <a:xfrm>
              <a:off x="0" y="4358516"/>
              <a:ext cx="12192000" cy="2540776"/>
            </a:xfrm>
            <a:prstGeom prst="rect">
              <a:avLst/>
            </a:prstGeom>
          </p:spPr>
        </p:pic>
        <p:sp>
          <p:nvSpPr>
            <p:cNvPr id="17" name="Rectangle 16">
              <a:extLst>
                <a:ext uri="{FF2B5EF4-FFF2-40B4-BE49-F238E27FC236}">
                  <a16:creationId xmlns:a16="http://schemas.microsoft.com/office/drawing/2014/main" id="{38FC338E-4CE0-49EA-B453-9E5766A17DE7}"/>
                </a:ext>
              </a:extLst>
            </p:cNvPr>
            <p:cNvSpPr/>
            <p:nvPr/>
          </p:nvSpPr>
          <p:spPr>
            <a:xfrm>
              <a:off x="0" y="4362754"/>
              <a:ext cx="12192000" cy="2495246"/>
            </a:xfrm>
            <a:prstGeom prst="rect">
              <a:avLst/>
            </a:prstGeom>
            <a:solidFill>
              <a:srgbClr val="1363A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pSp>
      <p:sp>
        <p:nvSpPr>
          <p:cNvPr id="20" name="Isosceles Triangle 19">
            <a:extLst>
              <a:ext uri="{FF2B5EF4-FFF2-40B4-BE49-F238E27FC236}">
                <a16:creationId xmlns:a16="http://schemas.microsoft.com/office/drawing/2014/main" id="{A588EC8D-BABB-4BCC-B5D4-C7146C647D54}"/>
              </a:ext>
            </a:extLst>
          </p:cNvPr>
          <p:cNvSpPr/>
          <p:nvPr/>
        </p:nvSpPr>
        <p:spPr>
          <a:xfrm rot="10800000">
            <a:off x="163078" y="4057090"/>
            <a:ext cx="194916" cy="16803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Tree>
    <p:extLst>
      <p:ext uri="{BB962C8B-B14F-4D97-AF65-F5344CB8AC3E}">
        <p14:creationId xmlns:p14="http://schemas.microsoft.com/office/powerpoint/2010/main" val="38972002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23924" y="138224"/>
            <a:ext cx="9212683" cy="547576"/>
          </a:xfrm>
        </p:spPr>
        <p:txBody>
          <a:bodyPr>
            <a:normAutofit fontScale="90000"/>
          </a:bodyPr>
          <a:lstStyle/>
          <a:p>
            <a:r>
              <a:rPr lang="en-NZ" dirty="0"/>
              <a:t>Attitudes of parents and caregivers to New Zealand-made children’s programmes and shows</a:t>
            </a:r>
          </a:p>
        </p:txBody>
      </p:sp>
      <p:sp>
        <p:nvSpPr>
          <p:cNvPr id="11" name="Rectangle 10">
            <a:extLst>
              <a:ext uri="{FF2B5EF4-FFF2-40B4-BE49-F238E27FC236}">
                <a16:creationId xmlns:a16="http://schemas.microsoft.com/office/drawing/2014/main" id="{64367E28-56F4-4CC0-B141-D52D846B57F8}"/>
              </a:ext>
            </a:extLst>
          </p:cNvPr>
          <p:cNvSpPr/>
          <p:nvPr/>
        </p:nvSpPr>
        <p:spPr>
          <a:xfrm>
            <a:off x="203199" y="1407935"/>
            <a:ext cx="11875589" cy="862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Three quarters of parents and caregivers agree that it’s important for tamariki to watch New Zealand-made shows that reflect their world, and only 5% disagree. Four in ten think New Zealand-made children's shows are good quality, with roughly the same proportion agreeing that they are just as good as shows made overseas.</a:t>
            </a:r>
          </a:p>
        </p:txBody>
      </p:sp>
      <p:sp>
        <p:nvSpPr>
          <p:cNvPr id="16" name="Rectangle 15">
            <a:extLst>
              <a:ext uri="{FF2B5EF4-FFF2-40B4-BE49-F238E27FC236}">
                <a16:creationId xmlns:a16="http://schemas.microsoft.com/office/drawing/2014/main" id="{4AFBC0AD-D46E-4551-A2C2-C2D54CD7569D}"/>
              </a:ext>
            </a:extLst>
          </p:cNvPr>
          <p:cNvSpPr/>
          <p:nvPr/>
        </p:nvSpPr>
        <p:spPr>
          <a:xfrm>
            <a:off x="203200" y="2436004"/>
            <a:ext cx="11785600" cy="3855466"/>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p:txBody>
          <a:bodyPr/>
          <a:lstStyle/>
          <a:p>
            <a:r>
              <a:rPr lang="en-NZ" dirty="0"/>
              <a:t>Note: Statement wording has changed slightly since 2014, and therefore results aren’t directly comparable</a:t>
            </a:r>
          </a:p>
          <a:p>
            <a:r>
              <a:rPr lang="en-NZ" dirty="0"/>
              <a:t>Source: S2Q4. How much do you agree or disagree with each statement about children’s entertainment in New Zealand? </a:t>
            </a:r>
          </a:p>
          <a:p>
            <a:r>
              <a:rPr lang="en-NZ" dirty="0"/>
              <a:t>Base size: All parents and caregivers of 6 to 14 year olds who watch programmes and shows 2020 (n=1,000); 2014 (n=696)</a:t>
            </a:r>
          </a:p>
        </p:txBody>
      </p:sp>
      <p:graphicFrame>
        <p:nvGraphicFramePr>
          <p:cNvPr id="7" name="Chart 6">
            <a:extLst>
              <a:ext uri="{FF2B5EF4-FFF2-40B4-BE49-F238E27FC236}">
                <a16:creationId xmlns:a16="http://schemas.microsoft.com/office/drawing/2014/main" id="{64F9698D-C316-4328-8CA8-C44908DC6937}"/>
              </a:ext>
            </a:extLst>
          </p:cNvPr>
          <p:cNvGraphicFramePr/>
          <p:nvPr>
            <p:extLst>
              <p:ext uri="{D42A27DB-BD31-4B8C-83A1-F6EECF244321}">
                <p14:modId xmlns:p14="http://schemas.microsoft.com/office/powerpoint/2010/main" val="135187645"/>
              </p:ext>
            </p:extLst>
          </p:nvPr>
        </p:nvGraphicFramePr>
        <p:xfrm>
          <a:off x="495300" y="2641769"/>
          <a:ext cx="11201400" cy="354420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le 2">
            <a:extLst>
              <a:ext uri="{FF2B5EF4-FFF2-40B4-BE49-F238E27FC236}">
                <a16:creationId xmlns:a16="http://schemas.microsoft.com/office/drawing/2014/main" id="{03CF4832-4A26-4DC4-B90B-4B2934B8FE50}"/>
              </a:ext>
            </a:extLst>
          </p:cNvPr>
          <p:cNvGraphicFramePr>
            <a:graphicFrameLocks noGrp="1"/>
          </p:cNvGraphicFramePr>
          <p:nvPr>
            <p:extLst>
              <p:ext uri="{D42A27DB-BD31-4B8C-83A1-F6EECF244321}">
                <p14:modId xmlns:p14="http://schemas.microsoft.com/office/powerpoint/2010/main" val="380099207"/>
              </p:ext>
            </p:extLst>
          </p:nvPr>
        </p:nvGraphicFramePr>
        <p:xfrm>
          <a:off x="316491" y="2498158"/>
          <a:ext cx="1690982" cy="3185961"/>
        </p:xfrm>
        <a:graphic>
          <a:graphicData uri="http://schemas.openxmlformats.org/drawingml/2006/table">
            <a:tbl>
              <a:tblPr firstRow="1" bandRow="1">
                <a:tableStyleId>{5C22544A-7EE6-4342-B048-85BDC9FD1C3A}</a:tableStyleId>
              </a:tblPr>
              <a:tblGrid>
                <a:gridCol w="1690982">
                  <a:extLst>
                    <a:ext uri="{9D8B030D-6E8A-4147-A177-3AD203B41FA5}">
                      <a16:colId xmlns:a16="http://schemas.microsoft.com/office/drawing/2014/main" val="2867363750"/>
                    </a:ext>
                  </a:extLst>
                </a:gridCol>
              </a:tblGrid>
              <a:tr h="1061987">
                <a:tc>
                  <a:txBody>
                    <a:bodyPr/>
                    <a:lstStyle/>
                    <a:p>
                      <a:pPr algn="r"/>
                      <a:r>
                        <a:rPr lang="en-NZ" sz="1000" b="0" dirty="0">
                          <a:solidFill>
                            <a:schemeClr val="tx1"/>
                          </a:solidFill>
                        </a:rPr>
                        <a:t>It’s important that children are able to watch New Zealand-made shows that reflect them and their world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9855571"/>
                  </a:ext>
                </a:extLst>
              </a:tr>
              <a:tr h="1061987">
                <a:tc>
                  <a:txBody>
                    <a:bodyPr/>
                    <a:lstStyle/>
                    <a:p>
                      <a:pPr algn="r" fontAlgn="b"/>
                      <a:r>
                        <a:rPr lang="en-NZ" sz="1000" b="0" kern="1200" dirty="0">
                          <a:solidFill>
                            <a:schemeClr val="tx1"/>
                          </a:solidFill>
                          <a:latin typeface="+mn-lt"/>
                          <a:ea typeface="+mn-ea"/>
                          <a:cs typeface="+mn-cs"/>
                        </a:rPr>
                        <a:t>There are good QUALITY New Zealand-made children’s shows on TV and online</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36676476"/>
                  </a:ext>
                </a:extLst>
              </a:tr>
              <a:tr h="1061987">
                <a:tc>
                  <a:txBody>
                    <a:bodyPr/>
                    <a:lstStyle/>
                    <a:p>
                      <a:pPr algn="r"/>
                      <a:r>
                        <a:rPr lang="en-NZ" sz="1000" b="0" kern="1200" dirty="0">
                          <a:solidFill>
                            <a:schemeClr val="tx1"/>
                          </a:solidFill>
                          <a:latin typeface="+mn-lt"/>
                          <a:ea typeface="+mn-ea"/>
                          <a:cs typeface="+mn-cs"/>
                        </a:rPr>
                        <a:t>New Zealand-made shows for children are as good as shows made overseas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53063026"/>
                  </a:ext>
                </a:extLst>
              </a:tr>
            </a:tbl>
          </a:graphicData>
        </a:graphic>
      </p:graphicFrame>
      <p:sp>
        <p:nvSpPr>
          <p:cNvPr id="4" name="TextBox 3">
            <a:extLst>
              <a:ext uri="{FF2B5EF4-FFF2-40B4-BE49-F238E27FC236}">
                <a16:creationId xmlns:a16="http://schemas.microsoft.com/office/drawing/2014/main" id="{D90FC3F9-3B18-49DC-AC99-746A744C2C62}"/>
              </a:ext>
            </a:extLst>
          </p:cNvPr>
          <p:cNvSpPr txBox="1"/>
          <p:nvPr/>
        </p:nvSpPr>
        <p:spPr>
          <a:xfrm>
            <a:off x="2622883" y="5263013"/>
            <a:ext cx="5134019" cy="246221"/>
          </a:xfrm>
          <a:prstGeom prst="rect">
            <a:avLst/>
          </a:prstGeom>
          <a:noFill/>
        </p:spPr>
        <p:txBody>
          <a:bodyPr wrap="square" rtlCol="0">
            <a:spAutoFit/>
          </a:bodyPr>
          <a:lstStyle/>
          <a:p>
            <a:r>
              <a:rPr lang="en-NZ" sz="1000" dirty="0"/>
              <a:t>NOT ASKED IN 2014</a:t>
            </a:r>
          </a:p>
        </p:txBody>
      </p:sp>
      <p:sp>
        <p:nvSpPr>
          <p:cNvPr id="10" name="Rectangle 9">
            <a:extLst>
              <a:ext uri="{FF2B5EF4-FFF2-40B4-BE49-F238E27FC236}">
                <a16:creationId xmlns:a16="http://schemas.microsoft.com/office/drawing/2014/main" id="{0D360CBE-C765-4A49-A73D-C50B0EDC9370}"/>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13" name="Picture 12">
            <a:extLst>
              <a:ext uri="{FF2B5EF4-FFF2-40B4-BE49-F238E27FC236}">
                <a16:creationId xmlns:a16="http://schemas.microsoft.com/office/drawing/2014/main" id="{C70A4FD0-2E99-4282-A578-F1286AA2A87C}"/>
              </a:ext>
            </a:extLst>
          </p:cNvPr>
          <p:cNvPicPr>
            <a:picLocks noChangeAspect="1"/>
          </p:cNvPicPr>
          <p:nvPr/>
        </p:nvPicPr>
        <p:blipFill>
          <a:blip r:embed="rId3"/>
          <a:stretch>
            <a:fillRect/>
          </a:stretch>
        </p:blipFill>
        <p:spPr>
          <a:xfrm>
            <a:off x="201612" y="119935"/>
            <a:ext cx="612000" cy="612000"/>
          </a:xfrm>
          <a:prstGeom prst="rect">
            <a:avLst/>
          </a:prstGeom>
        </p:spPr>
      </p:pic>
    </p:spTree>
    <p:extLst>
      <p:ext uri="{BB962C8B-B14F-4D97-AF65-F5344CB8AC3E}">
        <p14:creationId xmlns:p14="http://schemas.microsoft.com/office/powerpoint/2010/main" val="31181698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23926" y="138224"/>
            <a:ext cx="9212682" cy="547576"/>
          </a:xfrm>
        </p:spPr>
        <p:txBody>
          <a:bodyPr>
            <a:normAutofit fontScale="90000"/>
          </a:bodyPr>
          <a:lstStyle/>
          <a:p>
            <a:r>
              <a:rPr lang="en-NZ" dirty="0"/>
              <a:t>Attitudes of parents and caregivers to New Zealand-made children’s programmes and shows</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384313"/>
            <a:ext cx="11785600" cy="807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More parents and caregivers agree than disagree that online is a better place to find New Zealand-made children’s content than TV. Just over 30% of parents and caregivers agree that New Zealand-made shows offer a good variety and range of content, however a quarter disagree.</a:t>
            </a:r>
          </a:p>
        </p:txBody>
      </p:sp>
      <p:sp>
        <p:nvSpPr>
          <p:cNvPr id="16" name="Rectangle 15">
            <a:extLst>
              <a:ext uri="{FF2B5EF4-FFF2-40B4-BE49-F238E27FC236}">
                <a16:creationId xmlns:a16="http://schemas.microsoft.com/office/drawing/2014/main" id="{4AFBC0AD-D46E-4551-A2C2-C2D54CD7569D}"/>
              </a:ext>
            </a:extLst>
          </p:cNvPr>
          <p:cNvSpPr/>
          <p:nvPr/>
        </p:nvSpPr>
        <p:spPr>
          <a:xfrm>
            <a:off x="203200" y="2430682"/>
            <a:ext cx="11785600" cy="3787237"/>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p:txBody>
          <a:bodyPr/>
          <a:lstStyle/>
          <a:p>
            <a:r>
              <a:rPr lang="en-NZ" dirty="0"/>
              <a:t>Note: Statement wording has changed slightly since 2014, and therefore results aren’t directly comparable</a:t>
            </a:r>
          </a:p>
          <a:p>
            <a:r>
              <a:rPr lang="en-NZ" dirty="0"/>
              <a:t>Source: S2Q4. How much do you agree or disagree with each statement about children’s entertainment in New Zealand? </a:t>
            </a:r>
          </a:p>
          <a:p>
            <a:r>
              <a:rPr lang="en-NZ" dirty="0"/>
              <a:t>Base size: All parents and caregivers of 6 to 14 year olds who watch programmes and shows 2020 (n=1,000); 2014 (n=696)</a:t>
            </a:r>
          </a:p>
        </p:txBody>
      </p:sp>
      <p:graphicFrame>
        <p:nvGraphicFramePr>
          <p:cNvPr id="7" name="Chart 6">
            <a:extLst>
              <a:ext uri="{FF2B5EF4-FFF2-40B4-BE49-F238E27FC236}">
                <a16:creationId xmlns:a16="http://schemas.microsoft.com/office/drawing/2014/main" id="{64F9698D-C316-4328-8CA8-C44908DC6937}"/>
              </a:ext>
            </a:extLst>
          </p:cNvPr>
          <p:cNvGraphicFramePr/>
          <p:nvPr>
            <p:extLst>
              <p:ext uri="{D42A27DB-BD31-4B8C-83A1-F6EECF244321}">
                <p14:modId xmlns:p14="http://schemas.microsoft.com/office/powerpoint/2010/main" val="2565573233"/>
              </p:ext>
            </p:extLst>
          </p:nvPr>
        </p:nvGraphicFramePr>
        <p:xfrm>
          <a:off x="495300" y="2639012"/>
          <a:ext cx="11201400" cy="354420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le 2">
            <a:extLst>
              <a:ext uri="{FF2B5EF4-FFF2-40B4-BE49-F238E27FC236}">
                <a16:creationId xmlns:a16="http://schemas.microsoft.com/office/drawing/2014/main" id="{03CF4832-4A26-4DC4-B90B-4B2934B8FE50}"/>
              </a:ext>
            </a:extLst>
          </p:cNvPr>
          <p:cNvGraphicFramePr>
            <a:graphicFrameLocks noGrp="1"/>
          </p:cNvGraphicFramePr>
          <p:nvPr>
            <p:extLst>
              <p:ext uri="{D42A27DB-BD31-4B8C-83A1-F6EECF244321}">
                <p14:modId xmlns:p14="http://schemas.microsoft.com/office/powerpoint/2010/main" val="1219651317"/>
              </p:ext>
            </p:extLst>
          </p:nvPr>
        </p:nvGraphicFramePr>
        <p:xfrm>
          <a:off x="286674" y="2395982"/>
          <a:ext cx="1690982" cy="3368547"/>
        </p:xfrm>
        <a:graphic>
          <a:graphicData uri="http://schemas.openxmlformats.org/drawingml/2006/table">
            <a:tbl>
              <a:tblPr firstRow="1" bandRow="1">
                <a:tableStyleId>{5C22544A-7EE6-4342-B048-85BDC9FD1C3A}</a:tableStyleId>
              </a:tblPr>
              <a:tblGrid>
                <a:gridCol w="1690982">
                  <a:extLst>
                    <a:ext uri="{9D8B030D-6E8A-4147-A177-3AD203B41FA5}">
                      <a16:colId xmlns:a16="http://schemas.microsoft.com/office/drawing/2014/main" val="2867363750"/>
                    </a:ext>
                  </a:extLst>
                </a:gridCol>
              </a:tblGrid>
              <a:tr h="1122849">
                <a:tc>
                  <a:txBody>
                    <a:bodyPr/>
                    <a:lstStyle/>
                    <a:p>
                      <a:pPr algn="r"/>
                      <a:r>
                        <a:rPr lang="en-NZ" sz="1000" b="0" dirty="0">
                          <a:solidFill>
                            <a:schemeClr val="tx1"/>
                          </a:solidFill>
                        </a:rPr>
                        <a:t>Online is a better place to find New Zealand-made children’s shows than on TV</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9855571"/>
                  </a:ext>
                </a:extLst>
              </a:tr>
              <a:tr h="1122849">
                <a:tc>
                  <a:txBody>
                    <a:bodyPr/>
                    <a:lstStyle/>
                    <a:p>
                      <a:pPr algn="r" fontAlgn="b"/>
                      <a:r>
                        <a:rPr lang="en-NZ" sz="1000" b="0" kern="1200" dirty="0">
                          <a:solidFill>
                            <a:schemeClr val="tx1"/>
                          </a:solidFill>
                          <a:latin typeface="+mn-lt"/>
                          <a:ea typeface="+mn-ea"/>
                          <a:cs typeface="+mn-cs"/>
                        </a:rPr>
                        <a:t>New Zealand-made children’s shows offer a good variety of content that satisfies my children</a:t>
                      </a:r>
                    </a:p>
                  </a:txBody>
                  <a:tcPr marL="6350" marR="6350" marT="635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36676476"/>
                  </a:ext>
                </a:extLst>
              </a:tr>
              <a:tr h="1122849">
                <a:tc>
                  <a:txBody>
                    <a:bodyPr/>
                    <a:lstStyle/>
                    <a:p>
                      <a:pPr algn="r"/>
                      <a:r>
                        <a:rPr lang="en-NZ" sz="1000" b="0" kern="1200" dirty="0">
                          <a:solidFill>
                            <a:schemeClr val="tx1"/>
                          </a:solidFill>
                          <a:latin typeface="+mn-lt"/>
                          <a:ea typeface="+mn-ea"/>
                          <a:cs typeface="+mn-cs"/>
                        </a:rPr>
                        <a:t>There is a good RANGE of New Zealand-made shows for children on TV and online</a:t>
                      </a:r>
                    </a:p>
                    <a:p>
                      <a:pPr algn="r"/>
                      <a:endParaRPr lang="en-NZ" sz="1000" b="0" kern="1200" dirty="0">
                        <a:solidFill>
                          <a:schemeClr val="tx1"/>
                        </a:solidFill>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53063026"/>
                  </a:ext>
                </a:extLst>
              </a:tr>
            </a:tbl>
          </a:graphicData>
        </a:graphic>
      </p:graphicFrame>
      <p:sp>
        <p:nvSpPr>
          <p:cNvPr id="8" name="Rectangle 7">
            <a:extLst>
              <a:ext uri="{FF2B5EF4-FFF2-40B4-BE49-F238E27FC236}">
                <a16:creationId xmlns:a16="http://schemas.microsoft.com/office/drawing/2014/main" id="{87823FFB-6029-40B9-8893-BB36C90BE06E}"/>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9" name="Picture 8">
            <a:extLst>
              <a:ext uri="{FF2B5EF4-FFF2-40B4-BE49-F238E27FC236}">
                <a16:creationId xmlns:a16="http://schemas.microsoft.com/office/drawing/2014/main" id="{388F7E54-27A8-4AFD-9F37-7BAB64346DA3}"/>
              </a:ext>
            </a:extLst>
          </p:cNvPr>
          <p:cNvPicPr>
            <a:picLocks noChangeAspect="1"/>
          </p:cNvPicPr>
          <p:nvPr/>
        </p:nvPicPr>
        <p:blipFill>
          <a:blip r:embed="rId3"/>
          <a:stretch>
            <a:fillRect/>
          </a:stretch>
        </p:blipFill>
        <p:spPr>
          <a:xfrm>
            <a:off x="201612" y="119935"/>
            <a:ext cx="612000" cy="612000"/>
          </a:xfrm>
          <a:prstGeom prst="rect">
            <a:avLst/>
          </a:prstGeom>
        </p:spPr>
      </p:pic>
    </p:spTree>
    <p:extLst>
      <p:ext uri="{BB962C8B-B14F-4D97-AF65-F5344CB8AC3E}">
        <p14:creationId xmlns:p14="http://schemas.microsoft.com/office/powerpoint/2010/main" val="17077603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33449" y="83550"/>
            <a:ext cx="6955683" cy="685800"/>
          </a:xfrm>
        </p:spPr>
        <p:txBody>
          <a:bodyPr>
            <a:noAutofit/>
          </a:bodyPr>
          <a:lstStyle/>
          <a:p>
            <a:r>
              <a:rPr lang="en-NZ" sz="2200" dirty="0"/>
              <a:t>Satisfaction with the range of New Zealand-made content for pre-school children on free-to-air TV</a:t>
            </a:r>
          </a:p>
        </p:txBody>
      </p:sp>
      <p:sp>
        <p:nvSpPr>
          <p:cNvPr id="11" name="Rectangle 10">
            <a:extLst>
              <a:ext uri="{FF2B5EF4-FFF2-40B4-BE49-F238E27FC236}">
                <a16:creationId xmlns:a16="http://schemas.microsoft.com/office/drawing/2014/main" id="{64367E28-56F4-4CC0-B141-D52D846B57F8}"/>
              </a:ext>
            </a:extLst>
          </p:cNvPr>
          <p:cNvSpPr/>
          <p:nvPr/>
        </p:nvSpPr>
        <p:spPr>
          <a:xfrm>
            <a:off x="201613" y="1299321"/>
            <a:ext cx="11785600" cy="7927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Twenty-six percent of parents and caregivers are satisfied with the range of New Zealand content available for their pre-school children, however 20% disagree. The remaining 53% are on the fence.</a:t>
            </a:r>
          </a:p>
        </p:txBody>
      </p:sp>
      <p:sp>
        <p:nvSpPr>
          <p:cNvPr id="16" name="Rectangle 15">
            <a:extLst>
              <a:ext uri="{FF2B5EF4-FFF2-40B4-BE49-F238E27FC236}">
                <a16:creationId xmlns:a16="http://schemas.microsoft.com/office/drawing/2014/main" id="{4AFBC0AD-D46E-4551-A2C2-C2D54CD7569D}"/>
              </a:ext>
            </a:extLst>
          </p:cNvPr>
          <p:cNvSpPr/>
          <p:nvPr/>
        </p:nvSpPr>
        <p:spPr>
          <a:xfrm>
            <a:off x="203200" y="2252312"/>
            <a:ext cx="11785600" cy="3965608"/>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a:xfrm>
            <a:off x="201613" y="6421799"/>
            <a:ext cx="9357057" cy="436201"/>
          </a:xfrm>
        </p:spPr>
        <p:txBody>
          <a:bodyPr/>
          <a:lstStyle/>
          <a:p>
            <a:r>
              <a:rPr lang="en-NZ" dirty="0"/>
              <a:t>Source: S6Q9. How satisfied or dissatisfied are you with the range of New Zealand content that is currently available for pre-school children on free to air TV channels such as TVNZ 2, Three, or Prime?</a:t>
            </a:r>
          </a:p>
          <a:p>
            <a:r>
              <a:rPr lang="en-NZ" dirty="0"/>
              <a:t>Base size: All parents and caregivers of 2 to 5 year olds (n=152).</a:t>
            </a:r>
          </a:p>
        </p:txBody>
      </p:sp>
      <p:graphicFrame>
        <p:nvGraphicFramePr>
          <p:cNvPr id="7" name="Chart 6">
            <a:extLst>
              <a:ext uri="{FF2B5EF4-FFF2-40B4-BE49-F238E27FC236}">
                <a16:creationId xmlns:a16="http://schemas.microsoft.com/office/drawing/2014/main" id="{64F9698D-C316-4328-8CA8-C44908DC6937}"/>
              </a:ext>
            </a:extLst>
          </p:cNvPr>
          <p:cNvGraphicFramePr/>
          <p:nvPr>
            <p:extLst>
              <p:ext uri="{D42A27DB-BD31-4B8C-83A1-F6EECF244321}">
                <p14:modId xmlns:p14="http://schemas.microsoft.com/office/powerpoint/2010/main" val="382683471"/>
              </p:ext>
            </p:extLst>
          </p:nvPr>
        </p:nvGraphicFramePr>
        <p:xfrm>
          <a:off x="495300" y="2807279"/>
          <a:ext cx="11201400" cy="3425632"/>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619A998C-683D-402D-854F-5404B98BC3C1}"/>
              </a:ext>
            </a:extLst>
          </p:cNvPr>
          <p:cNvSpPr txBox="1"/>
          <p:nvPr/>
        </p:nvSpPr>
        <p:spPr>
          <a:xfrm>
            <a:off x="201613" y="2267303"/>
            <a:ext cx="11785600" cy="307777"/>
          </a:xfrm>
          <a:prstGeom prst="rect">
            <a:avLst/>
          </a:prstGeom>
          <a:solidFill>
            <a:srgbClr val="44546A"/>
          </a:solidFill>
        </p:spPr>
        <p:txBody>
          <a:bodyPr wrap="square" rtlCol="0">
            <a:spAutoFit/>
          </a:bodyPr>
          <a:lstStyle/>
          <a:p>
            <a:r>
              <a:rPr lang="en-NZ" sz="1400" dirty="0">
                <a:solidFill>
                  <a:schemeClr val="bg1"/>
                </a:solidFill>
              </a:rPr>
              <a:t>Q. How satisfied or dissatisfied are you with the range of New Zealand content that is currently available for pre-school children on free-to-air TV?</a:t>
            </a:r>
          </a:p>
        </p:txBody>
      </p:sp>
      <p:sp>
        <p:nvSpPr>
          <p:cNvPr id="9" name="Rectangle 8">
            <a:extLst>
              <a:ext uri="{FF2B5EF4-FFF2-40B4-BE49-F238E27FC236}">
                <a16:creationId xmlns:a16="http://schemas.microsoft.com/office/drawing/2014/main" id="{00448A56-1793-4E99-A5B2-74854EDDACE3}"/>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10" name="Picture 9">
            <a:extLst>
              <a:ext uri="{FF2B5EF4-FFF2-40B4-BE49-F238E27FC236}">
                <a16:creationId xmlns:a16="http://schemas.microsoft.com/office/drawing/2014/main" id="{6A04B16F-B03F-4833-8507-CCC444964023}"/>
              </a:ext>
            </a:extLst>
          </p:cNvPr>
          <p:cNvPicPr>
            <a:picLocks noChangeAspect="1"/>
          </p:cNvPicPr>
          <p:nvPr/>
        </p:nvPicPr>
        <p:blipFill>
          <a:blip r:embed="rId3"/>
          <a:stretch>
            <a:fillRect/>
          </a:stretch>
        </p:blipFill>
        <p:spPr>
          <a:xfrm>
            <a:off x="201612" y="119935"/>
            <a:ext cx="612000" cy="612000"/>
          </a:xfrm>
          <a:prstGeom prst="rect">
            <a:avLst/>
          </a:prstGeom>
        </p:spPr>
      </p:pic>
    </p:spTree>
    <p:extLst>
      <p:ext uri="{BB962C8B-B14F-4D97-AF65-F5344CB8AC3E}">
        <p14:creationId xmlns:p14="http://schemas.microsoft.com/office/powerpoint/2010/main" val="34937536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23924" y="138224"/>
            <a:ext cx="8634745" cy="547576"/>
          </a:xfrm>
        </p:spPr>
        <p:txBody>
          <a:bodyPr>
            <a:normAutofit/>
          </a:bodyPr>
          <a:lstStyle/>
          <a:p>
            <a:r>
              <a:rPr lang="en-NZ" dirty="0"/>
              <a:t>How often children watch local programmes and shows</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257383"/>
            <a:ext cx="11785600" cy="7927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Six in ten children watch local programmes and shows at least once a week. Māori tamariki are more likely than average to watch local content. </a:t>
            </a:r>
          </a:p>
        </p:txBody>
      </p:sp>
      <p:sp>
        <p:nvSpPr>
          <p:cNvPr id="16" name="Rectangle 15">
            <a:extLst>
              <a:ext uri="{FF2B5EF4-FFF2-40B4-BE49-F238E27FC236}">
                <a16:creationId xmlns:a16="http://schemas.microsoft.com/office/drawing/2014/main" id="{4AFBC0AD-D46E-4551-A2C2-C2D54CD7569D}"/>
              </a:ext>
            </a:extLst>
          </p:cNvPr>
          <p:cNvSpPr/>
          <p:nvPr/>
        </p:nvSpPr>
        <p:spPr>
          <a:xfrm>
            <a:off x="203200" y="2263887"/>
            <a:ext cx="11785600" cy="3965608"/>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a:xfrm>
            <a:off x="201613" y="6421799"/>
            <a:ext cx="9357057" cy="436201"/>
          </a:xfrm>
        </p:spPr>
        <p:txBody>
          <a:bodyPr/>
          <a:lstStyle/>
          <a:p>
            <a:r>
              <a:rPr lang="en-NZ" dirty="0"/>
              <a:t>Source: S2Q2. How often does [CHILD] watch local programmes and shows with New Zealand locations and characters?</a:t>
            </a:r>
          </a:p>
          <a:p>
            <a:r>
              <a:rPr lang="en-NZ" dirty="0"/>
              <a:t>Base size: All parents and caregivers of 6 to 14 year olds who watch programmes and shows (n=878)</a:t>
            </a:r>
          </a:p>
        </p:txBody>
      </p:sp>
      <p:graphicFrame>
        <p:nvGraphicFramePr>
          <p:cNvPr id="7" name="Chart 6">
            <a:extLst>
              <a:ext uri="{FF2B5EF4-FFF2-40B4-BE49-F238E27FC236}">
                <a16:creationId xmlns:a16="http://schemas.microsoft.com/office/drawing/2014/main" id="{64F9698D-C316-4328-8CA8-C44908DC6937}"/>
              </a:ext>
            </a:extLst>
          </p:cNvPr>
          <p:cNvGraphicFramePr/>
          <p:nvPr>
            <p:extLst>
              <p:ext uri="{D42A27DB-BD31-4B8C-83A1-F6EECF244321}">
                <p14:modId xmlns:p14="http://schemas.microsoft.com/office/powerpoint/2010/main" val="2813507643"/>
              </p:ext>
            </p:extLst>
          </p:nvPr>
        </p:nvGraphicFramePr>
        <p:xfrm>
          <a:off x="495300" y="2522484"/>
          <a:ext cx="11201400" cy="3425632"/>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619A998C-683D-402D-854F-5404B98BC3C1}"/>
              </a:ext>
            </a:extLst>
          </p:cNvPr>
          <p:cNvSpPr txBox="1"/>
          <p:nvPr/>
        </p:nvSpPr>
        <p:spPr>
          <a:xfrm>
            <a:off x="201613" y="2267303"/>
            <a:ext cx="11785600" cy="307777"/>
          </a:xfrm>
          <a:prstGeom prst="rect">
            <a:avLst/>
          </a:prstGeom>
          <a:solidFill>
            <a:srgbClr val="44546A"/>
          </a:solidFill>
        </p:spPr>
        <p:txBody>
          <a:bodyPr wrap="square" rtlCol="0">
            <a:spAutoFit/>
          </a:bodyPr>
          <a:lstStyle/>
          <a:p>
            <a:r>
              <a:rPr lang="en-NZ" sz="1400" dirty="0">
                <a:solidFill>
                  <a:schemeClr val="bg1"/>
                </a:solidFill>
              </a:rPr>
              <a:t>Q. How often does [CHILD] watch local programmes and shows with New Zealand locations and characters?</a:t>
            </a:r>
          </a:p>
        </p:txBody>
      </p:sp>
      <p:sp>
        <p:nvSpPr>
          <p:cNvPr id="6" name="Right Bracket 5">
            <a:extLst>
              <a:ext uri="{FF2B5EF4-FFF2-40B4-BE49-F238E27FC236}">
                <a16:creationId xmlns:a16="http://schemas.microsoft.com/office/drawing/2014/main" id="{736C371A-CB54-4087-892D-1568ABD4888C}"/>
              </a:ext>
            </a:extLst>
          </p:cNvPr>
          <p:cNvSpPr/>
          <p:nvPr/>
        </p:nvSpPr>
        <p:spPr>
          <a:xfrm rot="5400000">
            <a:off x="3740287" y="1762633"/>
            <a:ext cx="307775" cy="6416748"/>
          </a:xfrm>
          <a:prstGeom prst="rightBracket">
            <a:avLst/>
          </a:prstGeom>
          <a:ln w="254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dirty="0"/>
          </a:p>
        </p:txBody>
      </p:sp>
      <p:sp>
        <p:nvSpPr>
          <p:cNvPr id="9" name="TextBox 8">
            <a:extLst>
              <a:ext uri="{FF2B5EF4-FFF2-40B4-BE49-F238E27FC236}">
                <a16:creationId xmlns:a16="http://schemas.microsoft.com/office/drawing/2014/main" id="{40D3C33B-737B-4ACC-94E2-11DF7D4EE3EB}"/>
              </a:ext>
            </a:extLst>
          </p:cNvPr>
          <p:cNvSpPr txBox="1"/>
          <p:nvPr/>
        </p:nvSpPr>
        <p:spPr>
          <a:xfrm>
            <a:off x="2020185" y="5263116"/>
            <a:ext cx="3763926" cy="461665"/>
          </a:xfrm>
          <a:prstGeom prst="rect">
            <a:avLst/>
          </a:prstGeom>
          <a:noFill/>
          <a:ln w="25400">
            <a:solidFill>
              <a:schemeClr val="accent1">
                <a:lumMod val="60000"/>
                <a:lumOff val="40000"/>
              </a:schemeClr>
            </a:solidFill>
          </a:ln>
        </p:spPr>
        <p:txBody>
          <a:bodyPr wrap="square" rtlCol="0">
            <a:spAutoFit/>
          </a:bodyPr>
          <a:lstStyle/>
          <a:p>
            <a:r>
              <a:rPr lang="en-NZ" sz="1200" dirty="0">
                <a:solidFill>
                  <a:srgbClr val="404040"/>
                </a:solidFill>
              </a:rPr>
              <a:t>Māori children are more likely than average to watch local content (69% vs. 59%)</a:t>
            </a:r>
          </a:p>
        </p:txBody>
      </p:sp>
      <p:sp>
        <p:nvSpPr>
          <p:cNvPr id="10" name="Rectangle 9">
            <a:extLst>
              <a:ext uri="{FF2B5EF4-FFF2-40B4-BE49-F238E27FC236}">
                <a16:creationId xmlns:a16="http://schemas.microsoft.com/office/drawing/2014/main" id="{8DE53272-155F-4F96-B235-4AD4D0CEB552}"/>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13" name="Picture 12">
            <a:extLst>
              <a:ext uri="{FF2B5EF4-FFF2-40B4-BE49-F238E27FC236}">
                <a16:creationId xmlns:a16="http://schemas.microsoft.com/office/drawing/2014/main" id="{60FC9B4F-0774-494C-BA6C-BFEB34B24206}"/>
              </a:ext>
            </a:extLst>
          </p:cNvPr>
          <p:cNvPicPr>
            <a:picLocks noChangeAspect="1"/>
          </p:cNvPicPr>
          <p:nvPr/>
        </p:nvPicPr>
        <p:blipFill>
          <a:blip r:embed="rId3"/>
          <a:stretch>
            <a:fillRect/>
          </a:stretch>
        </p:blipFill>
        <p:spPr>
          <a:xfrm>
            <a:off x="201612" y="119935"/>
            <a:ext cx="612000" cy="612000"/>
          </a:xfrm>
          <a:prstGeom prst="rect">
            <a:avLst/>
          </a:prstGeom>
        </p:spPr>
      </p:pic>
    </p:spTree>
    <p:extLst>
      <p:ext uri="{BB962C8B-B14F-4D97-AF65-F5344CB8AC3E}">
        <p14:creationId xmlns:p14="http://schemas.microsoft.com/office/powerpoint/2010/main" val="14185584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3B560F-693B-48AB-BE16-92A06177C86B}"/>
              </a:ext>
            </a:extLst>
          </p:cNvPr>
          <p:cNvSpPr/>
          <p:nvPr/>
        </p:nvSpPr>
        <p:spPr>
          <a:xfrm>
            <a:off x="203200" y="2263887"/>
            <a:ext cx="11785600" cy="3965608"/>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14400" y="138224"/>
            <a:ext cx="8644270" cy="547576"/>
          </a:xfrm>
        </p:spPr>
        <p:txBody>
          <a:bodyPr>
            <a:normAutofit fontScale="90000"/>
          </a:bodyPr>
          <a:lstStyle/>
          <a:p>
            <a:r>
              <a:rPr lang="en-NZ" dirty="0"/>
              <a:t>How often children see themselves represented in programmes and shows</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320204"/>
            <a:ext cx="11785600" cy="7299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Four in ten children say they see people like them in programmes and shows at least some of the time. Pacific children see themselves represented in programmes and shows less often than average.</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a:xfrm>
            <a:off x="201613" y="6421799"/>
            <a:ext cx="9357057" cy="436201"/>
          </a:xfrm>
        </p:spPr>
        <p:txBody>
          <a:bodyPr/>
          <a:lstStyle/>
          <a:p>
            <a:r>
              <a:rPr lang="en-NZ" dirty="0"/>
              <a:t>Source: Q8gi. How often do you see people like you in the programmes and shows you watch?</a:t>
            </a:r>
          </a:p>
          <a:p>
            <a:r>
              <a:rPr lang="en-NZ" dirty="0"/>
              <a:t>Base size: All 6 to 14 year olds who watch programmes and shows (n=907)</a:t>
            </a:r>
          </a:p>
        </p:txBody>
      </p:sp>
      <p:graphicFrame>
        <p:nvGraphicFramePr>
          <p:cNvPr id="7" name="Chart 6">
            <a:extLst>
              <a:ext uri="{FF2B5EF4-FFF2-40B4-BE49-F238E27FC236}">
                <a16:creationId xmlns:a16="http://schemas.microsoft.com/office/drawing/2014/main" id="{64F9698D-C316-4328-8CA8-C44908DC6937}"/>
              </a:ext>
            </a:extLst>
          </p:cNvPr>
          <p:cNvGraphicFramePr/>
          <p:nvPr>
            <p:extLst>
              <p:ext uri="{D42A27DB-BD31-4B8C-83A1-F6EECF244321}">
                <p14:modId xmlns:p14="http://schemas.microsoft.com/office/powerpoint/2010/main" val="2413953228"/>
              </p:ext>
            </p:extLst>
          </p:nvPr>
        </p:nvGraphicFramePr>
        <p:xfrm>
          <a:off x="495300" y="2522484"/>
          <a:ext cx="11201400" cy="3425632"/>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619A998C-683D-402D-854F-5404B98BC3C1}"/>
              </a:ext>
            </a:extLst>
          </p:cNvPr>
          <p:cNvSpPr txBox="1"/>
          <p:nvPr/>
        </p:nvSpPr>
        <p:spPr>
          <a:xfrm>
            <a:off x="201613" y="2267303"/>
            <a:ext cx="11785600" cy="307777"/>
          </a:xfrm>
          <a:prstGeom prst="rect">
            <a:avLst/>
          </a:prstGeom>
          <a:solidFill>
            <a:srgbClr val="44546A"/>
          </a:solidFill>
        </p:spPr>
        <p:txBody>
          <a:bodyPr wrap="square" rtlCol="0">
            <a:spAutoFit/>
          </a:bodyPr>
          <a:lstStyle/>
          <a:p>
            <a:r>
              <a:rPr lang="en-NZ" sz="1400" dirty="0">
                <a:solidFill>
                  <a:schemeClr val="bg1"/>
                </a:solidFill>
              </a:rPr>
              <a:t>Q. How often do you see people like you in the programmes and shows you watch?</a:t>
            </a:r>
          </a:p>
        </p:txBody>
      </p:sp>
      <p:sp>
        <p:nvSpPr>
          <p:cNvPr id="10" name="Right Bracket 9">
            <a:extLst>
              <a:ext uri="{FF2B5EF4-FFF2-40B4-BE49-F238E27FC236}">
                <a16:creationId xmlns:a16="http://schemas.microsoft.com/office/drawing/2014/main" id="{BC79CBDF-5774-42A2-9CE0-7E8FF71149FA}"/>
              </a:ext>
            </a:extLst>
          </p:cNvPr>
          <p:cNvSpPr/>
          <p:nvPr/>
        </p:nvSpPr>
        <p:spPr>
          <a:xfrm rot="5400000">
            <a:off x="2889683" y="2577454"/>
            <a:ext cx="307776" cy="4715539"/>
          </a:xfrm>
          <a:prstGeom prst="rightBracket">
            <a:avLst/>
          </a:prstGeom>
          <a:ln w="254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dirty="0"/>
          </a:p>
        </p:txBody>
      </p:sp>
      <p:sp>
        <p:nvSpPr>
          <p:cNvPr id="12" name="TextBox 11">
            <a:extLst>
              <a:ext uri="{FF2B5EF4-FFF2-40B4-BE49-F238E27FC236}">
                <a16:creationId xmlns:a16="http://schemas.microsoft.com/office/drawing/2014/main" id="{4EB7F033-FCCC-46E3-B194-8D7110F9AB18}"/>
              </a:ext>
            </a:extLst>
          </p:cNvPr>
          <p:cNvSpPr txBox="1"/>
          <p:nvPr/>
        </p:nvSpPr>
        <p:spPr>
          <a:xfrm>
            <a:off x="986169" y="5195448"/>
            <a:ext cx="4114803" cy="646331"/>
          </a:xfrm>
          <a:prstGeom prst="rect">
            <a:avLst/>
          </a:prstGeom>
          <a:noFill/>
          <a:ln w="25400">
            <a:solidFill>
              <a:schemeClr val="accent1">
                <a:lumMod val="60000"/>
                <a:lumOff val="40000"/>
              </a:schemeClr>
            </a:solidFill>
          </a:ln>
        </p:spPr>
        <p:txBody>
          <a:bodyPr wrap="square" rtlCol="0">
            <a:spAutoFit/>
          </a:bodyPr>
          <a:lstStyle/>
          <a:p>
            <a:r>
              <a:rPr lang="en-NZ" sz="1200" dirty="0">
                <a:solidFill>
                  <a:srgbClr val="404040"/>
                </a:solidFill>
              </a:rPr>
              <a:t>Pacific children are less likely than average to see themselves represented in programmes and shows (31% vs. 42%)</a:t>
            </a:r>
          </a:p>
        </p:txBody>
      </p:sp>
      <p:sp>
        <p:nvSpPr>
          <p:cNvPr id="13" name="Rectangle 12">
            <a:extLst>
              <a:ext uri="{FF2B5EF4-FFF2-40B4-BE49-F238E27FC236}">
                <a16:creationId xmlns:a16="http://schemas.microsoft.com/office/drawing/2014/main" id="{C0A19290-B8AB-45EB-AD9A-0AD7993C4469}"/>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15" name="Picture 14">
            <a:extLst>
              <a:ext uri="{FF2B5EF4-FFF2-40B4-BE49-F238E27FC236}">
                <a16:creationId xmlns:a16="http://schemas.microsoft.com/office/drawing/2014/main" id="{C5CAD5EC-24E6-4D43-9247-F87782383742}"/>
              </a:ext>
            </a:extLst>
          </p:cNvPr>
          <p:cNvPicPr>
            <a:picLocks noChangeAspect="1"/>
          </p:cNvPicPr>
          <p:nvPr/>
        </p:nvPicPr>
        <p:blipFill>
          <a:blip r:embed="rId3"/>
          <a:stretch>
            <a:fillRect/>
          </a:stretch>
        </p:blipFill>
        <p:spPr>
          <a:xfrm>
            <a:off x="201612" y="119935"/>
            <a:ext cx="612000" cy="612000"/>
          </a:xfrm>
          <a:prstGeom prst="rect">
            <a:avLst/>
          </a:prstGeom>
        </p:spPr>
      </p:pic>
    </p:spTree>
    <p:extLst>
      <p:ext uri="{BB962C8B-B14F-4D97-AF65-F5344CB8AC3E}">
        <p14:creationId xmlns:p14="http://schemas.microsoft.com/office/powerpoint/2010/main" val="34646915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434F2B-7EEA-4477-BFE4-0306AAA52651}"/>
              </a:ext>
            </a:extLst>
          </p:cNvPr>
          <p:cNvSpPr/>
          <p:nvPr/>
        </p:nvSpPr>
        <p:spPr>
          <a:xfrm>
            <a:off x="203200" y="2356484"/>
            <a:ext cx="11785600" cy="3965608"/>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33450" y="170167"/>
            <a:ext cx="9203158" cy="547576"/>
          </a:xfrm>
        </p:spPr>
        <p:txBody>
          <a:bodyPr/>
          <a:lstStyle/>
          <a:p>
            <a:r>
              <a:rPr lang="en-NZ" dirty="0"/>
              <a:t>Children's attitudes to New Zealand content</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393657"/>
            <a:ext cx="11785600" cy="807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Over half of children agree that it makes them feel good when they watch stories that are about New Zealand, and see children that look and speak like them on a show. Very few disagree with each statement. A third of children agree that hearing te reo Māori on a show makes them feel good, however 17% disagree. </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p:txBody>
          <a:bodyPr/>
          <a:lstStyle/>
          <a:p>
            <a:r>
              <a:rPr lang="en-NZ" dirty="0"/>
              <a:t>Source: Q8gii . How much do you agree or disagree with each statement below?</a:t>
            </a:r>
          </a:p>
          <a:p>
            <a:r>
              <a:rPr lang="en-NZ" dirty="0"/>
              <a:t>Base size: All 6 to 14 year olds who watch programmes and shows (n=907)</a:t>
            </a:r>
          </a:p>
        </p:txBody>
      </p:sp>
      <p:graphicFrame>
        <p:nvGraphicFramePr>
          <p:cNvPr id="7" name="Chart 6">
            <a:extLst>
              <a:ext uri="{FF2B5EF4-FFF2-40B4-BE49-F238E27FC236}">
                <a16:creationId xmlns:a16="http://schemas.microsoft.com/office/drawing/2014/main" id="{64F9698D-C316-4328-8CA8-C44908DC6937}"/>
              </a:ext>
            </a:extLst>
          </p:cNvPr>
          <p:cNvGraphicFramePr/>
          <p:nvPr>
            <p:extLst>
              <p:ext uri="{D42A27DB-BD31-4B8C-83A1-F6EECF244321}">
                <p14:modId xmlns:p14="http://schemas.microsoft.com/office/powerpoint/2010/main" val="112247526"/>
              </p:ext>
            </p:extLst>
          </p:nvPr>
        </p:nvGraphicFramePr>
        <p:xfrm>
          <a:off x="495300" y="2496507"/>
          <a:ext cx="11201400" cy="354420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le 2">
            <a:extLst>
              <a:ext uri="{FF2B5EF4-FFF2-40B4-BE49-F238E27FC236}">
                <a16:creationId xmlns:a16="http://schemas.microsoft.com/office/drawing/2014/main" id="{03CF4832-4A26-4DC4-B90B-4B2934B8FE50}"/>
              </a:ext>
            </a:extLst>
          </p:cNvPr>
          <p:cNvGraphicFramePr>
            <a:graphicFrameLocks noGrp="1"/>
          </p:cNvGraphicFramePr>
          <p:nvPr>
            <p:extLst>
              <p:ext uri="{D42A27DB-BD31-4B8C-83A1-F6EECF244321}">
                <p14:modId xmlns:p14="http://schemas.microsoft.com/office/powerpoint/2010/main" val="2384659091"/>
              </p:ext>
            </p:extLst>
          </p:nvPr>
        </p:nvGraphicFramePr>
        <p:xfrm>
          <a:off x="286674" y="2344909"/>
          <a:ext cx="1690982" cy="3185961"/>
        </p:xfrm>
        <a:graphic>
          <a:graphicData uri="http://schemas.openxmlformats.org/drawingml/2006/table">
            <a:tbl>
              <a:tblPr firstRow="1" bandRow="1">
                <a:tableStyleId>{5C22544A-7EE6-4342-B048-85BDC9FD1C3A}</a:tableStyleId>
              </a:tblPr>
              <a:tblGrid>
                <a:gridCol w="1690982">
                  <a:extLst>
                    <a:ext uri="{9D8B030D-6E8A-4147-A177-3AD203B41FA5}">
                      <a16:colId xmlns:a16="http://schemas.microsoft.com/office/drawing/2014/main" val="2867363750"/>
                    </a:ext>
                  </a:extLst>
                </a:gridCol>
              </a:tblGrid>
              <a:tr h="1061987">
                <a:tc>
                  <a:txBody>
                    <a:bodyPr/>
                    <a:lstStyle/>
                    <a:p>
                      <a:pPr algn="r"/>
                      <a:r>
                        <a:rPr lang="en-NZ" sz="1000" b="0" dirty="0">
                          <a:solidFill>
                            <a:schemeClr val="tx1"/>
                          </a:solidFill>
                        </a:rPr>
                        <a:t>It makes me feel good when I watch stories that are about New Zealand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9855571"/>
                  </a:ext>
                </a:extLst>
              </a:tr>
              <a:tr h="1061987">
                <a:tc>
                  <a:txBody>
                    <a:bodyPr/>
                    <a:lstStyle/>
                    <a:p>
                      <a:pPr algn="r" fontAlgn="b"/>
                      <a:r>
                        <a:rPr lang="en-NZ" sz="1000" b="0" kern="1200" dirty="0">
                          <a:solidFill>
                            <a:schemeClr val="tx1"/>
                          </a:solidFill>
                          <a:latin typeface="+mn-lt"/>
                          <a:ea typeface="+mn-ea"/>
                          <a:cs typeface="+mn-cs"/>
                        </a:rPr>
                        <a:t>It makes me feel good when I see kids who look and speak like me on a show</a:t>
                      </a:r>
                    </a:p>
                  </a:txBody>
                  <a:tcPr marL="6350" marR="6350" marT="6350" marB="0" anchor="ctr">
                    <a:lnT w="38100" cmpd="sng">
                      <a:noFill/>
                    </a:lnT>
                    <a:noFill/>
                  </a:tcPr>
                </a:tc>
                <a:extLst>
                  <a:ext uri="{0D108BD9-81ED-4DB2-BD59-A6C34878D82A}">
                    <a16:rowId xmlns:a16="http://schemas.microsoft.com/office/drawing/2014/main" val="536676476"/>
                  </a:ext>
                </a:extLst>
              </a:tr>
              <a:tr h="1061987">
                <a:tc>
                  <a:txBody>
                    <a:bodyPr/>
                    <a:lstStyle/>
                    <a:p>
                      <a:pPr algn="r"/>
                      <a:r>
                        <a:rPr lang="en-NZ" sz="1000" b="0" kern="1200" dirty="0">
                          <a:solidFill>
                            <a:schemeClr val="tx1"/>
                          </a:solidFill>
                          <a:latin typeface="+mn-lt"/>
                          <a:ea typeface="+mn-ea"/>
                          <a:cs typeface="+mn-cs"/>
                        </a:rPr>
                        <a:t>It makes me feel good when I hear te reo Māori on a show</a:t>
                      </a:r>
                    </a:p>
                  </a:txBody>
                  <a:tcPr anchor="ctr">
                    <a:noFill/>
                  </a:tcPr>
                </a:tc>
                <a:extLst>
                  <a:ext uri="{0D108BD9-81ED-4DB2-BD59-A6C34878D82A}">
                    <a16:rowId xmlns:a16="http://schemas.microsoft.com/office/drawing/2014/main" val="2653063026"/>
                  </a:ext>
                </a:extLst>
              </a:tr>
            </a:tbl>
          </a:graphicData>
        </a:graphic>
      </p:graphicFrame>
      <p:sp>
        <p:nvSpPr>
          <p:cNvPr id="8" name="Rectangle 7">
            <a:extLst>
              <a:ext uri="{FF2B5EF4-FFF2-40B4-BE49-F238E27FC236}">
                <a16:creationId xmlns:a16="http://schemas.microsoft.com/office/drawing/2014/main" id="{0FE5951B-5DA4-4D74-A8BA-B5A8C96FBE9A}"/>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10" name="Picture 9">
            <a:extLst>
              <a:ext uri="{FF2B5EF4-FFF2-40B4-BE49-F238E27FC236}">
                <a16:creationId xmlns:a16="http://schemas.microsoft.com/office/drawing/2014/main" id="{38A7823A-E6C4-44EF-BD42-6350D72096E7}"/>
              </a:ext>
            </a:extLst>
          </p:cNvPr>
          <p:cNvPicPr>
            <a:picLocks noChangeAspect="1"/>
          </p:cNvPicPr>
          <p:nvPr/>
        </p:nvPicPr>
        <p:blipFill>
          <a:blip r:embed="rId3"/>
          <a:stretch>
            <a:fillRect/>
          </a:stretch>
        </p:blipFill>
        <p:spPr>
          <a:xfrm>
            <a:off x="201612" y="119935"/>
            <a:ext cx="612000" cy="612000"/>
          </a:xfrm>
          <a:prstGeom prst="rect">
            <a:avLst/>
          </a:prstGeom>
        </p:spPr>
      </p:pic>
    </p:spTree>
    <p:extLst>
      <p:ext uri="{BB962C8B-B14F-4D97-AF65-F5344CB8AC3E}">
        <p14:creationId xmlns:p14="http://schemas.microsoft.com/office/powerpoint/2010/main" val="36613018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5D17C89-4FE0-4591-A8CA-3B62387ACE51}"/>
              </a:ext>
            </a:extLst>
          </p:cNvPr>
          <p:cNvSpPr/>
          <p:nvPr/>
        </p:nvSpPr>
        <p:spPr>
          <a:xfrm>
            <a:off x="3136898" y="1039528"/>
            <a:ext cx="8851901" cy="5189967"/>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33450" y="138224"/>
            <a:ext cx="9203158" cy="547576"/>
          </a:xfrm>
        </p:spPr>
        <p:txBody>
          <a:bodyPr>
            <a:normAutofit fontScale="90000"/>
          </a:bodyPr>
          <a:lstStyle/>
          <a:p>
            <a:r>
              <a:rPr lang="en-NZ" dirty="0"/>
              <a:t>Demographic differences in children’s attitudes to New Zealand content</a:t>
            </a:r>
          </a:p>
        </p:txBody>
      </p:sp>
      <p:sp>
        <p:nvSpPr>
          <p:cNvPr id="11" name="Rectangle 10">
            <a:extLst>
              <a:ext uri="{FF2B5EF4-FFF2-40B4-BE49-F238E27FC236}">
                <a16:creationId xmlns:a16="http://schemas.microsoft.com/office/drawing/2014/main" id="{64367E28-56F4-4CC0-B141-D52D846B57F8}"/>
              </a:ext>
            </a:extLst>
          </p:cNvPr>
          <p:cNvSpPr/>
          <p:nvPr/>
        </p:nvSpPr>
        <p:spPr>
          <a:xfrm>
            <a:off x="203199" y="1434696"/>
            <a:ext cx="2730501" cy="4783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6000"/>
            <a:r>
              <a:rPr lang="en-NZ" sz="1600" dirty="0">
                <a:solidFill>
                  <a:srgbClr val="404040"/>
                </a:solidFill>
              </a:rPr>
              <a:t>Girls are more likely than average to feel good when they see New Zealand stories, and when they hear te reo on a show. Māori are also more likely than average to feel good when they hear te reo. </a:t>
            </a:r>
          </a:p>
          <a:p>
            <a:pPr marL="36000"/>
            <a:endParaRPr lang="en-NZ" sz="1600" dirty="0">
              <a:solidFill>
                <a:srgbClr val="404040"/>
              </a:solidFill>
            </a:endParaRPr>
          </a:p>
          <a:p>
            <a:pPr marL="36000"/>
            <a:r>
              <a:rPr lang="en-NZ" sz="1600" dirty="0">
                <a:solidFill>
                  <a:srgbClr val="404040"/>
                </a:solidFill>
              </a:rPr>
              <a:t>Asian children are less likely to say they feel good when they watch New Zealand shows – it is possible these do not reflect how they experience New Zealand.</a:t>
            </a:r>
          </a:p>
        </p:txBody>
      </p:sp>
      <p:sp>
        <p:nvSpPr>
          <p:cNvPr id="9" name="Rectangle 8">
            <a:extLst>
              <a:ext uri="{FF2B5EF4-FFF2-40B4-BE49-F238E27FC236}">
                <a16:creationId xmlns:a16="http://schemas.microsoft.com/office/drawing/2014/main" id="{BBA93773-3955-437A-B176-08CDC0521863}"/>
              </a:ext>
            </a:extLst>
          </p:cNvPr>
          <p:cNvSpPr/>
          <p:nvPr/>
        </p:nvSpPr>
        <p:spPr>
          <a:xfrm>
            <a:off x="3136901" y="1039528"/>
            <a:ext cx="8851900" cy="816330"/>
          </a:xfrm>
          <a:prstGeom prst="rect">
            <a:avLst/>
          </a:prstGeom>
          <a:solidFill>
            <a:srgbClr val="0DB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0" name="Table 9">
            <a:extLst>
              <a:ext uri="{FF2B5EF4-FFF2-40B4-BE49-F238E27FC236}">
                <a16:creationId xmlns:a16="http://schemas.microsoft.com/office/drawing/2014/main" id="{97118E2E-6EE6-49E3-8EAF-5D7D4405B641}"/>
              </a:ext>
            </a:extLst>
          </p:cNvPr>
          <p:cNvGraphicFramePr>
            <a:graphicFrameLocks noGrp="1"/>
          </p:cNvGraphicFramePr>
          <p:nvPr>
            <p:extLst>
              <p:ext uri="{D42A27DB-BD31-4B8C-83A1-F6EECF244321}">
                <p14:modId xmlns:p14="http://schemas.microsoft.com/office/powerpoint/2010/main" val="1734233024"/>
              </p:ext>
            </p:extLst>
          </p:nvPr>
        </p:nvGraphicFramePr>
        <p:xfrm>
          <a:off x="3264061" y="1930526"/>
          <a:ext cx="8612506" cy="4023707"/>
        </p:xfrm>
        <a:graphic>
          <a:graphicData uri="http://schemas.openxmlformats.org/drawingml/2006/table">
            <a:tbl>
              <a:tblPr/>
              <a:tblGrid>
                <a:gridCol w="1527858">
                  <a:extLst>
                    <a:ext uri="{9D8B030D-6E8A-4147-A177-3AD203B41FA5}">
                      <a16:colId xmlns:a16="http://schemas.microsoft.com/office/drawing/2014/main" val="3410750372"/>
                    </a:ext>
                  </a:extLst>
                </a:gridCol>
                <a:gridCol w="1572998">
                  <a:extLst>
                    <a:ext uri="{9D8B030D-6E8A-4147-A177-3AD203B41FA5}">
                      <a16:colId xmlns:a16="http://schemas.microsoft.com/office/drawing/2014/main" val="290354320"/>
                    </a:ext>
                  </a:extLst>
                </a:gridCol>
                <a:gridCol w="2813726">
                  <a:extLst>
                    <a:ext uri="{9D8B030D-6E8A-4147-A177-3AD203B41FA5}">
                      <a16:colId xmlns:a16="http://schemas.microsoft.com/office/drawing/2014/main" val="2788934165"/>
                    </a:ext>
                  </a:extLst>
                </a:gridCol>
                <a:gridCol w="2697924">
                  <a:extLst>
                    <a:ext uri="{9D8B030D-6E8A-4147-A177-3AD203B41FA5}">
                      <a16:colId xmlns:a16="http://schemas.microsoft.com/office/drawing/2014/main" val="3957907278"/>
                    </a:ext>
                  </a:extLst>
                </a:gridCol>
              </a:tblGrid>
              <a:tr h="1187873">
                <a:tc>
                  <a:txBody>
                    <a:bodyPr/>
                    <a:lstStyle/>
                    <a:p>
                      <a:pPr algn="r"/>
                      <a:r>
                        <a:rPr lang="en-NZ" sz="1000" b="0" dirty="0">
                          <a:solidFill>
                            <a:srgbClr val="404040"/>
                          </a:solidFill>
                          <a:latin typeface="+mn-lt"/>
                        </a:rPr>
                        <a:t>It makes me feel good when I watch stories that are about New Zealand</a:t>
                      </a:r>
                    </a:p>
                  </a:txBody>
                  <a:tcPr anchor="ctr">
                    <a:lnL>
                      <a:noFill/>
                    </a:lnL>
                    <a:lnR w="7620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a:noFill/>
                    </a:lnB>
                  </a:tcPr>
                </a:tc>
                <a:tc>
                  <a:txBody>
                    <a:bodyPr/>
                    <a:lstStyle/>
                    <a:p>
                      <a:pPr marL="0" indent="0" algn="ctr" fontAlgn="b">
                        <a:buFont typeface="Arial" panose="020B0604020202020204" pitchFamily="34" charset="0"/>
                        <a:buNone/>
                      </a:pPr>
                      <a:r>
                        <a:rPr lang="en-NZ" sz="1800" b="1" i="0" u="none" strike="noStrike" dirty="0">
                          <a:solidFill>
                            <a:schemeClr val="accent1"/>
                          </a:solidFill>
                          <a:effectLst/>
                          <a:latin typeface="+mn-lt"/>
                        </a:rPr>
                        <a:t>57%</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fontAlgn="b"/>
                      <a:r>
                        <a:rPr lang="en-NZ" sz="1200" b="0" i="0" u="none" strike="noStrike" dirty="0">
                          <a:solidFill>
                            <a:srgbClr val="404040"/>
                          </a:solidFill>
                          <a:effectLst/>
                          <a:latin typeface="+mn-lt"/>
                        </a:rPr>
                        <a:t>Boys (52%)</a:t>
                      </a:r>
                    </a:p>
                    <a:p>
                      <a:pPr algn="ctr" fontAlgn="b"/>
                      <a:r>
                        <a:rPr lang="en-NZ" sz="1200" b="0" i="0" u="none" strike="noStrike" dirty="0">
                          <a:solidFill>
                            <a:srgbClr val="404040"/>
                          </a:solidFill>
                          <a:effectLst/>
                          <a:latin typeface="+mn-lt"/>
                        </a:rPr>
                        <a:t>Asian (47%)</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fontAlgn="b"/>
                      <a:r>
                        <a:rPr lang="en-NZ" sz="1200" b="0" i="0" u="none" strike="noStrike" dirty="0">
                          <a:solidFill>
                            <a:srgbClr val="404040"/>
                          </a:solidFill>
                          <a:effectLst/>
                          <a:latin typeface="+mn-lt"/>
                        </a:rPr>
                        <a:t>Girls (61%)</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16282173"/>
                  </a:ext>
                </a:extLst>
              </a:tr>
              <a:tr h="1647961">
                <a:tc>
                  <a:txBody>
                    <a:bodyPr/>
                    <a:lstStyle/>
                    <a:p>
                      <a:pPr algn="r" fontAlgn="b"/>
                      <a:r>
                        <a:rPr lang="en-NZ" sz="1000" b="0" kern="1200" dirty="0">
                          <a:solidFill>
                            <a:srgbClr val="404040"/>
                          </a:solidFill>
                          <a:latin typeface="+mn-lt"/>
                          <a:ea typeface="+mn-ea"/>
                          <a:cs typeface="+mn-cs"/>
                        </a:rPr>
                        <a:t>It makes me feel good when I see kids who look and speak like me on a show</a:t>
                      </a:r>
                    </a:p>
                  </a:txBody>
                  <a:tcPr marL="6350" marR="6350" marT="6350" marB="0" anchor="ctr">
                    <a:lnL>
                      <a:noFill/>
                    </a:lnL>
                    <a:lnR w="7620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a:noFill/>
                    </a:lnB>
                  </a:tcPr>
                </a:tc>
                <a:tc>
                  <a:txBody>
                    <a:bodyPr/>
                    <a:lstStyle/>
                    <a:p>
                      <a:pPr marL="0" indent="0" algn="ctr" fontAlgn="b">
                        <a:buFont typeface="Arial" panose="020B0604020202020204" pitchFamily="34" charset="0"/>
                        <a:buNone/>
                      </a:pPr>
                      <a:r>
                        <a:rPr lang="en-NZ" sz="1800" b="1" i="0" u="none" strike="noStrike" dirty="0">
                          <a:solidFill>
                            <a:schemeClr val="accent1"/>
                          </a:solidFill>
                          <a:effectLst/>
                          <a:latin typeface="+mn-lt"/>
                        </a:rPr>
                        <a:t>56%</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NZ" sz="1200" b="0" i="0" u="none" strike="noStrike" dirty="0">
                          <a:solidFill>
                            <a:srgbClr val="404040"/>
                          </a:solidFill>
                          <a:effectLst/>
                          <a:latin typeface="+mn-lt"/>
                        </a:rPr>
                        <a:t>12 to 14 year olds (50%)</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fontAlgn="b"/>
                      <a:r>
                        <a:rPr lang="en-NZ" sz="1200" b="0" i="0" u="none" strike="noStrike" kern="1200" dirty="0">
                          <a:solidFill>
                            <a:srgbClr val="404040"/>
                          </a:solidFill>
                          <a:effectLst/>
                          <a:latin typeface="+mn-lt"/>
                          <a:ea typeface="+mn-ea"/>
                          <a:cs typeface="+mn-cs"/>
                        </a:rPr>
                        <a:t>-</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05513264"/>
                  </a:ext>
                </a:extLst>
              </a:tr>
              <a:tr h="1187873">
                <a:tc>
                  <a:txBody>
                    <a:bodyPr/>
                    <a:lstStyle/>
                    <a:p>
                      <a:pPr algn="r"/>
                      <a:r>
                        <a:rPr lang="en-NZ" sz="1000" b="0" kern="1200" dirty="0">
                          <a:solidFill>
                            <a:srgbClr val="404040"/>
                          </a:solidFill>
                          <a:latin typeface="+mn-lt"/>
                          <a:ea typeface="+mn-ea"/>
                          <a:cs typeface="+mn-cs"/>
                        </a:rPr>
                        <a:t>It makes me feel good when I hear te reo Māori on a show</a:t>
                      </a:r>
                    </a:p>
                  </a:txBody>
                  <a:tcPr anchor="ctr">
                    <a:lnL>
                      <a:noFill/>
                    </a:lnL>
                    <a:lnR w="76200" cap="flat" cmpd="sng" algn="ctr">
                      <a:solidFill>
                        <a:schemeClr val="bg1"/>
                      </a:solidFill>
                      <a:prstDash val="solid"/>
                      <a:round/>
                      <a:headEnd type="none" w="med" len="med"/>
                      <a:tailEnd type="none" w="med" len="med"/>
                    </a:lnR>
                    <a:lnT>
                      <a:noFill/>
                    </a:lnT>
                    <a:lnB>
                      <a:noFill/>
                    </a:lnB>
                  </a:tcPr>
                </a:tc>
                <a:tc>
                  <a:txBody>
                    <a:bodyPr/>
                    <a:lstStyle/>
                    <a:p>
                      <a:pPr marL="0" indent="0" algn="ctr" fontAlgn="b">
                        <a:buFont typeface="Arial" panose="020B0604020202020204" pitchFamily="34" charset="0"/>
                        <a:buNone/>
                      </a:pPr>
                      <a:r>
                        <a:rPr lang="en-NZ" sz="1800" b="1" i="0" u="none" strike="noStrike" dirty="0">
                          <a:solidFill>
                            <a:schemeClr val="accent1"/>
                          </a:solidFill>
                          <a:effectLst/>
                          <a:latin typeface="+mn-lt"/>
                        </a:rPr>
                        <a:t>36%</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NZ" sz="1200" b="0" i="0" u="none" strike="noStrike" dirty="0">
                          <a:solidFill>
                            <a:srgbClr val="404040"/>
                          </a:solidFill>
                          <a:effectLst/>
                          <a:latin typeface="+mn-lt"/>
                        </a:rPr>
                        <a:t>Boys (31%)</a:t>
                      </a:r>
                    </a:p>
                    <a:p>
                      <a:pPr marL="0" marR="0" lvl="0" indent="0" algn="ctr" defTabSz="914400" rtl="0" eaLnBrk="1" fontAlgn="b" latinLnBrk="0" hangingPunct="1">
                        <a:lnSpc>
                          <a:spcPct val="100000"/>
                        </a:lnSpc>
                        <a:spcBef>
                          <a:spcPts val="0"/>
                        </a:spcBef>
                        <a:spcAft>
                          <a:spcPts val="0"/>
                        </a:spcAft>
                        <a:buClrTx/>
                        <a:buSzTx/>
                        <a:buFontTx/>
                        <a:buNone/>
                        <a:tabLst/>
                        <a:defRPr/>
                      </a:pPr>
                      <a:r>
                        <a:rPr lang="en-NZ" sz="1200" b="0" i="0" u="none" strike="noStrike" dirty="0">
                          <a:solidFill>
                            <a:srgbClr val="404040"/>
                          </a:solidFill>
                          <a:effectLst/>
                          <a:latin typeface="+mn-lt"/>
                        </a:rPr>
                        <a:t>NZ European (31%)</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fontAlgn="b"/>
                      <a:r>
                        <a:rPr lang="en-NZ" sz="1200" b="0" i="0" u="none" strike="noStrike" kern="1200" dirty="0">
                          <a:solidFill>
                            <a:srgbClr val="404040"/>
                          </a:solidFill>
                          <a:effectLst/>
                          <a:latin typeface="+mn-lt"/>
                          <a:ea typeface="+mn-ea"/>
                          <a:cs typeface="+mn-cs"/>
                        </a:rPr>
                        <a:t>Māori (56%)</a:t>
                      </a:r>
                    </a:p>
                    <a:p>
                      <a:pPr algn="ctr" fontAlgn="b"/>
                      <a:r>
                        <a:rPr lang="en-NZ" sz="1200" b="0" i="0" u="none" strike="noStrike" kern="1200" dirty="0">
                          <a:solidFill>
                            <a:srgbClr val="404040"/>
                          </a:solidFill>
                          <a:effectLst/>
                          <a:latin typeface="+mn-lt"/>
                          <a:ea typeface="+mn-ea"/>
                          <a:cs typeface="+mn-cs"/>
                        </a:rPr>
                        <a:t>Girls (41%)</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84543621"/>
                  </a:ext>
                </a:extLst>
              </a:tr>
            </a:tbl>
          </a:graphicData>
        </a:graphic>
      </p:graphicFrame>
      <p:grpSp>
        <p:nvGrpSpPr>
          <p:cNvPr id="14" name="Group 13">
            <a:extLst>
              <a:ext uri="{FF2B5EF4-FFF2-40B4-BE49-F238E27FC236}">
                <a16:creationId xmlns:a16="http://schemas.microsoft.com/office/drawing/2014/main" id="{30FAD264-CE6C-41E6-950F-331CEE4C4F9C}"/>
              </a:ext>
            </a:extLst>
          </p:cNvPr>
          <p:cNvGrpSpPr/>
          <p:nvPr/>
        </p:nvGrpSpPr>
        <p:grpSpPr>
          <a:xfrm>
            <a:off x="6403608" y="1122916"/>
            <a:ext cx="5585192" cy="4831317"/>
            <a:chOff x="3742937" y="1158949"/>
            <a:chExt cx="5585192" cy="4974339"/>
          </a:xfrm>
        </p:grpSpPr>
        <p:grpSp>
          <p:nvGrpSpPr>
            <p:cNvPr id="15" name="Group 14">
              <a:extLst>
                <a:ext uri="{FF2B5EF4-FFF2-40B4-BE49-F238E27FC236}">
                  <a16:creationId xmlns:a16="http://schemas.microsoft.com/office/drawing/2014/main" id="{96E01BD0-7731-48B3-89C1-036702E01C33}"/>
                </a:ext>
              </a:extLst>
            </p:cNvPr>
            <p:cNvGrpSpPr/>
            <p:nvPr/>
          </p:nvGrpSpPr>
          <p:grpSpPr>
            <a:xfrm>
              <a:off x="3742937" y="1158949"/>
              <a:ext cx="2752709" cy="4974339"/>
              <a:chOff x="3904436" y="1727997"/>
              <a:chExt cx="2665761" cy="4273200"/>
            </a:xfrm>
          </p:grpSpPr>
          <p:cxnSp>
            <p:nvCxnSpPr>
              <p:cNvPr id="20" name="Straight Connector 19">
                <a:extLst>
                  <a:ext uri="{FF2B5EF4-FFF2-40B4-BE49-F238E27FC236}">
                    <a16:creationId xmlns:a16="http://schemas.microsoft.com/office/drawing/2014/main" id="{61E81919-5580-4EB4-B720-8158AA911205}"/>
                  </a:ext>
                </a:extLst>
              </p:cNvPr>
              <p:cNvCxnSpPr/>
              <p:nvPr/>
            </p:nvCxnSpPr>
            <p:spPr>
              <a:xfrm>
                <a:off x="3904436" y="1727997"/>
                <a:ext cx="0" cy="427320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2CDFD53-9F72-4867-8DBF-27D409C2DBF1}"/>
                  </a:ext>
                </a:extLst>
              </p:cNvPr>
              <p:cNvCxnSpPr/>
              <p:nvPr/>
            </p:nvCxnSpPr>
            <p:spPr>
              <a:xfrm>
                <a:off x="6570197" y="1727997"/>
                <a:ext cx="0" cy="4273200"/>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52E94A5A-8C9B-4909-89B4-3D9A1EF2C43C}"/>
                </a:ext>
              </a:extLst>
            </p:cNvPr>
            <p:cNvCxnSpPr/>
            <p:nvPr/>
          </p:nvCxnSpPr>
          <p:spPr>
            <a:xfrm>
              <a:off x="9328129" y="1158949"/>
              <a:ext cx="0" cy="4974339"/>
            </a:xfrm>
            <a:prstGeom prst="line">
              <a:avLst/>
            </a:prstGeom>
            <a:ln w="127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grpSp>
      <p:graphicFrame>
        <p:nvGraphicFramePr>
          <p:cNvPr id="22" name="Table 21">
            <a:extLst>
              <a:ext uri="{FF2B5EF4-FFF2-40B4-BE49-F238E27FC236}">
                <a16:creationId xmlns:a16="http://schemas.microsoft.com/office/drawing/2014/main" id="{2C1C9606-EB16-45CD-847A-7CBA8ECDE8A5}"/>
              </a:ext>
            </a:extLst>
          </p:cNvPr>
          <p:cNvGraphicFramePr>
            <a:graphicFrameLocks noGrp="1"/>
          </p:cNvGraphicFramePr>
          <p:nvPr>
            <p:extLst>
              <p:ext uri="{D42A27DB-BD31-4B8C-83A1-F6EECF244321}">
                <p14:modId xmlns:p14="http://schemas.microsoft.com/office/powerpoint/2010/main" val="3320586963"/>
              </p:ext>
            </p:extLst>
          </p:nvPr>
        </p:nvGraphicFramePr>
        <p:xfrm>
          <a:off x="4861377" y="1218708"/>
          <a:ext cx="7089320" cy="504000"/>
        </p:xfrm>
        <a:graphic>
          <a:graphicData uri="http://schemas.openxmlformats.org/drawingml/2006/table">
            <a:tbl>
              <a:tblPr>
                <a:tableStyleId>{2D5ABB26-0587-4C30-8999-92F81FD0307C}</a:tableStyleId>
              </a:tblPr>
              <a:tblGrid>
                <a:gridCol w="1388952">
                  <a:extLst>
                    <a:ext uri="{9D8B030D-6E8A-4147-A177-3AD203B41FA5}">
                      <a16:colId xmlns:a16="http://schemas.microsoft.com/office/drawing/2014/main" val="3972847450"/>
                    </a:ext>
                  </a:extLst>
                </a:gridCol>
                <a:gridCol w="2824223">
                  <a:extLst>
                    <a:ext uri="{9D8B030D-6E8A-4147-A177-3AD203B41FA5}">
                      <a16:colId xmlns:a16="http://schemas.microsoft.com/office/drawing/2014/main" val="3966924618"/>
                    </a:ext>
                  </a:extLst>
                </a:gridCol>
                <a:gridCol w="2876145">
                  <a:extLst>
                    <a:ext uri="{9D8B030D-6E8A-4147-A177-3AD203B41FA5}">
                      <a16:colId xmlns:a16="http://schemas.microsoft.com/office/drawing/2014/main" val="2796366393"/>
                    </a:ext>
                  </a:extLst>
                </a:gridCol>
              </a:tblGrid>
              <a:tr h="504000">
                <a:tc>
                  <a:txBody>
                    <a:bodyPr/>
                    <a:lstStyle/>
                    <a:p>
                      <a:pPr algn="ctr"/>
                      <a:r>
                        <a:rPr lang="en-NZ" sz="1200" b="1" dirty="0">
                          <a:solidFill>
                            <a:schemeClr val="bg1"/>
                          </a:solidFill>
                          <a:latin typeface="+mj-lt"/>
                          <a:cs typeface="Arial" panose="020B0604020202020204" pitchFamily="34" charset="0"/>
                        </a:rPr>
                        <a:t>Strongly agree / agree</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NZ" sz="1200" b="1" i="0" u="none" strike="noStrike" dirty="0">
                          <a:solidFill>
                            <a:schemeClr val="bg1"/>
                          </a:solidFill>
                          <a:effectLst/>
                          <a:latin typeface="+mj-lt"/>
                        </a:rPr>
                        <a:t>  Less likely to agree with the statement than average</a:t>
                      </a:r>
                    </a:p>
                  </a:txBody>
                  <a:tcPr marL="0" marR="0" marT="0" marB="0" anchor="ctr">
                    <a:lnL>
                      <a:noFill/>
                    </a:lnL>
                    <a:lnR>
                      <a:noFill/>
                    </a:lnR>
                    <a:lnT>
                      <a:noFill/>
                    </a:lnT>
                    <a:lnB>
                      <a:noFill/>
                    </a:lnB>
                    <a:lnTlToBr w="12700" cmpd="sng">
                      <a:noFill/>
                      <a:prstDash val="solid"/>
                    </a:lnTlToBr>
                    <a:lnBlToTr w="12700" cmpd="sng">
                      <a:noFill/>
                      <a:prstDash val="solid"/>
                    </a:lnBlToTr>
                  </a:tcPr>
                </a:tc>
                <a:tc>
                  <a:txBody>
                    <a:bodyPr/>
                    <a:lstStyle/>
                    <a:p>
                      <a:pPr algn="ctr" fontAlgn="b"/>
                      <a:r>
                        <a:rPr lang="en-NZ" sz="1200" b="1" i="0" u="none" strike="noStrike" dirty="0">
                          <a:solidFill>
                            <a:schemeClr val="bg1"/>
                          </a:solidFill>
                          <a:effectLst/>
                          <a:latin typeface="+mj-lt"/>
                        </a:rPr>
                        <a:t>  More likely to agree with the statement than average</a:t>
                      </a:r>
                    </a:p>
                  </a:txBody>
                  <a:tcPr marL="0" marR="0" marT="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140412945"/>
                  </a:ext>
                </a:extLst>
              </a:tr>
            </a:tbl>
          </a:graphicData>
        </a:graphic>
      </p:graphicFrame>
      <p:sp>
        <p:nvSpPr>
          <p:cNvPr id="17" name="Footer Placeholder 16">
            <a:extLst>
              <a:ext uri="{FF2B5EF4-FFF2-40B4-BE49-F238E27FC236}">
                <a16:creationId xmlns:a16="http://schemas.microsoft.com/office/drawing/2014/main" id="{B9BBB580-07B5-4DAC-AE42-4989864F89C7}"/>
              </a:ext>
            </a:extLst>
          </p:cNvPr>
          <p:cNvSpPr>
            <a:spLocks noGrp="1"/>
          </p:cNvSpPr>
          <p:nvPr>
            <p:ph type="ftr" sz="quarter" idx="11"/>
          </p:nvPr>
        </p:nvSpPr>
        <p:spPr>
          <a:xfrm>
            <a:off x="201613" y="6421799"/>
            <a:ext cx="7579353" cy="436201"/>
          </a:xfrm>
        </p:spPr>
        <p:txBody>
          <a:bodyPr/>
          <a:lstStyle/>
          <a:p>
            <a:r>
              <a:rPr lang="en-NZ" dirty="0"/>
              <a:t>Source: CQ8gii. How much do you agree or disagree with each statement below?</a:t>
            </a:r>
          </a:p>
          <a:p>
            <a:r>
              <a:rPr lang="en-NZ" dirty="0"/>
              <a:t>Base size: All 6 to 14 year olds who watch programmes and shows (n=907)</a:t>
            </a:r>
          </a:p>
        </p:txBody>
      </p:sp>
      <p:sp>
        <p:nvSpPr>
          <p:cNvPr id="19" name="Rectangle 18">
            <a:extLst>
              <a:ext uri="{FF2B5EF4-FFF2-40B4-BE49-F238E27FC236}">
                <a16:creationId xmlns:a16="http://schemas.microsoft.com/office/drawing/2014/main" id="{B6ACED6F-E89E-4A9F-83B7-20905545685D}"/>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16" name="Picture 15">
            <a:extLst>
              <a:ext uri="{FF2B5EF4-FFF2-40B4-BE49-F238E27FC236}">
                <a16:creationId xmlns:a16="http://schemas.microsoft.com/office/drawing/2014/main" id="{ECEF9720-BDA7-40D4-B0DA-C84ADBB2D771}"/>
              </a:ext>
            </a:extLst>
          </p:cNvPr>
          <p:cNvPicPr>
            <a:picLocks noChangeAspect="1"/>
          </p:cNvPicPr>
          <p:nvPr/>
        </p:nvPicPr>
        <p:blipFill>
          <a:blip r:embed="rId2"/>
          <a:stretch>
            <a:fillRect/>
          </a:stretch>
        </p:blipFill>
        <p:spPr>
          <a:xfrm>
            <a:off x="201612" y="119935"/>
            <a:ext cx="612000" cy="612000"/>
          </a:xfrm>
          <a:prstGeom prst="rect">
            <a:avLst/>
          </a:prstGeom>
        </p:spPr>
      </p:pic>
    </p:spTree>
    <p:extLst>
      <p:ext uri="{BB962C8B-B14F-4D97-AF65-F5344CB8AC3E}">
        <p14:creationId xmlns:p14="http://schemas.microsoft.com/office/powerpoint/2010/main" val="20293284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370C1-5E2C-45D2-A2BE-14AED80E06AB}"/>
              </a:ext>
            </a:extLst>
          </p:cNvPr>
          <p:cNvSpPr>
            <a:spLocks noGrp="1"/>
          </p:cNvSpPr>
          <p:nvPr>
            <p:ph type="title"/>
          </p:nvPr>
        </p:nvSpPr>
        <p:spPr>
          <a:xfrm>
            <a:off x="354176" y="5104435"/>
            <a:ext cx="5651500" cy="1310651"/>
          </a:xfrm>
        </p:spPr>
        <p:txBody>
          <a:bodyPr/>
          <a:lstStyle/>
          <a:p>
            <a:r>
              <a:rPr lang="en-NZ" dirty="0"/>
              <a:t>Discovering new content</a:t>
            </a:r>
          </a:p>
        </p:txBody>
      </p:sp>
      <p:cxnSp>
        <p:nvCxnSpPr>
          <p:cNvPr id="3" name="Straight Connector 2">
            <a:extLst>
              <a:ext uri="{FF2B5EF4-FFF2-40B4-BE49-F238E27FC236}">
                <a16:creationId xmlns:a16="http://schemas.microsoft.com/office/drawing/2014/main" id="{38AE49D3-CFE1-4F3C-98BC-3E514A64E66D}"/>
              </a:ext>
            </a:extLst>
          </p:cNvPr>
          <p:cNvCxnSpPr>
            <a:cxnSpLocks/>
          </p:cNvCxnSpPr>
          <p:nvPr/>
        </p:nvCxnSpPr>
        <p:spPr>
          <a:xfrm>
            <a:off x="433689" y="6321456"/>
            <a:ext cx="4844367" cy="0"/>
          </a:xfrm>
          <a:prstGeom prst="line">
            <a:avLst/>
          </a:prstGeom>
          <a:ln w="76200">
            <a:gradFill flip="none" rotWithShape="1">
              <a:gsLst>
                <a:gs pos="0">
                  <a:schemeClr val="accent3"/>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1353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F148-8D9E-46BE-92BE-BB00FFF4C79C}"/>
              </a:ext>
            </a:extLst>
          </p:cNvPr>
          <p:cNvSpPr>
            <a:spLocks noGrp="1"/>
          </p:cNvSpPr>
          <p:nvPr>
            <p:ph type="title"/>
          </p:nvPr>
        </p:nvSpPr>
        <p:spPr>
          <a:xfrm>
            <a:off x="277976" y="5009831"/>
            <a:ext cx="5651500" cy="1527175"/>
          </a:xfrm>
        </p:spPr>
        <p:txBody>
          <a:bodyPr/>
          <a:lstStyle/>
          <a:p>
            <a:r>
              <a:rPr lang="en-NZ" dirty="0"/>
              <a:t>Devices available and used</a:t>
            </a:r>
          </a:p>
        </p:txBody>
      </p:sp>
      <p:cxnSp>
        <p:nvCxnSpPr>
          <p:cNvPr id="3" name="Straight Connector 2">
            <a:extLst>
              <a:ext uri="{FF2B5EF4-FFF2-40B4-BE49-F238E27FC236}">
                <a16:creationId xmlns:a16="http://schemas.microsoft.com/office/drawing/2014/main" id="{E2F7B039-8F57-46C3-B233-9C49C82F8D7E}"/>
              </a:ext>
            </a:extLst>
          </p:cNvPr>
          <p:cNvCxnSpPr>
            <a:cxnSpLocks/>
          </p:cNvCxnSpPr>
          <p:nvPr/>
        </p:nvCxnSpPr>
        <p:spPr>
          <a:xfrm>
            <a:off x="414973" y="6202848"/>
            <a:ext cx="5254307" cy="0"/>
          </a:xfrm>
          <a:prstGeom prst="line">
            <a:avLst/>
          </a:prstGeom>
          <a:ln w="76200">
            <a:gradFill flip="none" rotWithShape="1">
              <a:gsLst>
                <a:gs pos="0">
                  <a:schemeClr val="accent3"/>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95333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092B6BA-3E55-496A-B94D-BF1A7F1882EA}"/>
              </a:ext>
            </a:extLst>
          </p:cNvPr>
          <p:cNvSpPr/>
          <p:nvPr/>
        </p:nvSpPr>
        <p:spPr>
          <a:xfrm>
            <a:off x="3136898" y="1039528"/>
            <a:ext cx="8851901" cy="5189967"/>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graphicFrame>
        <p:nvGraphicFramePr>
          <p:cNvPr id="8" name="Table 7">
            <a:extLst>
              <a:ext uri="{FF2B5EF4-FFF2-40B4-BE49-F238E27FC236}">
                <a16:creationId xmlns:a16="http://schemas.microsoft.com/office/drawing/2014/main" id="{1ADEE5B9-47EB-45BF-8F00-18993C4E7900}"/>
              </a:ext>
            </a:extLst>
          </p:cNvPr>
          <p:cNvGraphicFramePr>
            <a:graphicFrameLocks noGrp="1"/>
          </p:cNvGraphicFramePr>
          <p:nvPr>
            <p:extLst>
              <p:ext uri="{D42A27DB-BD31-4B8C-83A1-F6EECF244321}">
                <p14:modId xmlns:p14="http://schemas.microsoft.com/office/powerpoint/2010/main" val="2469920414"/>
              </p:ext>
            </p:extLst>
          </p:nvPr>
        </p:nvGraphicFramePr>
        <p:xfrm>
          <a:off x="5706319" y="1139590"/>
          <a:ext cx="5899424" cy="4840854"/>
        </p:xfrm>
        <a:graphic>
          <a:graphicData uri="http://schemas.openxmlformats.org/drawingml/2006/table">
            <a:tbl>
              <a:tblPr firstRow="1" bandRow="1">
                <a:tableStyleId>{5C22544A-7EE6-4342-B048-85BDC9FD1C3A}</a:tableStyleId>
              </a:tblPr>
              <a:tblGrid>
                <a:gridCol w="5899424">
                  <a:extLst>
                    <a:ext uri="{9D8B030D-6E8A-4147-A177-3AD203B41FA5}">
                      <a16:colId xmlns:a16="http://schemas.microsoft.com/office/drawing/2014/main" val="3330113213"/>
                    </a:ext>
                  </a:extLst>
                </a:gridCol>
              </a:tblGrid>
              <a:tr h="328194">
                <a:tc>
                  <a:txBody>
                    <a:bodyPr/>
                    <a:lstStyle/>
                    <a:p>
                      <a:pPr algn="ctr"/>
                      <a:endParaRPr lang="en-NZ" sz="1200" dirty="0">
                        <a:solidFill>
                          <a:schemeClr val="tx1"/>
                        </a:solidFill>
                      </a:endParaRPr>
                    </a:p>
                  </a:txBody>
                  <a:tcPr>
                    <a:lnL w="12700" cmpd="sng">
                      <a:noFill/>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9448352"/>
                  </a:ext>
                </a:extLst>
              </a:tr>
              <a:tr h="300844">
                <a:tc>
                  <a:txBody>
                    <a:bodyPr/>
                    <a:lstStyle/>
                    <a:p>
                      <a:pPr algn="ctr"/>
                      <a:endParaRPr lang="en-NZ" sz="1050" dirty="0"/>
                    </a:p>
                  </a:txBody>
                  <a:tcP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550784"/>
                  </a:ext>
                </a:extLst>
              </a:tr>
              <a:tr h="300844">
                <a:tc>
                  <a:txBody>
                    <a:bodyPr/>
                    <a:lstStyle/>
                    <a:p>
                      <a:pPr algn="ctr"/>
                      <a:endParaRPr lang="en-NZ" sz="1050" dirty="0"/>
                    </a:p>
                  </a:txBody>
                  <a:tcP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2993622"/>
                  </a:ext>
                </a:extLst>
              </a:tr>
              <a:tr h="300844">
                <a:tc>
                  <a:txBody>
                    <a:bodyPr/>
                    <a:lstStyle/>
                    <a:p>
                      <a:pPr algn="ctr"/>
                      <a:endParaRPr lang="en-NZ" sz="1050" dirty="0"/>
                    </a:p>
                  </a:txBody>
                  <a:tcP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8691666"/>
                  </a:ext>
                </a:extLst>
              </a:tr>
              <a:tr h="300844">
                <a:tc>
                  <a:txBody>
                    <a:bodyPr/>
                    <a:lstStyle/>
                    <a:p>
                      <a:pPr algn="ctr"/>
                      <a:endParaRPr lang="en-NZ" sz="1050" dirty="0"/>
                    </a:p>
                  </a:txBody>
                  <a:tcP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1567067"/>
                  </a:ext>
                </a:extLst>
              </a:tr>
              <a:tr h="300844">
                <a:tc>
                  <a:txBody>
                    <a:bodyPr/>
                    <a:lstStyle/>
                    <a:p>
                      <a:pPr algn="ctr"/>
                      <a:endParaRPr lang="en-NZ" sz="1050" dirty="0"/>
                    </a:p>
                  </a:txBody>
                  <a:tcP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0464033"/>
                  </a:ext>
                </a:extLst>
              </a:tr>
              <a:tr h="300844">
                <a:tc>
                  <a:txBody>
                    <a:bodyPr/>
                    <a:lstStyle/>
                    <a:p>
                      <a:pPr algn="ctr"/>
                      <a:endParaRPr lang="en-NZ" sz="1050" dirty="0"/>
                    </a:p>
                  </a:txBody>
                  <a:tcP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6986443"/>
                  </a:ext>
                </a:extLst>
              </a:tr>
              <a:tr h="300844">
                <a:tc>
                  <a:txBody>
                    <a:bodyPr/>
                    <a:lstStyle/>
                    <a:p>
                      <a:pPr algn="ctr"/>
                      <a:endParaRPr lang="en-NZ" sz="1050" dirty="0"/>
                    </a:p>
                  </a:txBody>
                  <a:tcP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125073"/>
                  </a:ext>
                </a:extLst>
              </a:tr>
              <a:tr h="300844">
                <a:tc>
                  <a:txBody>
                    <a:bodyPr/>
                    <a:lstStyle/>
                    <a:p>
                      <a:pPr algn="ctr"/>
                      <a:endParaRPr lang="en-NZ" sz="1050" dirty="0"/>
                    </a:p>
                  </a:txBody>
                  <a:tcP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197207"/>
                  </a:ext>
                </a:extLst>
              </a:tr>
              <a:tr h="300844">
                <a:tc>
                  <a:txBody>
                    <a:bodyPr/>
                    <a:lstStyle/>
                    <a:p>
                      <a:pPr algn="ctr"/>
                      <a:endParaRPr lang="en-NZ" sz="1050" dirty="0"/>
                    </a:p>
                  </a:txBody>
                  <a:tcP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2752088"/>
                  </a:ext>
                </a:extLst>
              </a:tr>
              <a:tr h="300844">
                <a:tc>
                  <a:txBody>
                    <a:bodyPr/>
                    <a:lstStyle/>
                    <a:p>
                      <a:pPr algn="ctr"/>
                      <a:endParaRPr lang="en-NZ" sz="1050" dirty="0"/>
                    </a:p>
                  </a:txBody>
                  <a:tcP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0188263"/>
                  </a:ext>
                </a:extLst>
              </a:tr>
              <a:tr h="300844">
                <a:tc>
                  <a:txBody>
                    <a:bodyPr/>
                    <a:lstStyle/>
                    <a:p>
                      <a:pPr algn="ctr"/>
                      <a:endParaRPr lang="en-NZ" sz="1050" dirty="0"/>
                    </a:p>
                  </a:txBody>
                  <a:tcP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9013000"/>
                  </a:ext>
                </a:extLst>
              </a:tr>
              <a:tr h="300844">
                <a:tc>
                  <a:txBody>
                    <a:bodyPr/>
                    <a:lstStyle/>
                    <a:p>
                      <a:pPr algn="ctr"/>
                      <a:endParaRPr lang="en-NZ" sz="1050" dirty="0"/>
                    </a:p>
                  </a:txBody>
                  <a:tcP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4821298"/>
                  </a:ext>
                </a:extLst>
              </a:tr>
              <a:tr h="300844">
                <a:tc>
                  <a:txBody>
                    <a:bodyPr/>
                    <a:lstStyle/>
                    <a:p>
                      <a:pPr algn="ctr"/>
                      <a:endParaRPr lang="en-NZ" sz="1050" dirty="0"/>
                    </a:p>
                  </a:txBody>
                  <a:tcP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7427564"/>
                  </a:ext>
                </a:extLst>
              </a:tr>
              <a:tr h="300844">
                <a:tc>
                  <a:txBody>
                    <a:bodyPr/>
                    <a:lstStyle/>
                    <a:p>
                      <a:pPr algn="ctr"/>
                      <a:endParaRPr lang="en-NZ" sz="1050" dirty="0"/>
                    </a:p>
                  </a:txBody>
                  <a:tcP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905775"/>
                  </a:ext>
                </a:extLst>
              </a:tr>
              <a:tr h="300844">
                <a:tc>
                  <a:txBody>
                    <a:bodyPr/>
                    <a:lstStyle/>
                    <a:p>
                      <a:pPr algn="ctr"/>
                      <a:endParaRPr lang="en-NZ" sz="1050" dirty="0"/>
                    </a:p>
                  </a:txBody>
                  <a:tcPr>
                    <a:lnL w="12700" cmpd="sng">
                      <a:noFill/>
                    </a:lnL>
                    <a:lnR w="12700" cmpd="sng">
                      <a:noFill/>
                    </a:lnR>
                    <a:lnT w="6350" cap="flat" cmpd="sng" algn="ctr">
                      <a:solidFill>
                        <a:schemeClr val="bg1">
                          <a:lumMod val="85000"/>
                        </a:schemeClr>
                      </a:solidFill>
                      <a:prstDash val="solid"/>
                      <a:round/>
                      <a:headEnd type="none" w="med" len="med"/>
                      <a:tailEnd type="none" w="med" len="med"/>
                    </a:lnT>
                    <a:lnB w="3175" cap="flat" cmpd="sng" algn="ctr">
                      <a:noFill/>
                      <a:prstDash val="lg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990688"/>
                  </a:ext>
                </a:extLst>
              </a:tr>
            </a:tbl>
          </a:graphicData>
        </a:graphic>
      </p:graphicFrame>
      <p:graphicFrame>
        <p:nvGraphicFramePr>
          <p:cNvPr id="7" name="Chart 6">
            <a:extLst>
              <a:ext uri="{FF2B5EF4-FFF2-40B4-BE49-F238E27FC236}">
                <a16:creationId xmlns:a16="http://schemas.microsoft.com/office/drawing/2014/main" id="{FEC330C3-D707-4D61-91F7-18ACDDA5FA62}"/>
              </a:ext>
            </a:extLst>
          </p:cNvPr>
          <p:cNvGraphicFramePr/>
          <p:nvPr>
            <p:extLst>
              <p:ext uri="{D42A27DB-BD31-4B8C-83A1-F6EECF244321}">
                <p14:modId xmlns:p14="http://schemas.microsoft.com/office/powerpoint/2010/main" val="3567979905"/>
              </p:ext>
            </p:extLst>
          </p:nvPr>
        </p:nvGraphicFramePr>
        <p:xfrm>
          <a:off x="3136900" y="1272619"/>
          <a:ext cx="8426402" cy="4907593"/>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33450" y="138224"/>
            <a:ext cx="9203158" cy="547576"/>
          </a:xfrm>
        </p:spPr>
        <p:txBody>
          <a:bodyPr/>
          <a:lstStyle/>
          <a:p>
            <a:r>
              <a:rPr lang="en-NZ" dirty="0"/>
              <a:t>How children discover new music</a:t>
            </a:r>
          </a:p>
        </p:txBody>
      </p:sp>
      <p:sp>
        <p:nvSpPr>
          <p:cNvPr id="11" name="Rectangle 10">
            <a:extLst>
              <a:ext uri="{FF2B5EF4-FFF2-40B4-BE49-F238E27FC236}">
                <a16:creationId xmlns:a16="http://schemas.microsoft.com/office/drawing/2014/main" id="{64367E28-56F4-4CC0-B141-D52D846B57F8}"/>
              </a:ext>
            </a:extLst>
          </p:cNvPr>
          <p:cNvSpPr/>
          <p:nvPr/>
        </p:nvSpPr>
        <p:spPr>
          <a:xfrm>
            <a:off x="201613" y="1545235"/>
            <a:ext cx="2641600" cy="2641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YouTube and word of mouth from friends are the most common ways of discovering new music. </a:t>
            </a:r>
          </a:p>
          <a:p>
            <a:pPr marL="36000"/>
            <a:endParaRPr lang="en-NZ" dirty="0">
              <a:solidFill>
                <a:srgbClr val="404040"/>
              </a:solidFill>
            </a:endParaRPr>
          </a:p>
          <a:p>
            <a:pPr marL="36000"/>
            <a:r>
              <a:rPr lang="en-NZ" dirty="0">
                <a:solidFill>
                  <a:srgbClr val="404040"/>
                </a:solidFill>
              </a:rPr>
              <a:t>Music TV channels are a less common source of new music than in 2014.</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p:txBody>
          <a:bodyPr/>
          <a:lstStyle/>
          <a:p>
            <a:r>
              <a:rPr lang="en-NZ" dirty="0"/>
              <a:t>Source: Q9b. In which of these ways do you find out about new music?</a:t>
            </a:r>
          </a:p>
          <a:p>
            <a:r>
              <a:rPr lang="en-NZ" dirty="0"/>
              <a:t>Base size: All 6 to 14 year olds who listen to audio content 2020 (n=811), 2014 (n=669)</a:t>
            </a:r>
          </a:p>
        </p:txBody>
      </p:sp>
      <p:graphicFrame>
        <p:nvGraphicFramePr>
          <p:cNvPr id="9" name="Table 8">
            <a:extLst>
              <a:ext uri="{FF2B5EF4-FFF2-40B4-BE49-F238E27FC236}">
                <a16:creationId xmlns:a16="http://schemas.microsoft.com/office/drawing/2014/main" id="{70813D95-5440-4CE2-832A-4BD906F42E5B}"/>
              </a:ext>
            </a:extLst>
          </p:cNvPr>
          <p:cNvGraphicFramePr>
            <a:graphicFrameLocks noGrp="1"/>
          </p:cNvGraphicFramePr>
          <p:nvPr>
            <p:extLst>
              <p:ext uri="{D42A27DB-BD31-4B8C-83A1-F6EECF244321}">
                <p14:modId xmlns:p14="http://schemas.microsoft.com/office/powerpoint/2010/main" val="1310211835"/>
              </p:ext>
            </p:extLst>
          </p:nvPr>
        </p:nvGraphicFramePr>
        <p:xfrm>
          <a:off x="10335219" y="1152519"/>
          <a:ext cx="1270524" cy="4840854"/>
        </p:xfrm>
        <a:graphic>
          <a:graphicData uri="http://schemas.openxmlformats.org/drawingml/2006/table">
            <a:tbl>
              <a:tblPr firstRow="1" bandRow="1">
                <a:tableStyleId>{5C22544A-7EE6-4342-B048-85BDC9FD1C3A}</a:tableStyleId>
              </a:tblPr>
              <a:tblGrid>
                <a:gridCol w="1270524">
                  <a:extLst>
                    <a:ext uri="{9D8B030D-6E8A-4147-A177-3AD203B41FA5}">
                      <a16:colId xmlns:a16="http://schemas.microsoft.com/office/drawing/2014/main" val="3330113213"/>
                    </a:ext>
                  </a:extLst>
                </a:gridCol>
              </a:tblGrid>
              <a:tr h="328194">
                <a:tc>
                  <a:txBody>
                    <a:bodyPr/>
                    <a:lstStyle/>
                    <a:p>
                      <a:pPr algn="ctr"/>
                      <a:r>
                        <a:rPr lang="en-NZ" sz="1200" dirty="0">
                          <a:solidFill>
                            <a:schemeClr val="tx1"/>
                          </a:solidFill>
                        </a:rPr>
                        <a:t>2014 results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19448352"/>
                  </a:ext>
                </a:extLst>
              </a:tr>
              <a:tr h="300844">
                <a:tc>
                  <a:txBody>
                    <a:bodyPr/>
                    <a:lstStyle/>
                    <a:p>
                      <a:pPr algn="ctr"/>
                      <a:r>
                        <a:rPr lang="en-NZ" sz="1050" dirty="0"/>
                        <a:t>36%</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550784"/>
                  </a:ext>
                </a:extLst>
              </a:tr>
              <a:tr h="300844">
                <a:tc>
                  <a:txBody>
                    <a:bodyPr/>
                    <a:lstStyle/>
                    <a:p>
                      <a:pPr algn="ctr"/>
                      <a:r>
                        <a:rPr lang="en-NZ" sz="1050" dirty="0"/>
                        <a:t>49%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12993622"/>
                  </a:ext>
                </a:extLst>
              </a:tr>
              <a:tr h="300844">
                <a:tc>
                  <a:txBody>
                    <a:bodyPr/>
                    <a:lstStyle/>
                    <a:p>
                      <a:pPr algn="ctr"/>
                      <a:r>
                        <a:rPr lang="en-NZ" sz="1050" dirty="0"/>
                        <a:t>30%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88691666"/>
                  </a:ext>
                </a:extLst>
              </a:tr>
              <a:tr h="300844">
                <a:tc>
                  <a:txBody>
                    <a:bodyPr/>
                    <a:lstStyle/>
                    <a:p>
                      <a:pPr algn="ctr"/>
                      <a:r>
                        <a:rPr lang="en-NZ" sz="1050" dirty="0"/>
                        <a:t>30%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31567067"/>
                  </a:ext>
                </a:extLst>
              </a:tr>
              <a:tr h="300844">
                <a:tc>
                  <a:txBody>
                    <a:bodyPr/>
                    <a:lstStyle/>
                    <a:p>
                      <a:pPr algn="ctr"/>
                      <a:r>
                        <a:rPr lang="en-NZ" sz="1050" dirty="0"/>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80464033"/>
                  </a:ext>
                </a:extLst>
              </a:tr>
              <a:tr h="300844">
                <a:tc>
                  <a:txBody>
                    <a:bodyPr/>
                    <a:lstStyle/>
                    <a:p>
                      <a:pPr algn="ctr"/>
                      <a:r>
                        <a:rPr lang="en-NZ" sz="1050" dirty="0"/>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56986443"/>
                  </a:ext>
                </a:extLst>
              </a:tr>
              <a:tr h="300844">
                <a:tc>
                  <a:txBody>
                    <a:bodyPr/>
                    <a:lstStyle/>
                    <a:p>
                      <a:pPr algn="ctr"/>
                      <a:r>
                        <a:rPr lang="en-NZ" sz="1050" dirty="0"/>
                        <a:t>25%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61125073"/>
                  </a:ext>
                </a:extLst>
              </a:tr>
              <a:tr h="300844">
                <a:tc>
                  <a:txBody>
                    <a:bodyPr/>
                    <a:lstStyle/>
                    <a:p>
                      <a:pPr algn="ctr"/>
                      <a:r>
                        <a:rPr lang="en-NZ" sz="1050" dirty="0"/>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7197207"/>
                  </a:ext>
                </a:extLst>
              </a:tr>
              <a:tr h="300844">
                <a:tc>
                  <a:txBody>
                    <a:bodyPr/>
                    <a:lstStyle/>
                    <a:p>
                      <a:pPr algn="ctr"/>
                      <a:r>
                        <a:rPr lang="en-NZ" sz="1050" dirty="0"/>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62752088"/>
                  </a:ext>
                </a:extLst>
              </a:tr>
              <a:tr h="300844">
                <a:tc>
                  <a:txBody>
                    <a:bodyPr/>
                    <a:lstStyle/>
                    <a:p>
                      <a:pPr algn="ctr"/>
                      <a:r>
                        <a:rPr lang="en-NZ" sz="1050" dirty="0"/>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60188263"/>
                  </a:ext>
                </a:extLst>
              </a:tr>
              <a:tr h="300844">
                <a:tc>
                  <a:txBody>
                    <a:bodyPr/>
                    <a:lstStyle/>
                    <a:p>
                      <a:pPr algn="ctr"/>
                      <a:r>
                        <a:rPr lang="en-NZ" sz="1050" dirty="0"/>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39013000"/>
                  </a:ext>
                </a:extLst>
              </a:tr>
              <a:tr h="300844">
                <a:tc>
                  <a:txBody>
                    <a:bodyPr/>
                    <a:lstStyle/>
                    <a:p>
                      <a:pPr algn="ctr"/>
                      <a:r>
                        <a:rPr lang="en-NZ" sz="1050" dirty="0"/>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74821298"/>
                  </a:ext>
                </a:extLst>
              </a:tr>
              <a:tr h="300844">
                <a:tc>
                  <a:txBody>
                    <a:bodyPr/>
                    <a:lstStyle/>
                    <a:p>
                      <a:pPr algn="ctr"/>
                      <a:r>
                        <a:rPr lang="en-NZ" sz="1050" dirty="0"/>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87427564"/>
                  </a:ext>
                </a:extLst>
              </a:tr>
              <a:tr h="300844">
                <a:tc>
                  <a:txBody>
                    <a:bodyPr/>
                    <a:lstStyle/>
                    <a:p>
                      <a:pPr algn="ctr"/>
                      <a:r>
                        <a:rPr lang="en-NZ" sz="1050" dirty="0"/>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2905775"/>
                  </a:ext>
                </a:extLst>
              </a:tr>
              <a:tr h="300844">
                <a:tc>
                  <a:txBody>
                    <a:bodyPr/>
                    <a:lstStyle/>
                    <a:p>
                      <a:pPr algn="ctr"/>
                      <a:r>
                        <a:rPr lang="en-NZ" sz="1050" dirty="0"/>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1990688"/>
                  </a:ext>
                </a:extLst>
              </a:tr>
            </a:tbl>
          </a:graphicData>
        </a:graphic>
      </p:graphicFrame>
      <p:sp>
        <p:nvSpPr>
          <p:cNvPr id="14" name="Isosceles Triangle 13">
            <a:extLst>
              <a:ext uri="{FF2B5EF4-FFF2-40B4-BE49-F238E27FC236}">
                <a16:creationId xmlns:a16="http://schemas.microsoft.com/office/drawing/2014/main" id="{3B0CCF49-5955-497B-A01E-ABF6399DFF37}"/>
              </a:ext>
            </a:extLst>
          </p:cNvPr>
          <p:cNvSpPr/>
          <p:nvPr/>
        </p:nvSpPr>
        <p:spPr>
          <a:xfrm>
            <a:off x="10208712" y="1545235"/>
            <a:ext cx="144000" cy="108000"/>
          </a:xfrm>
          <a:prstGeom prst="triangl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8" name="Isosceles Triangle 17">
            <a:extLst>
              <a:ext uri="{FF2B5EF4-FFF2-40B4-BE49-F238E27FC236}">
                <a16:creationId xmlns:a16="http://schemas.microsoft.com/office/drawing/2014/main" id="{503FA615-C930-4589-A273-1DE3F12D7353}"/>
              </a:ext>
            </a:extLst>
          </p:cNvPr>
          <p:cNvSpPr/>
          <p:nvPr/>
        </p:nvSpPr>
        <p:spPr>
          <a:xfrm rot="10800000">
            <a:off x="6664029" y="3363216"/>
            <a:ext cx="144000" cy="108000"/>
          </a:xfrm>
          <a:prstGeom prst="triangle">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5" name="Rectangle 14">
            <a:extLst>
              <a:ext uri="{FF2B5EF4-FFF2-40B4-BE49-F238E27FC236}">
                <a16:creationId xmlns:a16="http://schemas.microsoft.com/office/drawing/2014/main" id="{EEBD039E-4A15-46A6-8435-C17A1E851858}"/>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2" name="Footer Placeholder 16">
            <a:extLst>
              <a:ext uri="{FF2B5EF4-FFF2-40B4-BE49-F238E27FC236}">
                <a16:creationId xmlns:a16="http://schemas.microsoft.com/office/drawing/2014/main" id="{638BB54C-F0BE-4A34-92AD-29E5CCD098DA}"/>
              </a:ext>
            </a:extLst>
          </p:cNvPr>
          <p:cNvSpPr txBox="1">
            <a:spLocks/>
          </p:cNvSpPr>
          <p:nvPr/>
        </p:nvSpPr>
        <p:spPr>
          <a:xfrm>
            <a:off x="7780966" y="6410062"/>
            <a:ext cx="2080323" cy="436201"/>
          </a:xfrm>
          <a:prstGeom prst="rect">
            <a:avLst/>
          </a:prstGeom>
        </p:spPr>
        <p:txBody>
          <a:bodyPr vert="horz" lIns="91440" tIns="45720" rIns="91440" bIns="45720" rtlCol="0" anchor="ctr"/>
          <a:lstStyle>
            <a:defPPr>
              <a:defRPr lang="en-US"/>
            </a:defPPr>
            <a:lvl1pPr marL="0" algn="l" defTabSz="914400" rtl="0" eaLnBrk="1" latinLnBrk="0" hangingPunct="1">
              <a:lnSpc>
                <a:spcPct val="80000"/>
              </a:lnSpc>
              <a:defRPr sz="800" kern="1200">
                <a:solidFill>
                  <a:srgbClr val="5B5C6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Z" dirty="0"/>
              <a:t>Significantly higher / lower than in 2014</a:t>
            </a:r>
          </a:p>
        </p:txBody>
      </p:sp>
      <p:sp>
        <p:nvSpPr>
          <p:cNvPr id="23" name="Isosceles Triangle 22">
            <a:extLst>
              <a:ext uri="{FF2B5EF4-FFF2-40B4-BE49-F238E27FC236}">
                <a16:creationId xmlns:a16="http://schemas.microsoft.com/office/drawing/2014/main" id="{08DBC56E-370A-40F0-A819-D4F216619D33}"/>
              </a:ext>
            </a:extLst>
          </p:cNvPr>
          <p:cNvSpPr/>
          <p:nvPr/>
        </p:nvSpPr>
        <p:spPr>
          <a:xfrm>
            <a:off x="7445342" y="6550035"/>
            <a:ext cx="144000" cy="108000"/>
          </a:xfrm>
          <a:prstGeom prst="triangl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4" name="Isosceles Triangle 23">
            <a:extLst>
              <a:ext uri="{FF2B5EF4-FFF2-40B4-BE49-F238E27FC236}">
                <a16:creationId xmlns:a16="http://schemas.microsoft.com/office/drawing/2014/main" id="{801169FE-753D-44C7-8205-BD31A1F9F9AA}"/>
              </a:ext>
            </a:extLst>
          </p:cNvPr>
          <p:cNvSpPr/>
          <p:nvPr/>
        </p:nvSpPr>
        <p:spPr>
          <a:xfrm rot="10800000">
            <a:off x="7636966" y="6550035"/>
            <a:ext cx="144000" cy="108000"/>
          </a:xfrm>
          <a:prstGeom prst="triangle">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16" name="Picture 15">
            <a:extLst>
              <a:ext uri="{FF2B5EF4-FFF2-40B4-BE49-F238E27FC236}">
                <a16:creationId xmlns:a16="http://schemas.microsoft.com/office/drawing/2014/main" id="{2243C8D7-BF0A-438D-AB1A-37F172DF4521}"/>
              </a:ext>
            </a:extLst>
          </p:cNvPr>
          <p:cNvPicPr>
            <a:picLocks noChangeAspect="1"/>
          </p:cNvPicPr>
          <p:nvPr/>
        </p:nvPicPr>
        <p:blipFill>
          <a:blip r:embed="rId3"/>
          <a:stretch>
            <a:fillRect/>
          </a:stretch>
        </p:blipFill>
        <p:spPr>
          <a:xfrm>
            <a:off x="201613" y="115608"/>
            <a:ext cx="612000" cy="608292"/>
          </a:xfrm>
          <a:prstGeom prst="rect">
            <a:avLst/>
          </a:prstGeom>
        </p:spPr>
      </p:pic>
    </p:spTree>
    <p:extLst>
      <p:ext uri="{BB962C8B-B14F-4D97-AF65-F5344CB8AC3E}">
        <p14:creationId xmlns:p14="http://schemas.microsoft.com/office/powerpoint/2010/main" val="19168130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774EBF-7CE3-4A7A-BAA3-EE1BC1CC12A6}"/>
              </a:ext>
            </a:extLst>
          </p:cNvPr>
          <p:cNvSpPr/>
          <p:nvPr/>
        </p:nvSpPr>
        <p:spPr>
          <a:xfrm>
            <a:off x="3136898" y="1039528"/>
            <a:ext cx="8851901" cy="5189967"/>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graphicFrame>
        <p:nvGraphicFramePr>
          <p:cNvPr id="7" name="Chart 6">
            <a:extLst>
              <a:ext uri="{FF2B5EF4-FFF2-40B4-BE49-F238E27FC236}">
                <a16:creationId xmlns:a16="http://schemas.microsoft.com/office/drawing/2014/main" id="{FEC330C3-D707-4D61-91F7-18ACDDA5FA62}"/>
              </a:ext>
            </a:extLst>
          </p:cNvPr>
          <p:cNvGraphicFramePr/>
          <p:nvPr>
            <p:extLst>
              <p:ext uri="{D42A27DB-BD31-4B8C-83A1-F6EECF244321}">
                <p14:modId xmlns:p14="http://schemas.microsoft.com/office/powerpoint/2010/main" val="3574841563"/>
              </p:ext>
            </p:extLst>
          </p:nvPr>
        </p:nvGraphicFramePr>
        <p:xfrm>
          <a:off x="3136900" y="1180714"/>
          <a:ext cx="8426402" cy="4907593"/>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DB6C8D7-A2A8-4F67-945F-5B918B570405}"/>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33450" y="138224"/>
            <a:ext cx="9203158" cy="547576"/>
          </a:xfrm>
        </p:spPr>
        <p:txBody>
          <a:bodyPr/>
          <a:lstStyle/>
          <a:p>
            <a:r>
              <a:rPr lang="en-NZ" dirty="0"/>
              <a:t>How children discover new games</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186954"/>
            <a:ext cx="2641600" cy="21203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As with music, the most common ways tamariki find out about new games are through their friends and YouTube. </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p:txBody>
          <a:bodyPr/>
          <a:lstStyle/>
          <a:p>
            <a:r>
              <a:rPr lang="en-NZ" dirty="0"/>
              <a:t>Source: G4. How do you usually find out about new games? </a:t>
            </a:r>
          </a:p>
          <a:p>
            <a:r>
              <a:rPr lang="en-NZ" dirty="0"/>
              <a:t>Base size: All 6 to 14 year olds who play video games (n=885)</a:t>
            </a:r>
          </a:p>
        </p:txBody>
      </p:sp>
      <p:pic>
        <p:nvPicPr>
          <p:cNvPr id="12" name="Picture 11">
            <a:extLst>
              <a:ext uri="{FF2B5EF4-FFF2-40B4-BE49-F238E27FC236}">
                <a16:creationId xmlns:a16="http://schemas.microsoft.com/office/drawing/2014/main" id="{EFCCDAB2-3BA9-47EE-9D3A-48E4EA63707D}"/>
              </a:ext>
            </a:extLst>
          </p:cNvPr>
          <p:cNvPicPr>
            <a:picLocks noChangeAspect="1"/>
          </p:cNvPicPr>
          <p:nvPr/>
        </p:nvPicPr>
        <p:blipFill>
          <a:blip r:embed="rId3"/>
          <a:stretch>
            <a:fillRect/>
          </a:stretch>
        </p:blipFill>
        <p:spPr>
          <a:xfrm>
            <a:off x="201613" y="113715"/>
            <a:ext cx="612000" cy="608292"/>
          </a:xfrm>
          <a:prstGeom prst="rect">
            <a:avLst/>
          </a:prstGeom>
        </p:spPr>
      </p:pic>
    </p:spTree>
    <p:extLst>
      <p:ext uri="{BB962C8B-B14F-4D97-AF65-F5344CB8AC3E}">
        <p14:creationId xmlns:p14="http://schemas.microsoft.com/office/powerpoint/2010/main" val="8416636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CADA7FD-7CC1-46B3-AA4F-BF86E3CCE25D}"/>
              </a:ext>
            </a:extLst>
          </p:cNvPr>
          <p:cNvSpPr/>
          <p:nvPr/>
        </p:nvSpPr>
        <p:spPr>
          <a:xfrm>
            <a:off x="3136898" y="1039528"/>
            <a:ext cx="8851901" cy="5049225"/>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graphicFrame>
        <p:nvGraphicFramePr>
          <p:cNvPr id="8" name="Table 7">
            <a:extLst>
              <a:ext uri="{FF2B5EF4-FFF2-40B4-BE49-F238E27FC236}">
                <a16:creationId xmlns:a16="http://schemas.microsoft.com/office/drawing/2014/main" id="{1ADEE5B9-47EB-45BF-8F00-18993C4E7900}"/>
              </a:ext>
            </a:extLst>
          </p:cNvPr>
          <p:cNvGraphicFramePr>
            <a:graphicFrameLocks noGrp="1"/>
          </p:cNvGraphicFramePr>
          <p:nvPr>
            <p:extLst>
              <p:ext uri="{D42A27DB-BD31-4B8C-83A1-F6EECF244321}">
                <p14:modId xmlns:p14="http://schemas.microsoft.com/office/powerpoint/2010/main" val="3437933867"/>
              </p:ext>
            </p:extLst>
          </p:nvPr>
        </p:nvGraphicFramePr>
        <p:xfrm>
          <a:off x="3638550" y="1062675"/>
          <a:ext cx="7972425" cy="4950296"/>
        </p:xfrm>
        <a:graphic>
          <a:graphicData uri="http://schemas.openxmlformats.org/drawingml/2006/table">
            <a:tbl>
              <a:tblPr firstRow="1" bandRow="1">
                <a:tableStyleId>{5C22544A-7EE6-4342-B048-85BDC9FD1C3A}</a:tableStyleId>
              </a:tblPr>
              <a:tblGrid>
                <a:gridCol w="7972425">
                  <a:extLst>
                    <a:ext uri="{9D8B030D-6E8A-4147-A177-3AD203B41FA5}">
                      <a16:colId xmlns:a16="http://schemas.microsoft.com/office/drawing/2014/main" val="3330113213"/>
                    </a:ext>
                  </a:extLst>
                </a:gridCol>
              </a:tblGrid>
              <a:tr h="380792">
                <a:tc>
                  <a:txBody>
                    <a:bodyPr/>
                    <a:lstStyle/>
                    <a:p>
                      <a:pPr algn="ctr"/>
                      <a:endParaRPr lang="en-NZ" sz="1200" dirty="0">
                        <a:solidFill>
                          <a:schemeClr val="tx1"/>
                        </a:solidFill>
                      </a:endParaRPr>
                    </a:p>
                  </a:txBody>
                  <a:tcPr>
                    <a:lnL w="12700" cmpd="sng">
                      <a:noFill/>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9448352"/>
                  </a:ext>
                </a:extLst>
              </a:tr>
              <a:tr h="380792">
                <a:tc>
                  <a:txBody>
                    <a:bodyPr/>
                    <a:lstStyle/>
                    <a:p>
                      <a:pPr algn="ctr"/>
                      <a:endParaRPr lang="en-NZ" sz="1050" dirty="0"/>
                    </a:p>
                  </a:txBody>
                  <a:tcP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2993622"/>
                  </a:ext>
                </a:extLst>
              </a:tr>
              <a:tr h="380792">
                <a:tc>
                  <a:txBody>
                    <a:bodyPr/>
                    <a:lstStyle/>
                    <a:p>
                      <a:pPr algn="ctr"/>
                      <a:endParaRPr lang="en-NZ" sz="1050" dirty="0"/>
                    </a:p>
                  </a:txBody>
                  <a:tcP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8691666"/>
                  </a:ext>
                </a:extLst>
              </a:tr>
              <a:tr h="380792">
                <a:tc>
                  <a:txBody>
                    <a:bodyPr/>
                    <a:lstStyle/>
                    <a:p>
                      <a:pPr algn="ctr"/>
                      <a:endParaRPr lang="en-NZ" sz="1050" dirty="0"/>
                    </a:p>
                  </a:txBody>
                  <a:tcP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1567067"/>
                  </a:ext>
                </a:extLst>
              </a:tr>
              <a:tr h="380792">
                <a:tc>
                  <a:txBody>
                    <a:bodyPr/>
                    <a:lstStyle/>
                    <a:p>
                      <a:pPr algn="ctr"/>
                      <a:endParaRPr lang="en-NZ" sz="1050" dirty="0"/>
                    </a:p>
                  </a:txBody>
                  <a:tcP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0464033"/>
                  </a:ext>
                </a:extLst>
              </a:tr>
              <a:tr h="380792">
                <a:tc>
                  <a:txBody>
                    <a:bodyPr/>
                    <a:lstStyle/>
                    <a:p>
                      <a:pPr algn="ctr"/>
                      <a:endParaRPr lang="en-NZ" sz="1050" dirty="0"/>
                    </a:p>
                  </a:txBody>
                  <a:tcP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6986443"/>
                  </a:ext>
                </a:extLst>
              </a:tr>
              <a:tr h="380792">
                <a:tc>
                  <a:txBody>
                    <a:bodyPr/>
                    <a:lstStyle/>
                    <a:p>
                      <a:pPr algn="ctr"/>
                      <a:endParaRPr lang="en-NZ" sz="1050" dirty="0"/>
                    </a:p>
                  </a:txBody>
                  <a:tcP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125073"/>
                  </a:ext>
                </a:extLst>
              </a:tr>
              <a:tr h="380792">
                <a:tc>
                  <a:txBody>
                    <a:bodyPr/>
                    <a:lstStyle/>
                    <a:p>
                      <a:pPr algn="ctr"/>
                      <a:endParaRPr lang="en-NZ" sz="1050" dirty="0"/>
                    </a:p>
                  </a:txBody>
                  <a:tcP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197207"/>
                  </a:ext>
                </a:extLst>
              </a:tr>
              <a:tr h="380792">
                <a:tc>
                  <a:txBody>
                    <a:bodyPr/>
                    <a:lstStyle/>
                    <a:p>
                      <a:pPr algn="ctr"/>
                      <a:endParaRPr lang="en-NZ" sz="1050" dirty="0"/>
                    </a:p>
                  </a:txBody>
                  <a:tcP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2752088"/>
                  </a:ext>
                </a:extLst>
              </a:tr>
              <a:tr h="380792">
                <a:tc>
                  <a:txBody>
                    <a:bodyPr/>
                    <a:lstStyle/>
                    <a:p>
                      <a:pPr algn="ctr"/>
                      <a:endParaRPr lang="en-NZ" sz="1050" dirty="0"/>
                    </a:p>
                  </a:txBody>
                  <a:tcP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0188263"/>
                  </a:ext>
                </a:extLst>
              </a:tr>
              <a:tr h="380792">
                <a:tc>
                  <a:txBody>
                    <a:bodyPr/>
                    <a:lstStyle/>
                    <a:p>
                      <a:pPr algn="ctr"/>
                      <a:endParaRPr lang="en-NZ" sz="1050" dirty="0"/>
                    </a:p>
                  </a:txBody>
                  <a:tcP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9013000"/>
                  </a:ext>
                </a:extLst>
              </a:tr>
              <a:tr h="380792">
                <a:tc>
                  <a:txBody>
                    <a:bodyPr/>
                    <a:lstStyle/>
                    <a:p>
                      <a:pPr algn="ctr"/>
                      <a:endParaRPr lang="en-NZ" sz="1050" dirty="0"/>
                    </a:p>
                  </a:txBody>
                  <a:tcP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4821298"/>
                  </a:ext>
                </a:extLst>
              </a:tr>
              <a:tr h="380792">
                <a:tc>
                  <a:txBody>
                    <a:bodyPr/>
                    <a:lstStyle/>
                    <a:p>
                      <a:pPr algn="ctr"/>
                      <a:endParaRPr lang="en-NZ" sz="1050" dirty="0"/>
                    </a:p>
                  </a:txBody>
                  <a:tcP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4808688"/>
                  </a:ext>
                </a:extLst>
              </a:tr>
            </a:tbl>
          </a:graphicData>
        </a:graphic>
      </p:graphicFrame>
      <p:sp>
        <p:nvSpPr>
          <p:cNvPr id="23" name="Rectangle 22">
            <a:extLst>
              <a:ext uri="{FF2B5EF4-FFF2-40B4-BE49-F238E27FC236}">
                <a16:creationId xmlns:a16="http://schemas.microsoft.com/office/drawing/2014/main" id="{C99C7F8E-B399-46D5-8107-03EEAFEF08D5}"/>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aphicFrame>
        <p:nvGraphicFramePr>
          <p:cNvPr id="7" name="Chart 6">
            <a:extLst>
              <a:ext uri="{FF2B5EF4-FFF2-40B4-BE49-F238E27FC236}">
                <a16:creationId xmlns:a16="http://schemas.microsoft.com/office/drawing/2014/main" id="{FEC330C3-D707-4D61-91F7-18ACDDA5FA62}"/>
              </a:ext>
            </a:extLst>
          </p:cNvPr>
          <p:cNvGraphicFramePr/>
          <p:nvPr>
            <p:extLst>
              <p:ext uri="{D42A27DB-BD31-4B8C-83A1-F6EECF244321}">
                <p14:modId xmlns:p14="http://schemas.microsoft.com/office/powerpoint/2010/main" val="1089714914"/>
              </p:ext>
            </p:extLst>
          </p:nvPr>
        </p:nvGraphicFramePr>
        <p:xfrm>
          <a:off x="3136900" y="1272619"/>
          <a:ext cx="8426402" cy="4907593"/>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23924" y="138224"/>
            <a:ext cx="9212683" cy="547576"/>
          </a:xfrm>
        </p:spPr>
        <p:txBody>
          <a:bodyPr/>
          <a:lstStyle/>
          <a:p>
            <a:r>
              <a:rPr lang="en-NZ" dirty="0"/>
              <a:t>How children discover things online</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526173"/>
            <a:ext cx="2641600" cy="28170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The same is true for how children discover things online. </a:t>
            </a:r>
          </a:p>
          <a:p>
            <a:pPr marL="36000"/>
            <a:endParaRPr lang="en-NZ" dirty="0">
              <a:solidFill>
                <a:srgbClr val="404040"/>
              </a:solidFill>
            </a:endParaRPr>
          </a:p>
          <a:p>
            <a:pPr marL="36000"/>
            <a:r>
              <a:rPr lang="en-NZ" dirty="0">
                <a:solidFill>
                  <a:srgbClr val="404040"/>
                </a:solidFill>
              </a:rPr>
              <a:t>Since 2014 YouTube has become more influential, while friends, teachers, TV, Facebook and radio have become less so.</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p:txBody>
          <a:bodyPr/>
          <a:lstStyle/>
          <a:p>
            <a:r>
              <a:rPr lang="en-NZ" dirty="0"/>
              <a:t>Source: Q10c. How do you usually find out about things to watch or look at on the Internet?</a:t>
            </a:r>
          </a:p>
          <a:p>
            <a:r>
              <a:rPr lang="en-NZ" dirty="0"/>
              <a:t>Base size: All 6 to 14 year olds who use the internet (n=931)</a:t>
            </a:r>
          </a:p>
        </p:txBody>
      </p:sp>
      <p:graphicFrame>
        <p:nvGraphicFramePr>
          <p:cNvPr id="9" name="Table 8">
            <a:extLst>
              <a:ext uri="{FF2B5EF4-FFF2-40B4-BE49-F238E27FC236}">
                <a16:creationId xmlns:a16="http://schemas.microsoft.com/office/drawing/2014/main" id="{E15F5FCC-388C-4917-B557-2C4032638E78}"/>
              </a:ext>
            </a:extLst>
          </p:cNvPr>
          <p:cNvGraphicFramePr>
            <a:graphicFrameLocks noGrp="1"/>
          </p:cNvGraphicFramePr>
          <p:nvPr>
            <p:extLst>
              <p:ext uri="{D42A27DB-BD31-4B8C-83A1-F6EECF244321}">
                <p14:modId xmlns:p14="http://schemas.microsoft.com/office/powerpoint/2010/main" val="3784227758"/>
              </p:ext>
            </p:extLst>
          </p:nvPr>
        </p:nvGraphicFramePr>
        <p:xfrm>
          <a:off x="10335219" y="1105383"/>
          <a:ext cx="1270524" cy="4907589"/>
        </p:xfrm>
        <a:graphic>
          <a:graphicData uri="http://schemas.openxmlformats.org/drawingml/2006/table">
            <a:tbl>
              <a:tblPr firstRow="1" bandRow="1">
                <a:tableStyleId>{5C22544A-7EE6-4342-B048-85BDC9FD1C3A}</a:tableStyleId>
              </a:tblPr>
              <a:tblGrid>
                <a:gridCol w="1270524">
                  <a:extLst>
                    <a:ext uri="{9D8B030D-6E8A-4147-A177-3AD203B41FA5}">
                      <a16:colId xmlns:a16="http://schemas.microsoft.com/office/drawing/2014/main" val="3330113213"/>
                    </a:ext>
                  </a:extLst>
                </a:gridCol>
              </a:tblGrid>
              <a:tr h="408969">
                <a:tc>
                  <a:txBody>
                    <a:bodyPr/>
                    <a:lstStyle/>
                    <a:p>
                      <a:pPr algn="ctr"/>
                      <a:r>
                        <a:rPr lang="en-NZ" sz="1200" dirty="0">
                          <a:solidFill>
                            <a:schemeClr val="tx1"/>
                          </a:solidFill>
                        </a:rPr>
                        <a:t>2014 results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19448352"/>
                  </a:ext>
                </a:extLst>
              </a:tr>
              <a:tr h="374885">
                <a:tc>
                  <a:txBody>
                    <a:bodyPr/>
                    <a:lstStyle/>
                    <a:p>
                      <a:pPr algn="ctr"/>
                      <a:r>
                        <a:rPr lang="en-NZ" sz="1050" dirty="0"/>
                        <a:t>75%</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550784"/>
                  </a:ext>
                </a:extLst>
              </a:tr>
              <a:tr h="374885">
                <a:tc>
                  <a:txBody>
                    <a:bodyPr/>
                    <a:lstStyle/>
                    <a:p>
                      <a:pPr algn="ctr"/>
                      <a:r>
                        <a:rPr lang="en-NZ" sz="1050" dirty="0"/>
                        <a:t>37%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12993622"/>
                  </a:ext>
                </a:extLst>
              </a:tr>
              <a:tr h="374885">
                <a:tc>
                  <a:txBody>
                    <a:bodyPr/>
                    <a:lstStyle/>
                    <a:p>
                      <a:pPr algn="ctr"/>
                      <a:r>
                        <a:rPr lang="en-NZ" sz="1050" dirty="0"/>
                        <a:t>47%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88691666"/>
                  </a:ext>
                </a:extLst>
              </a:tr>
              <a:tr h="374885">
                <a:tc>
                  <a:txBody>
                    <a:bodyPr/>
                    <a:lstStyle/>
                    <a:p>
                      <a:pPr algn="ctr"/>
                      <a:r>
                        <a:rPr lang="en-NZ" sz="1050" dirty="0"/>
                        <a:t>29%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31567067"/>
                  </a:ext>
                </a:extLst>
              </a:tr>
              <a:tr h="374885">
                <a:tc>
                  <a:txBody>
                    <a:bodyPr/>
                    <a:lstStyle/>
                    <a:p>
                      <a:pPr algn="ctr"/>
                      <a:r>
                        <a:rPr lang="en-NZ" sz="1050" dirty="0"/>
                        <a:t>18%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80464033"/>
                  </a:ext>
                </a:extLst>
              </a:tr>
              <a:tr h="374885">
                <a:tc>
                  <a:txBody>
                    <a:bodyPr/>
                    <a:lstStyle/>
                    <a:p>
                      <a:pPr algn="ctr"/>
                      <a:r>
                        <a:rPr lang="en-NZ" sz="1050" dirty="0"/>
                        <a:t>29%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56986443"/>
                  </a:ext>
                </a:extLst>
              </a:tr>
              <a:tr h="374885">
                <a:tc>
                  <a:txBody>
                    <a:bodyPr/>
                    <a:lstStyle/>
                    <a:p>
                      <a:pPr algn="ctr"/>
                      <a:r>
                        <a:rPr lang="en-NZ" sz="1050" dirty="0"/>
                        <a:t>17%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61125073"/>
                  </a:ext>
                </a:extLst>
              </a:tr>
              <a:tr h="374885">
                <a:tc>
                  <a:txBody>
                    <a:bodyPr/>
                    <a:lstStyle/>
                    <a:p>
                      <a:pPr algn="ctr"/>
                      <a:r>
                        <a:rPr lang="en-NZ" sz="1050" dirty="0"/>
                        <a:t>12%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7197207"/>
                  </a:ext>
                </a:extLst>
              </a:tr>
              <a:tr h="374885">
                <a:tc>
                  <a:txBody>
                    <a:bodyPr/>
                    <a:lstStyle/>
                    <a:p>
                      <a:pPr algn="ctr"/>
                      <a:r>
                        <a:rPr lang="en-NZ" sz="1050" dirty="0"/>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62752088"/>
                  </a:ext>
                </a:extLst>
              </a:tr>
              <a:tr h="374885">
                <a:tc>
                  <a:txBody>
                    <a:bodyPr/>
                    <a:lstStyle/>
                    <a:p>
                      <a:pPr algn="ctr"/>
                      <a:r>
                        <a:rPr lang="en-NZ" sz="1050" dirty="0"/>
                        <a:t>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60188263"/>
                  </a:ext>
                </a:extLst>
              </a:tr>
              <a:tr h="374885">
                <a:tc>
                  <a:txBody>
                    <a:bodyPr/>
                    <a:lstStyle/>
                    <a:p>
                      <a:pPr algn="ctr"/>
                      <a:r>
                        <a:rPr lang="en-NZ" sz="1050" dirty="0"/>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39013000"/>
                  </a:ext>
                </a:extLst>
              </a:tr>
              <a:tr h="374885">
                <a:tc>
                  <a:txBody>
                    <a:bodyPr/>
                    <a:lstStyle/>
                    <a:p>
                      <a:pPr algn="ctr"/>
                      <a:r>
                        <a:rPr lang="en-NZ" sz="1050" dirty="0"/>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74821298"/>
                  </a:ext>
                </a:extLst>
              </a:tr>
            </a:tbl>
          </a:graphicData>
        </a:graphic>
      </p:graphicFrame>
      <p:sp>
        <p:nvSpPr>
          <p:cNvPr id="14" name="Isosceles Triangle 13">
            <a:extLst>
              <a:ext uri="{FF2B5EF4-FFF2-40B4-BE49-F238E27FC236}">
                <a16:creationId xmlns:a16="http://schemas.microsoft.com/office/drawing/2014/main" id="{AE6CC39A-61D0-4B84-BA50-34D3479E0AE0}"/>
              </a:ext>
            </a:extLst>
          </p:cNvPr>
          <p:cNvSpPr/>
          <p:nvPr/>
        </p:nvSpPr>
        <p:spPr>
          <a:xfrm rot="10800000">
            <a:off x="9925699" y="1590978"/>
            <a:ext cx="144000" cy="108000"/>
          </a:xfrm>
          <a:prstGeom prst="triangle">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5" name="Isosceles Triangle 14">
            <a:extLst>
              <a:ext uri="{FF2B5EF4-FFF2-40B4-BE49-F238E27FC236}">
                <a16:creationId xmlns:a16="http://schemas.microsoft.com/office/drawing/2014/main" id="{F2413042-348E-4C53-80C8-21052F269ECD}"/>
              </a:ext>
            </a:extLst>
          </p:cNvPr>
          <p:cNvSpPr/>
          <p:nvPr/>
        </p:nvSpPr>
        <p:spPr>
          <a:xfrm>
            <a:off x="9762357" y="1981015"/>
            <a:ext cx="144000" cy="108000"/>
          </a:xfrm>
          <a:prstGeom prst="triangl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8" name="Isosceles Triangle 17">
            <a:extLst>
              <a:ext uri="{FF2B5EF4-FFF2-40B4-BE49-F238E27FC236}">
                <a16:creationId xmlns:a16="http://schemas.microsoft.com/office/drawing/2014/main" id="{F0509CC1-0246-4D27-934A-615EF14C7EA0}"/>
              </a:ext>
            </a:extLst>
          </p:cNvPr>
          <p:cNvSpPr/>
          <p:nvPr/>
        </p:nvSpPr>
        <p:spPr>
          <a:xfrm rot="10800000">
            <a:off x="7644416" y="2750475"/>
            <a:ext cx="144000" cy="108000"/>
          </a:xfrm>
          <a:prstGeom prst="triangle">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9" name="Isosceles Triangle 18">
            <a:extLst>
              <a:ext uri="{FF2B5EF4-FFF2-40B4-BE49-F238E27FC236}">
                <a16:creationId xmlns:a16="http://schemas.microsoft.com/office/drawing/2014/main" id="{C2AAC9FA-1543-4891-BD2B-62B93A5853FD}"/>
              </a:ext>
            </a:extLst>
          </p:cNvPr>
          <p:cNvSpPr/>
          <p:nvPr/>
        </p:nvSpPr>
        <p:spPr>
          <a:xfrm rot="10800000">
            <a:off x="7212353" y="3477912"/>
            <a:ext cx="144000" cy="108000"/>
          </a:xfrm>
          <a:prstGeom prst="triangle">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0" name="Isosceles Triangle 19">
            <a:extLst>
              <a:ext uri="{FF2B5EF4-FFF2-40B4-BE49-F238E27FC236}">
                <a16:creationId xmlns:a16="http://schemas.microsoft.com/office/drawing/2014/main" id="{6124557A-46D7-4F64-9DEC-DA97469BC10A}"/>
              </a:ext>
            </a:extLst>
          </p:cNvPr>
          <p:cNvSpPr/>
          <p:nvPr/>
        </p:nvSpPr>
        <p:spPr>
          <a:xfrm rot="10800000">
            <a:off x="6544619" y="3856555"/>
            <a:ext cx="144000" cy="108000"/>
          </a:xfrm>
          <a:prstGeom prst="triangle">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1" name="Isosceles Triangle 20">
            <a:extLst>
              <a:ext uri="{FF2B5EF4-FFF2-40B4-BE49-F238E27FC236}">
                <a16:creationId xmlns:a16="http://schemas.microsoft.com/office/drawing/2014/main" id="{251689B2-32D0-4EF2-AD46-3DDCF7488985}"/>
              </a:ext>
            </a:extLst>
          </p:cNvPr>
          <p:cNvSpPr/>
          <p:nvPr/>
        </p:nvSpPr>
        <p:spPr>
          <a:xfrm rot="10800000">
            <a:off x="6404787" y="4235199"/>
            <a:ext cx="144000" cy="108000"/>
          </a:xfrm>
          <a:prstGeom prst="triangle">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4" name="Footer Placeholder 16">
            <a:extLst>
              <a:ext uri="{FF2B5EF4-FFF2-40B4-BE49-F238E27FC236}">
                <a16:creationId xmlns:a16="http://schemas.microsoft.com/office/drawing/2014/main" id="{FE4264DA-C43E-4469-A361-A056C24C4444}"/>
              </a:ext>
            </a:extLst>
          </p:cNvPr>
          <p:cNvSpPr txBox="1">
            <a:spLocks/>
          </p:cNvSpPr>
          <p:nvPr/>
        </p:nvSpPr>
        <p:spPr>
          <a:xfrm>
            <a:off x="7780966" y="6410062"/>
            <a:ext cx="2080323" cy="436201"/>
          </a:xfrm>
          <a:prstGeom prst="rect">
            <a:avLst/>
          </a:prstGeom>
        </p:spPr>
        <p:txBody>
          <a:bodyPr vert="horz" lIns="91440" tIns="45720" rIns="91440" bIns="45720" rtlCol="0" anchor="ctr"/>
          <a:lstStyle>
            <a:defPPr>
              <a:defRPr lang="en-US"/>
            </a:defPPr>
            <a:lvl1pPr marL="0" algn="l" defTabSz="914400" rtl="0" eaLnBrk="1" latinLnBrk="0" hangingPunct="1">
              <a:lnSpc>
                <a:spcPct val="80000"/>
              </a:lnSpc>
              <a:defRPr sz="800" kern="1200">
                <a:solidFill>
                  <a:srgbClr val="5B5C6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Z" dirty="0"/>
              <a:t>Significantly higher / lower than in 2014</a:t>
            </a:r>
          </a:p>
        </p:txBody>
      </p:sp>
      <p:sp>
        <p:nvSpPr>
          <p:cNvPr id="25" name="Isosceles Triangle 24">
            <a:extLst>
              <a:ext uri="{FF2B5EF4-FFF2-40B4-BE49-F238E27FC236}">
                <a16:creationId xmlns:a16="http://schemas.microsoft.com/office/drawing/2014/main" id="{6C2BC383-D36B-4B03-9DD7-46E0B4D110BB}"/>
              </a:ext>
            </a:extLst>
          </p:cNvPr>
          <p:cNvSpPr/>
          <p:nvPr/>
        </p:nvSpPr>
        <p:spPr>
          <a:xfrm>
            <a:off x="7445342" y="6550035"/>
            <a:ext cx="144000" cy="108000"/>
          </a:xfrm>
          <a:prstGeom prst="triangl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6" name="Isosceles Triangle 25">
            <a:extLst>
              <a:ext uri="{FF2B5EF4-FFF2-40B4-BE49-F238E27FC236}">
                <a16:creationId xmlns:a16="http://schemas.microsoft.com/office/drawing/2014/main" id="{BCC30A7B-2B0A-4FF4-96A4-5B71A082F126}"/>
              </a:ext>
            </a:extLst>
          </p:cNvPr>
          <p:cNvSpPr/>
          <p:nvPr/>
        </p:nvSpPr>
        <p:spPr>
          <a:xfrm rot="10800000">
            <a:off x="7636966" y="6550035"/>
            <a:ext cx="144000" cy="108000"/>
          </a:xfrm>
          <a:prstGeom prst="triangle">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27" name="Picture 26">
            <a:extLst>
              <a:ext uri="{FF2B5EF4-FFF2-40B4-BE49-F238E27FC236}">
                <a16:creationId xmlns:a16="http://schemas.microsoft.com/office/drawing/2014/main" id="{2A992A7F-1F01-4661-8C00-A92CAF1F566B}"/>
              </a:ext>
            </a:extLst>
          </p:cNvPr>
          <p:cNvPicPr>
            <a:picLocks noChangeAspect="1"/>
          </p:cNvPicPr>
          <p:nvPr/>
        </p:nvPicPr>
        <p:blipFill>
          <a:blip r:embed="rId3"/>
          <a:stretch>
            <a:fillRect/>
          </a:stretch>
        </p:blipFill>
        <p:spPr>
          <a:xfrm>
            <a:off x="201612" y="113240"/>
            <a:ext cx="612000" cy="612000"/>
          </a:xfrm>
          <a:prstGeom prst="rect">
            <a:avLst/>
          </a:prstGeom>
        </p:spPr>
      </p:pic>
    </p:spTree>
    <p:extLst>
      <p:ext uri="{BB962C8B-B14F-4D97-AF65-F5344CB8AC3E}">
        <p14:creationId xmlns:p14="http://schemas.microsoft.com/office/powerpoint/2010/main" val="40757986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BAADD2E-2D0F-48AA-91CC-925136D02541}"/>
              </a:ext>
            </a:extLst>
          </p:cNvPr>
          <p:cNvSpPr/>
          <p:nvPr/>
        </p:nvSpPr>
        <p:spPr>
          <a:xfrm>
            <a:off x="201614" y="2252312"/>
            <a:ext cx="11787186" cy="4104396"/>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33450" y="138224"/>
            <a:ext cx="9203158" cy="547576"/>
          </a:xfrm>
        </p:spPr>
        <p:txBody>
          <a:bodyPr/>
          <a:lstStyle/>
          <a:p>
            <a:r>
              <a:rPr lang="en-NZ" dirty="0"/>
              <a:t>How children find content online</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343457"/>
            <a:ext cx="11785600" cy="807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Not surprisingly, children are increasingly likely to find online content by themselves as they age. Between two and five years old only 38% are finding content on their own, by the time they reach the start of their teenage years 91% are finding content themselves.</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a:xfrm>
            <a:off x="201613" y="6421799"/>
            <a:ext cx="9083789" cy="436201"/>
          </a:xfrm>
        </p:spPr>
        <p:txBody>
          <a:bodyPr/>
          <a:lstStyle/>
          <a:p>
            <a:r>
              <a:rPr lang="en-NZ" dirty="0"/>
              <a:t>Source: S4Q1. Thinking about when [CHILD] uses the Internet at home to find content that is targeted at children, which of the following best describes how [CHILD] finds that content online? | S6Q4. When [PRE-SCHOOL CHILD] uses the internet at home to watch or read content that is targeted at children, which of the following best describes how they find that content online?    </a:t>
            </a:r>
          </a:p>
          <a:p>
            <a:r>
              <a:rPr lang="en-NZ" dirty="0"/>
              <a:t>Base size: All parents and caregivers of 6 to 14 year olds who use the internet (n=1,028), all parents and caregivers of 2 to 5 year olds who use the internet (n=94)</a:t>
            </a:r>
          </a:p>
        </p:txBody>
      </p:sp>
      <p:graphicFrame>
        <p:nvGraphicFramePr>
          <p:cNvPr id="7" name="Chart 6">
            <a:extLst>
              <a:ext uri="{FF2B5EF4-FFF2-40B4-BE49-F238E27FC236}">
                <a16:creationId xmlns:a16="http://schemas.microsoft.com/office/drawing/2014/main" id="{64F9698D-C316-4328-8CA8-C44908DC6937}"/>
              </a:ext>
            </a:extLst>
          </p:cNvPr>
          <p:cNvGraphicFramePr/>
          <p:nvPr>
            <p:extLst>
              <p:ext uri="{D42A27DB-BD31-4B8C-83A1-F6EECF244321}">
                <p14:modId xmlns:p14="http://schemas.microsoft.com/office/powerpoint/2010/main" val="241663062"/>
              </p:ext>
            </p:extLst>
          </p:nvPr>
        </p:nvGraphicFramePr>
        <p:xfrm>
          <a:off x="495300" y="2252312"/>
          <a:ext cx="11493500" cy="3965608"/>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a:extLst>
              <a:ext uri="{FF2B5EF4-FFF2-40B4-BE49-F238E27FC236}">
                <a16:creationId xmlns:a16="http://schemas.microsoft.com/office/drawing/2014/main" id="{16C9703D-C06E-4BB9-82F4-5E39497D31D5}"/>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10" name="Picture 9">
            <a:extLst>
              <a:ext uri="{FF2B5EF4-FFF2-40B4-BE49-F238E27FC236}">
                <a16:creationId xmlns:a16="http://schemas.microsoft.com/office/drawing/2014/main" id="{BF9F8560-37F0-4741-A164-3EBB1AA9A355}"/>
              </a:ext>
            </a:extLst>
          </p:cNvPr>
          <p:cNvPicPr>
            <a:picLocks noChangeAspect="1"/>
          </p:cNvPicPr>
          <p:nvPr/>
        </p:nvPicPr>
        <p:blipFill>
          <a:blip r:embed="rId3"/>
          <a:stretch>
            <a:fillRect/>
          </a:stretch>
        </p:blipFill>
        <p:spPr>
          <a:xfrm>
            <a:off x="201612" y="113240"/>
            <a:ext cx="612000" cy="612000"/>
          </a:xfrm>
          <a:prstGeom prst="rect">
            <a:avLst/>
          </a:prstGeom>
        </p:spPr>
      </p:pic>
    </p:spTree>
    <p:extLst>
      <p:ext uri="{BB962C8B-B14F-4D97-AF65-F5344CB8AC3E}">
        <p14:creationId xmlns:p14="http://schemas.microsoft.com/office/powerpoint/2010/main" val="40856432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937D7-4C4B-43E6-8C76-12C0E1DBEC15}"/>
              </a:ext>
            </a:extLst>
          </p:cNvPr>
          <p:cNvSpPr>
            <a:spLocks noGrp="1"/>
          </p:cNvSpPr>
          <p:nvPr>
            <p:ph type="title"/>
          </p:nvPr>
        </p:nvSpPr>
        <p:spPr>
          <a:xfrm>
            <a:off x="354176" y="5011838"/>
            <a:ext cx="5651500" cy="1403248"/>
          </a:xfrm>
        </p:spPr>
        <p:txBody>
          <a:bodyPr/>
          <a:lstStyle/>
          <a:p>
            <a:r>
              <a:rPr lang="en-NZ" dirty="0"/>
              <a:t>Challenging content</a:t>
            </a:r>
          </a:p>
        </p:txBody>
      </p:sp>
      <p:cxnSp>
        <p:nvCxnSpPr>
          <p:cNvPr id="3" name="Straight Connector 2">
            <a:extLst>
              <a:ext uri="{FF2B5EF4-FFF2-40B4-BE49-F238E27FC236}">
                <a16:creationId xmlns:a16="http://schemas.microsoft.com/office/drawing/2014/main" id="{F0D80870-4B3E-47EB-8CE7-A9593D700CBB}"/>
              </a:ext>
            </a:extLst>
          </p:cNvPr>
          <p:cNvCxnSpPr>
            <a:cxnSpLocks/>
          </p:cNvCxnSpPr>
          <p:nvPr/>
        </p:nvCxnSpPr>
        <p:spPr>
          <a:xfrm flipV="1">
            <a:off x="433689" y="6321446"/>
            <a:ext cx="4055049" cy="10"/>
          </a:xfrm>
          <a:prstGeom prst="line">
            <a:avLst/>
          </a:prstGeom>
          <a:ln w="76200">
            <a:gradFill flip="none" rotWithShape="1">
              <a:gsLst>
                <a:gs pos="0">
                  <a:schemeClr val="accent3"/>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3336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E10175B-D948-459F-ACF1-EBE07C166E9F}"/>
              </a:ext>
            </a:extLst>
          </p:cNvPr>
          <p:cNvSpPr/>
          <p:nvPr/>
        </p:nvSpPr>
        <p:spPr>
          <a:xfrm>
            <a:off x="5831585" y="1025862"/>
            <a:ext cx="6165855" cy="2983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2" name="Rectangle 11">
            <a:extLst>
              <a:ext uri="{FF2B5EF4-FFF2-40B4-BE49-F238E27FC236}">
                <a16:creationId xmlns:a16="http://schemas.microsoft.com/office/drawing/2014/main" id="{201FC477-7322-4C1A-921C-44492503FCF1}"/>
              </a:ext>
            </a:extLst>
          </p:cNvPr>
          <p:cNvSpPr/>
          <p:nvPr/>
        </p:nvSpPr>
        <p:spPr>
          <a:xfrm>
            <a:off x="154560" y="824026"/>
            <a:ext cx="5441152" cy="5790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28" name="Picture 27">
            <a:extLst>
              <a:ext uri="{FF2B5EF4-FFF2-40B4-BE49-F238E27FC236}">
                <a16:creationId xmlns:a16="http://schemas.microsoft.com/office/drawing/2014/main" id="{903EF33B-D9D2-4CCD-947D-4DB35203CF1D}"/>
              </a:ext>
            </a:extLst>
          </p:cNvPr>
          <p:cNvPicPr>
            <a:picLocks noChangeAspect="1"/>
          </p:cNvPicPr>
          <p:nvPr/>
        </p:nvPicPr>
        <p:blipFill rotWithShape="1">
          <a:blip r:embed="rId2"/>
          <a:srcRect l="1809" r="1730" b="40661"/>
          <a:stretch/>
        </p:blipFill>
        <p:spPr>
          <a:xfrm rot="10800000">
            <a:off x="86521" y="0"/>
            <a:ext cx="12192000" cy="1858426"/>
          </a:xfrm>
          <a:prstGeom prst="rect">
            <a:avLst/>
          </a:prstGeom>
        </p:spPr>
      </p:pic>
      <p:pic>
        <p:nvPicPr>
          <p:cNvPr id="29" name="Picture 28">
            <a:extLst>
              <a:ext uri="{FF2B5EF4-FFF2-40B4-BE49-F238E27FC236}">
                <a16:creationId xmlns:a16="http://schemas.microsoft.com/office/drawing/2014/main" id="{3D52324A-89F9-49AD-800B-B51616BC10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94719" y="147387"/>
            <a:ext cx="1016000" cy="600730"/>
          </a:xfrm>
          <a:prstGeom prst="rect">
            <a:avLst/>
          </a:prstGeom>
        </p:spPr>
      </p:pic>
      <p:pic>
        <p:nvPicPr>
          <p:cNvPr id="30" name="Picture 29">
            <a:extLst>
              <a:ext uri="{FF2B5EF4-FFF2-40B4-BE49-F238E27FC236}">
                <a16:creationId xmlns:a16="http://schemas.microsoft.com/office/drawing/2014/main" id="{AB35A3D7-CD59-4248-9501-A5A81DD0CA2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217890" y="277743"/>
            <a:ext cx="843276" cy="371652"/>
          </a:xfrm>
          <a:prstGeom prst="rect">
            <a:avLst/>
          </a:prstGeom>
        </p:spPr>
      </p:pic>
      <p:sp>
        <p:nvSpPr>
          <p:cNvPr id="27" name="Rectangle 26">
            <a:extLst>
              <a:ext uri="{FF2B5EF4-FFF2-40B4-BE49-F238E27FC236}">
                <a16:creationId xmlns:a16="http://schemas.microsoft.com/office/drawing/2014/main" id="{CB6F9F16-1097-4820-82E3-0AD32CE912BA}"/>
              </a:ext>
            </a:extLst>
          </p:cNvPr>
          <p:cNvSpPr/>
          <p:nvPr/>
        </p:nvSpPr>
        <p:spPr>
          <a:xfrm>
            <a:off x="5831585" y="4178300"/>
            <a:ext cx="6165855" cy="24366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4" name="Rectangle 13">
            <a:extLst>
              <a:ext uri="{FF2B5EF4-FFF2-40B4-BE49-F238E27FC236}">
                <a16:creationId xmlns:a16="http://schemas.microsoft.com/office/drawing/2014/main" id="{66129168-C70D-415F-BEEC-56F67C01E5C6}"/>
              </a:ext>
            </a:extLst>
          </p:cNvPr>
          <p:cNvSpPr/>
          <p:nvPr/>
        </p:nvSpPr>
        <p:spPr>
          <a:xfrm>
            <a:off x="267041" y="1367423"/>
            <a:ext cx="2935207" cy="341632"/>
          </a:xfrm>
          <a:prstGeom prst="rect">
            <a:avLst/>
          </a:prstGeom>
        </p:spPr>
        <p:txBody>
          <a:bodyPr wrap="square" anchor="ctr">
            <a:spAutoFit/>
          </a:bodyPr>
          <a:lstStyle/>
          <a:p>
            <a:pPr>
              <a:lnSpc>
                <a:spcPct val="90000"/>
              </a:lnSpc>
              <a:spcBef>
                <a:spcPts val="1000"/>
              </a:spcBef>
            </a:pPr>
            <a:r>
              <a:rPr lang="en-NZ" b="1" dirty="0">
                <a:solidFill>
                  <a:schemeClr val="accent1"/>
                </a:solidFill>
              </a:rPr>
              <a:t>Programmes and shows</a:t>
            </a:r>
          </a:p>
        </p:txBody>
      </p:sp>
      <p:sp>
        <p:nvSpPr>
          <p:cNvPr id="15" name="Rectangle 14">
            <a:extLst>
              <a:ext uri="{FF2B5EF4-FFF2-40B4-BE49-F238E27FC236}">
                <a16:creationId xmlns:a16="http://schemas.microsoft.com/office/drawing/2014/main" id="{D8C58860-46A2-46C1-896C-0926274221C6}"/>
              </a:ext>
            </a:extLst>
          </p:cNvPr>
          <p:cNvSpPr/>
          <p:nvPr/>
        </p:nvSpPr>
        <p:spPr>
          <a:xfrm>
            <a:off x="5920613" y="1821149"/>
            <a:ext cx="1067600" cy="369332"/>
          </a:xfrm>
          <a:prstGeom prst="rect">
            <a:avLst/>
          </a:prstGeom>
        </p:spPr>
        <p:txBody>
          <a:bodyPr wrap="none" anchor="ctr">
            <a:spAutoFit/>
          </a:bodyPr>
          <a:lstStyle/>
          <a:p>
            <a:pPr marL="36000">
              <a:spcAft>
                <a:spcPts val="600"/>
              </a:spcAft>
            </a:pPr>
            <a:r>
              <a:rPr lang="en-NZ" b="1" dirty="0">
                <a:solidFill>
                  <a:schemeClr val="accent3"/>
                </a:solidFill>
              </a:rPr>
              <a:t>Internet</a:t>
            </a:r>
          </a:p>
        </p:txBody>
      </p:sp>
      <p:sp>
        <p:nvSpPr>
          <p:cNvPr id="16" name="Rectangle 15">
            <a:extLst>
              <a:ext uri="{FF2B5EF4-FFF2-40B4-BE49-F238E27FC236}">
                <a16:creationId xmlns:a16="http://schemas.microsoft.com/office/drawing/2014/main" id="{15E3F80E-D4CF-4A8F-AB59-CB6731D40A16}"/>
              </a:ext>
            </a:extLst>
          </p:cNvPr>
          <p:cNvSpPr/>
          <p:nvPr/>
        </p:nvSpPr>
        <p:spPr>
          <a:xfrm>
            <a:off x="5920613" y="4255035"/>
            <a:ext cx="1772921" cy="369332"/>
          </a:xfrm>
          <a:prstGeom prst="rect">
            <a:avLst/>
          </a:prstGeom>
        </p:spPr>
        <p:txBody>
          <a:bodyPr wrap="square" anchor="ctr">
            <a:spAutoFit/>
          </a:bodyPr>
          <a:lstStyle/>
          <a:p>
            <a:pPr marL="36000">
              <a:spcAft>
                <a:spcPts val="600"/>
              </a:spcAft>
            </a:pPr>
            <a:r>
              <a:rPr lang="en-NZ" b="1" dirty="0">
                <a:solidFill>
                  <a:schemeClr val="accent2"/>
                </a:solidFill>
              </a:rPr>
              <a:t>Audio content</a:t>
            </a:r>
          </a:p>
        </p:txBody>
      </p:sp>
      <p:grpSp>
        <p:nvGrpSpPr>
          <p:cNvPr id="5" name="Group 4">
            <a:extLst>
              <a:ext uri="{FF2B5EF4-FFF2-40B4-BE49-F238E27FC236}">
                <a16:creationId xmlns:a16="http://schemas.microsoft.com/office/drawing/2014/main" id="{66E5548D-F261-4217-A075-CB9B5292E5F2}"/>
              </a:ext>
            </a:extLst>
          </p:cNvPr>
          <p:cNvGrpSpPr/>
          <p:nvPr/>
        </p:nvGrpSpPr>
        <p:grpSpPr>
          <a:xfrm>
            <a:off x="4867716" y="885488"/>
            <a:ext cx="963869" cy="963869"/>
            <a:chOff x="3206663" y="1443260"/>
            <a:chExt cx="963869" cy="963869"/>
          </a:xfrm>
        </p:grpSpPr>
        <p:sp>
          <p:nvSpPr>
            <p:cNvPr id="13" name="Oval 12">
              <a:extLst>
                <a:ext uri="{FF2B5EF4-FFF2-40B4-BE49-F238E27FC236}">
                  <a16:creationId xmlns:a16="http://schemas.microsoft.com/office/drawing/2014/main" id="{82DD663E-BF5A-4BD2-827A-AEE6F6C38DF7}"/>
                </a:ext>
              </a:extLst>
            </p:cNvPr>
            <p:cNvSpPr/>
            <p:nvPr/>
          </p:nvSpPr>
          <p:spPr>
            <a:xfrm>
              <a:off x="3206663" y="1443260"/>
              <a:ext cx="963869" cy="963869"/>
            </a:xfrm>
            <a:prstGeom prst="ellipse">
              <a:avLst/>
            </a:prstGeom>
            <a:solidFill>
              <a:schemeClr val="accent1"/>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18" name="Graphic 17">
              <a:extLst>
                <a:ext uri="{FF2B5EF4-FFF2-40B4-BE49-F238E27FC236}">
                  <a16:creationId xmlns:a16="http://schemas.microsoft.com/office/drawing/2014/main" id="{192FF31B-EB09-41D5-B014-0A298BF6D9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07522" y="1598741"/>
              <a:ext cx="527136" cy="527136"/>
            </a:xfrm>
            <a:prstGeom prst="rect">
              <a:avLst/>
            </a:prstGeom>
          </p:spPr>
        </p:pic>
      </p:grpSp>
      <p:grpSp>
        <p:nvGrpSpPr>
          <p:cNvPr id="3" name="Group 2">
            <a:extLst>
              <a:ext uri="{FF2B5EF4-FFF2-40B4-BE49-F238E27FC236}">
                <a16:creationId xmlns:a16="http://schemas.microsoft.com/office/drawing/2014/main" id="{76C21F28-5523-440E-875E-A7011BF843EE}"/>
              </a:ext>
            </a:extLst>
          </p:cNvPr>
          <p:cNvGrpSpPr/>
          <p:nvPr/>
        </p:nvGrpSpPr>
        <p:grpSpPr>
          <a:xfrm>
            <a:off x="11141610" y="1175094"/>
            <a:ext cx="963869" cy="963869"/>
            <a:chOff x="7723960" y="1443260"/>
            <a:chExt cx="963869" cy="963869"/>
          </a:xfrm>
        </p:grpSpPr>
        <p:sp>
          <p:nvSpPr>
            <p:cNvPr id="19" name="Oval 18">
              <a:extLst>
                <a:ext uri="{FF2B5EF4-FFF2-40B4-BE49-F238E27FC236}">
                  <a16:creationId xmlns:a16="http://schemas.microsoft.com/office/drawing/2014/main" id="{811B5822-D961-4A27-8C7E-68CB50FE9BCE}"/>
                </a:ext>
              </a:extLst>
            </p:cNvPr>
            <p:cNvSpPr/>
            <p:nvPr/>
          </p:nvSpPr>
          <p:spPr>
            <a:xfrm>
              <a:off x="7723960" y="1443260"/>
              <a:ext cx="963869" cy="963869"/>
            </a:xfrm>
            <a:prstGeom prst="ellipse">
              <a:avLst/>
            </a:prstGeom>
            <a:solidFill>
              <a:schemeClr val="accent3"/>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20" name="Graphic 19" descr="Internet">
              <a:extLst>
                <a:ext uri="{FF2B5EF4-FFF2-40B4-BE49-F238E27FC236}">
                  <a16:creationId xmlns:a16="http://schemas.microsoft.com/office/drawing/2014/main" id="{13C3E634-587C-4180-81FA-2F299F1B065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81894" y="1611386"/>
              <a:ext cx="648000" cy="648000"/>
            </a:xfrm>
            <a:prstGeom prst="rect">
              <a:avLst/>
            </a:prstGeom>
          </p:spPr>
        </p:pic>
      </p:grpSp>
      <p:grpSp>
        <p:nvGrpSpPr>
          <p:cNvPr id="2" name="Group 1">
            <a:extLst>
              <a:ext uri="{FF2B5EF4-FFF2-40B4-BE49-F238E27FC236}">
                <a16:creationId xmlns:a16="http://schemas.microsoft.com/office/drawing/2014/main" id="{31E144A8-BBAC-4FDB-9D45-1635CC42EE96}"/>
              </a:ext>
            </a:extLst>
          </p:cNvPr>
          <p:cNvGrpSpPr/>
          <p:nvPr/>
        </p:nvGrpSpPr>
        <p:grpSpPr>
          <a:xfrm>
            <a:off x="11141609" y="3805033"/>
            <a:ext cx="963869" cy="963869"/>
            <a:chOff x="11103462" y="1515811"/>
            <a:chExt cx="963869" cy="963869"/>
          </a:xfrm>
        </p:grpSpPr>
        <p:sp>
          <p:nvSpPr>
            <p:cNvPr id="21" name="Oval 20">
              <a:extLst>
                <a:ext uri="{FF2B5EF4-FFF2-40B4-BE49-F238E27FC236}">
                  <a16:creationId xmlns:a16="http://schemas.microsoft.com/office/drawing/2014/main" id="{16411D5C-A325-42E4-B9C0-2641F2195DC2}"/>
                </a:ext>
              </a:extLst>
            </p:cNvPr>
            <p:cNvSpPr/>
            <p:nvPr/>
          </p:nvSpPr>
          <p:spPr>
            <a:xfrm>
              <a:off x="11103462" y="1515811"/>
              <a:ext cx="963869" cy="963869"/>
            </a:xfrm>
            <a:prstGeom prst="ellipse">
              <a:avLst/>
            </a:prstGeom>
            <a:solidFill>
              <a:schemeClr val="accent2"/>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24" name="Graphic 23">
              <a:extLst>
                <a:ext uri="{FF2B5EF4-FFF2-40B4-BE49-F238E27FC236}">
                  <a16:creationId xmlns:a16="http://schemas.microsoft.com/office/drawing/2014/main" id="{5A2492F2-83B4-4859-B0EF-DB532F11ED3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330007" y="1737877"/>
              <a:ext cx="532385" cy="495991"/>
            </a:xfrm>
            <a:prstGeom prst="rect">
              <a:avLst/>
            </a:prstGeom>
          </p:spPr>
        </p:pic>
      </p:grpSp>
      <p:sp>
        <p:nvSpPr>
          <p:cNvPr id="4" name="Title 3">
            <a:extLst>
              <a:ext uri="{FF2B5EF4-FFF2-40B4-BE49-F238E27FC236}">
                <a16:creationId xmlns:a16="http://schemas.microsoft.com/office/drawing/2014/main" id="{F708ECB2-E15E-48F4-B05F-0EE26CC7DAE6}"/>
              </a:ext>
            </a:extLst>
          </p:cNvPr>
          <p:cNvSpPr>
            <a:spLocks noGrp="1"/>
          </p:cNvSpPr>
          <p:nvPr>
            <p:ph type="title"/>
          </p:nvPr>
        </p:nvSpPr>
        <p:spPr/>
        <p:txBody>
          <a:bodyPr/>
          <a:lstStyle/>
          <a:p>
            <a:r>
              <a:rPr lang="en-NZ" dirty="0"/>
              <a:t>Challenging content: section summary </a:t>
            </a:r>
          </a:p>
        </p:txBody>
      </p:sp>
      <p:sp>
        <p:nvSpPr>
          <p:cNvPr id="7" name="Rectangle 6">
            <a:extLst>
              <a:ext uri="{FF2B5EF4-FFF2-40B4-BE49-F238E27FC236}">
                <a16:creationId xmlns:a16="http://schemas.microsoft.com/office/drawing/2014/main" id="{0FAB5B36-3E8B-48A6-A3A8-4EADEFD49783}"/>
              </a:ext>
            </a:extLst>
          </p:cNvPr>
          <p:cNvSpPr/>
          <p:nvPr/>
        </p:nvSpPr>
        <p:spPr>
          <a:xfrm>
            <a:off x="267041" y="1864536"/>
            <a:ext cx="5207784" cy="4034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Bef>
                <a:spcPts val="1000"/>
              </a:spcBef>
            </a:pPr>
            <a:r>
              <a:rPr lang="en-NZ" sz="1400" dirty="0">
                <a:solidFill>
                  <a:srgbClr val="404040"/>
                </a:solidFill>
              </a:rPr>
              <a:t>On-screen classifications are effective, helping 51% of children understand when a programme is not for them. In general, children have a good grasp of what classification ratings mean. </a:t>
            </a:r>
          </a:p>
          <a:p>
            <a:pPr>
              <a:lnSpc>
                <a:spcPct val="90000"/>
              </a:lnSpc>
              <a:spcBef>
                <a:spcPts val="1000"/>
              </a:spcBef>
            </a:pPr>
            <a:r>
              <a:rPr lang="en-NZ" sz="1400" dirty="0">
                <a:solidFill>
                  <a:srgbClr val="404040"/>
                </a:solidFill>
              </a:rPr>
              <a:t>Consistent with 2014, 15% of children know the watershed is at 8.30pm. However, awareness of there being a time of night when TV is not okay for kids has gone down (was 69%, now 61%).</a:t>
            </a:r>
          </a:p>
          <a:p>
            <a:pPr>
              <a:lnSpc>
                <a:spcPct val="90000"/>
              </a:lnSpc>
              <a:spcBef>
                <a:spcPts val="1000"/>
              </a:spcBef>
            </a:pPr>
            <a:r>
              <a:rPr lang="en-NZ" sz="1400" dirty="0">
                <a:solidFill>
                  <a:srgbClr val="404040"/>
                </a:solidFill>
              </a:rPr>
              <a:t>Nine in ten tamariki have seen content on programmes and shows that has upset them. The most common types of content which children find upsetting (when they see or listen to it) relate to sex and nudity, violence and animal harm.</a:t>
            </a:r>
          </a:p>
          <a:p>
            <a:pPr>
              <a:lnSpc>
                <a:spcPct val="90000"/>
              </a:lnSpc>
              <a:spcBef>
                <a:spcPts val="1000"/>
              </a:spcBef>
            </a:pPr>
            <a:r>
              <a:rPr lang="en-NZ" sz="1400" dirty="0">
                <a:solidFill>
                  <a:srgbClr val="404040"/>
                </a:solidFill>
              </a:rPr>
              <a:t>The most common strategies used by children to cope with distressing content are to turn the show off, watch something else instead, or to tell an adult. </a:t>
            </a:r>
          </a:p>
          <a:p>
            <a:pPr>
              <a:lnSpc>
                <a:spcPct val="90000"/>
              </a:lnSpc>
              <a:spcBef>
                <a:spcPts val="1000"/>
              </a:spcBef>
            </a:pPr>
            <a:r>
              <a:rPr lang="en-NZ" sz="1400" dirty="0">
                <a:solidFill>
                  <a:srgbClr val="404040"/>
                </a:solidFill>
              </a:rPr>
              <a:t>Younger children are more likely to tell an adult than older children (this is consistent across all media types). What children do to cope is largely in line with what parents and caregivers think they do, although slightly more think their children are telling an adult than actually are. Most children (92%) who talk to an adult feel much better afterwards. This matches the perceptions of parents and caregivers (93%). </a:t>
            </a:r>
          </a:p>
        </p:txBody>
      </p:sp>
      <p:sp>
        <p:nvSpPr>
          <p:cNvPr id="38" name="Rectangle 37">
            <a:extLst>
              <a:ext uri="{FF2B5EF4-FFF2-40B4-BE49-F238E27FC236}">
                <a16:creationId xmlns:a16="http://schemas.microsoft.com/office/drawing/2014/main" id="{AA72B0CF-94DB-40E4-9842-773B724B9617}"/>
              </a:ext>
            </a:extLst>
          </p:cNvPr>
          <p:cNvSpPr/>
          <p:nvPr/>
        </p:nvSpPr>
        <p:spPr>
          <a:xfrm>
            <a:off x="5924236" y="2223502"/>
            <a:ext cx="6000723" cy="16816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Bef>
                <a:spcPts val="1000"/>
              </a:spcBef>
            </a:pPr>
            <a:r>
              <a:rPr lang="en-NZ" sz="1400" dirty="0">
                <a:solidFill>
                  <a:srgbClr val="404040"/>
                </a:solidFill>
              </a:rPr>
              <a:t>Seven in ten children have seen something online that has bothered them. As with programmes and shows, the most common types of content which children find upsetting (when they see or listen to it) relate to sex and nudity, violence and animal harm.</a:t>
            </a:r>
          </a:p>
          <a:p>
            <a:pPr>
              <a:lnSpc>
                <a:spcPct val="90000"/>
              </a:lnSpc>
              <a:spcBef>
                <a:spcPts val="600"/>
              </a:spcBef>
            </a:pPr>
            <a:r>
              <a:rPr lang="en-NZ" sz="1400" dirty="0">
                <a:solidFill>
                  <a:srgbClr val="404040"/>
                </a:solidFill>
              </a:rPr>
              <a:t>When children see something that makes them uncomfortable online many simply click out of the website. Only a third will tell an adult. Talking to adults helps most children (89%) feel better about what they’ve seen online.</a:t>
            </a:r>
          </a:p>
          <a:p>
            <a:pPr marL="36000"/>
            <a:endParaRPr lang="en-NZ" sz="1400" dirty="0">
              <a:solidFill>
                <a:srgbClr val="404040"/>
              </a:solidFill>
            </a:endParaRPr>
          </a:p>
        </p:txBody>
      </p:sp>
      <p:sp>
        <p:nvSpPr>
          <p:cNvPr id="39" name="Rectangle 38">
            <a:extLst>
              <a:ext uri="{FF2B5EF4-FFF2-40B4-BE49-F238E27FC236}">
                <a16:creationId xmlns:a16="http://schemas.microsoft.com/office/drawing/2014/main" id="{3083B68A-6A7C-463B-A675-2E095BDABCE5}"/>
              </a:ext>
            </a:extLst>
          </p:cNvPr>
          <p:cNvSpPr/>
          <p:nvPr/>
        </p:nvSpPr>
        <p:spPr>
          <a:xfrm>
            <a:off x="5920613" y="4652838"/>
            <a:ext cx="5892800" cy="18172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6000">
              <a:spcAft>
                <a:spcPts val="600"/>
              </a:spcAft>
            </a:pPr>
            <a:r>
              <a:rPr lang="en-NZ" sz="1400" dirty="0">
                <a:solidFill>
                  <a:srgbClr val="404040"/>
                </a:solidFill>
              </a:rPr>
              <a:t>Fifty-four percent of children who listen to audio content have heard something that has bothered them. This is low relative to the other media types. </a:t>
            </a:r>
          </a:p>
          <a:p>
            <a:pPr marL="36000">
              <a:spcAft>
                <a:spcPts val="600"/>
              </a:spcAft>
            </a:pPr>
            <a:r>
              <a:rPr lang="en-NZ" sz="1400" dirty="0">
                <a:solidFill>
                  <a:srgbClr val="404040"/>
                </a:solidFill>
              </a:rPr>
              <a:t>As with the other two media types, the main strategy children use for coping with upsetting audio content is to stop listening. Twenty-nine percent would tell an adult. Again, almost all children (91%) who talk to an adult about upsetting audio content feel better once they do. </a:t>
            </a:r>
          </a:p>
          <a:p>
            <a:pPr marL="36000">
              <a:spcAft>
                <a:spcPts val="600"/>
              </a:spcAft>
            </a:pPr>
            <a:endParaRPr lang="en-NZ" sz="1400" b="1" dirty="0">
              <a:solidFill>
                <a:srgbClr val="404040"/>
              </a:solidFill>
            </a:endParaRPr>
          </a:p>
        </p:txBody>
      </p:sp>
    </p:spTree>
    <p:extLst>
      <p:ext uri="{BB962C8B-B14F-4D97-AF65-F5344CB8AC3E}">
        <p14:creationId xmlns:p14="http://schemas.microsoft.com/office/powerpoint/2010/main" val="2729577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CDE7-BE05-48D2-B563-6D4C9547696D}"/>
              </a:ext>
            </a:extLst>
          </p:cNvPr>
          <p:cNvSpPr>
            <a:spLocks noGrp="1"/>
          </p:cNvSpPr>
          <p:nvPr>
            <p:ph type="title"/>
          </p:nvPr>
        </p:nvSpPr>
        <p:spPr>
          <a:xfrm>
            <a:off x="354176" y="5422900"/>
            <a:ext cx="8269124" cy="898536"/>
          </a:xfrm>
        </p:spPr>
        <p:txBody>
          <a:bodyPr/>
          <a:lstStyle/>
          <a:p>
            <a:r>
              <a:rPr lang="en-NZ" dirty="0"/>
              <a:t>Challenging content: </a:t>
            </a:r>
            <a:r>
              <a:rPr lang="en-NZ" sz="2800" b="0" i="1" dirty="0"/>
              <a:t>Programmes and shows</a:t>
            </a:r>
            <a:endParaRPr lang="en-NZ" b="0" i="1" dirty="0"/>
          </a:p>
        </p:txBody>
      </p:sp>
      <p:cxnSp>
        <p:nvCxnSpPr>
          <p:cNvPr id="3" name="Straight Connector 2">
            <a:extLst>
              <a:ext uri="{FF2B5EF4-FFF2-40B4-BE49-F238E27FC236}">
                <a16:creationId xmlns:a16="http://schemas.microsoft.com/office/drawing/2014/main" id="{EDC33AAF-383C-4082-AD06-2B082E12F86C}"/>
              </a:ext>
            </a:extLst>
          </p:cNvPr>
          <p:cNvCxnSpPr>
            <a:cxnSpLocks/>
          </p:cNvCxnSpPr>
          <p:nvPr/>
        </p:nvCxnSpPr>
        <p:spPr>
          <a:xfrm flipV="1">
            <a:off x="433689" y="6321446"/>
            <a:ext cx="4055049" cy="10"/>
          </a:xfrm>
          <a:prstGeom prst="line">
            <a:avLst/>
          </a:prstGeom>
          <a:ln w="76200">
            <a:gradFill flip="none" rotWithShape="1">
              <a:gsLst>
                <a:gs pos="0">
                  <a:schemeClr val="accent3"/>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58742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B3C5D5-0233-487A-A827-1C051DB4E489}"/>
              </a:ext>
            </a:extLst>
          </p:cNvPr>
          <p:cNvSpPr/>
          <p:nvPr/>
        </p:nvSpPr>
        <p:spPr>
          <a:xfrm>
            <a:off x="3136898" y="1039528"/>
            <a:ext cx="8851901" cy="5049225"/>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graphicFrame>
        <p:nvGraphicFramePr>
          <p:cNvPr id="8" name="Table 7">
            <a:extLst>
              <a:ext uri="{FF2B5EF4-FFF2-40B4-BE49-F238E27FC236}">
                <a16:creationId xmlns:a16="http://schemas.microsoft.com/office/drawing/2014/main" id="{1ADEE5B9-47EB-45BF-8F00-18993C4E7900}"/>
              </a:ext>
            </a:extLst>
          </p:cNvPr>
          <p:cNvGraphicFramePr>
            <a:graphicFrameLocks noGrp="1"/>
          </p:cNvGraphicFramePr>
          <p:nvPr>
            <p:extLst>
              <p:ext uri="{D42A27DB-BD31-4B8C-83A1-F6EECF244321}">
                <p14:modId xmlns:p14="http://schemas.microsoft.com/office/powerpoint/2010/main" val="3699131433"/>
              </p:ext>
            </p:extLst>
          </p:nvPr>
        </p:nvGraphicFramePr>
        <p:xfrm>
          <a:off x="3638550" y="1056738"/>
          <a:ext cx="7972425" cy="4902721"/>
        </p:xfrm>
        <a:graphic>
          <a:graphicData uri="http://schemas.openxmlformats.org/drawingml/2006/table">
            <a:tbl>
              <a:tblPr firstRow="1" bandRow="1">
                <a:tableStyleId>{5C22544A-7EE6-4342-B048-85BDC9FD1C3A}</a:tableStyleId>
              </a:tblPr>
              <a:tblGrid>
                <a:gridCol w="7972425">
                  <a:extLst>
                    <a:ext uri="{9D8B030D-6E8A-4147-A177-3AD203B41FA5}">
                      <a16:colId xmlns:a16="http://schemas.microsoft.com/office/drawing/2014/main" val="3330113213"/>
                    </a:ext>
                  </a:extLst>
                </a:gridCol>
              </a:tblGrid>
              <a:tr h="847841">
                <a:tc>
                  <a:txBody>
                    <a:bodyPr/>
                    <a:lstStyle/>
                    <a:p>
                      <a:pPr algn="ctr"/>
                      <a:endParaRPr lang="en-NZ" sz="1200" dirty="0">
                        <a:solidFill>
                          <a:schemeClr val="tx1"/>
                        </a:solidFill>
                      </a:endParaRPr>
                    </a:p>
                  </a:txBody>
                  <a:tcPr>
                    <a:lnB w="3175" cap="flat" cmpd="sng" algn="ctr">
                      <a:solidFill>
                        <a:schemeClr val="bg1">
                          <a:lumMod val="75000"/>
                        </a:schemeClr>
                      </a:solidFill>
                      <a:prstDash val="lgDash"/>
                      <a:round/>
                      <a:headEnd type="none" w="med" len="med"/>
                      <a:tailEnd type="none" w="med" len="med"/>
                    </a:lnB>
                    <a:noFill/>
                  </a:tcPr>
                </a:tc>
                <a:extLst>
                  <a:ext uri="{0D108BD9-81ED-4DB2-BD59-A6C34878D82A}">
                    <a16:rowId xmlns:a16="http://schemas.microsoft.com/office/drawing/2014/main" val="3319448352"/>
                  </a:ext>
                </a:extLst>
              </a:tr>
              <a:tr h="405488">
                <a:tc>
                  <a:txBody>
                    <a:bodyPr/>
                    <a:lstStyle/>
                    <a:p>
                      <a:pPr algn="ctr"/>
                      <a:endParaRPr lang="en-NZ" sz="1050" dirty="0"/>
                    </a:p>
                  </a:txBody>
                  <a:tcPr>
                    <a:lnT w="3175" cap="flat" cmpd="sng" algn="ctr">
                      <a:solidFill>
                        <a:schemeClr val="bg1">
                          <a:lumMod val="75000"/>
                        </a:schemeClr>
                      </a:solidFill>
                      <a:prstDash val="lgDash"/>
                      <a:round/>
                      <a:headEnd type="none" w="med" len="med"/>
                      <a:tailEnd type="none" w="med" len="med"/>
                    </a:lnT>
                    <a:lnB w="3175" cap="flat" cmpd="sng" algn="ctr">
                      <a:solidFill>
                        <a:schemeClr val="bg1">
                          <a:lumMod val="75000"/>
                        </a:schemeClr>
                      </a:solidFill>
                      <a:prstDash val="lgDash"/>
                      <a:round/>
                      <a:headEnd type="none" w="med" len="med"/>
                      <a:tailEnd type="none" w="med" len="med"/>
                    </a:lnB>
                    <a:noFill/>
                  </a:tcPr>
                </a:tc>
                <a:extLst>
                  <a:ext uri="{0D108BD9-81ED-4DB2-BD59-A6C34878D82A}">
                    <a16:rowId xmlns:a16="http://schemas.microsoft.com/office/drawing/2014/main" val="4112993622"/>
                  </a:ext>
                </a:extLst>
              </a:tr>
              <a:tr h="405488">
                <a:tc>
                  <a:txBody>
                    <a:bodyPr/>
                    <a:lstStyle/>
                    <a:p>
                      <a:pPr algn="ctr"/>
                      <a:endParaRPr lang="en-NZ" sz="1050" dirty="0"/>
                    </a:p>
                  </a:txBody>
                  <a:tcPr>
                    <a:lnT w="3175" cap="flat" cmpd="sng" algn="ctr">
                      <a:solidFill>
                        <a:schemeClr val="bg1">
                          <a:lumMod val="75000"/>
                        </a:schemeClr>
                      </a:solidFill>
                      <a:prstDash val="lgDash"/>
                      <a:round/>
                      <a:headEnd type="none" w="med" len="med"/>
                      <a:tailEnd type="none" w="med" len="med"/>
                    </a:lnT>
                    <a:lnB w="3175" cap="flat" cmpd="sng" algn="ctr">
                      <a:solidFill>
                        <a:schemeClr val="bg1">
                          <a:lumMod val="75000"/>
                        </a:schemeClr>
                      </a:solidFill>
                      <a:prstDash val="lgDash"/>
                      <a:round/>
                      <a:headEnd type="none" w="med" len="med"/>
                      <a:tailEnd type="none" w="med" len="med"/>
                    </a:lnB>
                    <a:noFill/>
                  </a:tcPr>
                </a:tc>
                <a:extLst>
                  <a:ext uri="{0D108BD9-81ED-4DB2-BD59-A6C34878D82A}">
                    <a16:rowId xmlns:a16="http://schemas.microsoft.com/office/drawing/2014/main" val="1388691666"/>
                  </a:ext>
                </a:extLst>
              </a:tr>
              <a:tr h="405488">
                <a:tc>
                  <a:txBody>
                    <a:bodyPr/>
                    <a:lstStyle/>
                    <a:p>
                      <a:pPr algn="ctr"/>
                      <a:endParaRPr lang="en-NZ" sz="1050" dirty="0"/>
                    </a:p>
                  </a:txBody>
                  <a:tcPr>
                    <a:lnT w="3175" cap="flat" cmpd="sng" algn="ctr">
                      <a:solidFill>
                        <a:schemeClr val="bg1">
                          <a:lumMod val="75000"/>
                        </a:schemeClr>
                      </a:solidFill>
                      <a:prstDash val="lgDash"/>
                      <a:round/>
                      <a:headEnd type="none" w="med" len="med"/>
                      <a:tailEnd type="none" w="med" len="med"/>
                    </a:lnT>
                    <a:lnB w="3175" cap="flat" cmpd="sng" algn="ctr">
                      <a:solidFill>
                        <a:schemeClr val="bg1">
                          <a:lumMod val="75000"/>
                        </a:schemeClr>
                      </a:solidFill>
                      <a:prstDash val="lgDash"/>
                      <a:round/>
                      <a:headEnd type="none" w="med" len="med"/>
                      <a:tailEnd type="none" w="med" len="med"/>
                    </a:lnB>
                    <a:noFill/>
                  </a:tcPr>
                </a:tc>
                <a:extLst>
                  <a:ext uri="{0D108BD9-81ED-4DB2-BD59-A6C34878D82A}">
                    <a16:rowId xmlns:a16="http://schemas.microsoft.com/office/drawing/2014/main" val="3631567067"/>
                  </a:ext>
                </a:extLst>
              </a:tr>
              <a:tr h="405488">
                <a:tc>
                  <a:txBody>
                    <a:bodyPr/>
                    <a:lstStyle/>
                    <a:p>
                      <a:pPr algn="ctr"/>
                      <a:endParaRPr lang="en-NZ" sz="1050" dirty="0"/>
                    </a:p>
                  </a:txBody>
                  <a:tcPr>
                    <a:lnT w="3175" cap="flat" cmpd="sng" algn="ctr">
                      <a:solidFill>
                        <a:schemeClr val="bg1">
                          <a:lumMod val="75000"/>
                        </a:schemeClr>
                      </a:solidFill>
                      <a:prstDash val="lgDash"/>
                      <a:round/>
                      <a:headEnd type="none" w="med" len="med"/>
                      <a:tailEnd type="none" w="med" len="med"/>
                    </a:lnT>
                    <a:lnB w="3175" cap="flat" cmpd="sng" algn="ctr">
                      <a:solidFill>
                        <a:schemeClr val="bg1">
                          <a:lumMod val="75000"/>
                        </a:schemeClr>
                      </a:solidFill>
                      <a:prstDash val="lgDash"/>
                      <a:round/>
                      <a:headEnd type="none" w="med" len="med"/>
                      <a:tailEnd type="none" w="med" len="med"/>
                    </a:lnB>
                    <a:noFill/>
                  </a:tcPr>
                </a:tc>
                <a:extLst>
                  <a:ext uri="{0D108BD9-81ED-4DB2-BD59-A6C34878D82A}">
                    <a16:rowId xmlns:a16="http://schemas.microsoft.com/office/drawing/2014/main" val="3180464033"/>
                  </a:ext>
                </a:extLst>
              </a:tr>
              <a:tr h="405488">
                <a:tc>
                  <a:txBody>
                    <a:bodyPr/>
                    <a:lstStyle/>
                    <a:p>
                      <a:pPr algn="ctr"/>
                      <a:endParaRPr lang="en-NZ" sz="1050" dirty="0"/>
                    </a:p>
                  </a:txBody>
                  <a:tcPr>
                    <a:lnT w="3175" cap="flat" cmpd="sng" algn="ctr">
                      <a:solidFill>
                        <a:schemeClr val="bg1">
                          <a:lumMod val="75000"/>
                        </a:schemeClr>
                      </a:solidFill>
                      <a:prstDash val="lgDash"/>
                      <a:round/>
                      <a:headEnd type="none" w="med" len="med"/>
                      <a:tailEnd type="none" w="med" len="med"/>
                    </a:lnT>
                    <a:lnB w="3175" cap="flat" cmpd="sng" algn="ctr">
                      <a:solidFill>
                        <a:schemeClr val="bg1">
                          <a:lumMod val="75000"/>
                        </a:schemeClr>
                      </a:solidFill>
                      <a:prstDash val="lgDash"/>
                      <a:round/>
                      <a:headEnd type="none" w="med" len="med"/>
                      <a:tailEnd type="none" w="med" len="med"/>
                    </a:lnB>
                    <a:noFill/>
                  </a:tcPr>
                </a:tc>
                <a:extLst>
                  <a:ext uri="{0D108BD9-81ED-4DB2-BD59-A6C34878D82A}">
                    <a16:rowId xmlns:a16="http://schemas.microsoft.com/office/drawing/2014/main" val="2656986443"/>
                  </a:ext>
                </a:extLst>
              </a:tr>
              <a:tr h="405488">
                <a:tc>
                  <a:txBody>
                    <a:bodyPr/>
                    <a:lstStyle/>
                    <a:p>
                      <a:pPr algn="ctr"/>
                      <a:endParaRPr lang="en-NZ" sz="1050" dirty="0"/>
                    </a:p>
                  </a:txBody>
                  <a:tcPr>
                    <a:lnT w="3175" cap="flat" cmpd="sng" algn="ctr">
                      <a:solidFill>
                        <a:schemeClr val="bg1">
                          <a:lumMod val="75000"/>
                        </a:schemeClr>
                      </a:solidFill>
                      <a:prstDash val="lgDash"/>
                      <a:round/>
                      <a:headEnd type="none" w="med" len="med"/>
                      <a:tailEnd type="none" w="med" len="med"/>
                    </a:lnT>
                    <a:lnB w="3175" cap="flat" cmpd="sng" algn="ctr">
                      <a:solidFill>
                        <a:schemeClr val="bg1">
                          <a:lumMod val="75000"/>
                        </a:schemeClr>
                      </a:solidFill>
                      <a:prstDash val="lgDash"/>
                      <a:round/>
                      <a:headEnd type="none" w="med" len="med"/>
                      <a:tailEnd type="none" w="med" len="med"/>
                    </a:lnB>
                    <a:noFill/>
                  </a:tcPr>
                </a:tc>
                <a:extLst>
                  <a:ext uri="{0D108BD9-81ED-4DB2-BD59-A6C34878D82A}">
                    <a16:rowId xmlns:a16="http://schemas.microsoft.com/office/drawing/2014/main" val="3661125073"/>
                  </a:ext>
                </a:extLst>
              </a:tr>
              <a:tr h="405488">
                <a:tc>
                  <a:txBody>
                    <a:bodyPr/>
                    <a:lstStyle/>
                    <a:p>
                      <a:pPr algn="ctr"/>
                      <a:endParaRPr lang="en-NZ" sz="1050" dirty="0"/>
                    </a:p>
                  </a:txBody>
                  <a:tcPr>
                    <a:lnT w="3175" cap="flat" cmpd="sng" algn="ctr">
                      <a:solidFill>
                        <a:schemeClr val="bg1">
                          <a:lumMod val="75000"/>
                        </a:schemeClr>
                      </a:solidFill>
                      <a:prstDash val="lgDash"/>
                      <a:round/>
                      <a:headEnd type="none" w="med" len="med"/>
                      <a:tailEnd type="none" w="med" len="med"/>
                    </a:lnT>
                    <a:lnB w="3175" cap="flat" cmpd="sng" algn="ctr">
                      <a:solidFill>
                        <a:schemeClr val="bg1">
                          <a:lumMod val="75000"/>
                        </a:schemeClr>
                      </a:solidFill>
                      <a:prstDash val="lgDash"/>
                      <a:round/>
                      <a:headEnd type="none" w="med" len="med"/>
                      <a:tailEnd type="none" w="med" len="med"/>
                    </a:lnB>
                    <a:noFill/>
                  </a:tcPr>
                </a:tc>
                <a:extLst>
                  <a:ext uri="{0D108BD9-81ED-4DB2-BD59-A6C34878D82A}">
                    <a16:rowId xmlns:a16="http://schemas.microsoft.com/office/drawing/2014/main" val="127197207"/>
                  </a:ext>
                </a:extLst>
              </a:tr>
              <a:tr h="405488">
                <a:tc>
                  <a:txBody>
                    <a:bodyPr/>
                    <a:lstStyle/>
                    <a:p>
                      <a:pPr algn="ctr"/>
                      <a:endParaRPr lang="en-NZ" sz="1050" dirty="0"/>
                    </a:p>
                  </a:txBody>
                  <a:tcPr>
                    <a:lnT w="3175" cap="flat" cmpd="sng" algn="ctr">
                      <a:solidFill>
                        <a:schemeClr val="bg1">
                          <a:lumMod val="75000"/>
                        </a:schemeClr>
                      </a:solidFill>
                      <a:prstDash val="lgDash"/>
                      <a:round/>
                      <a:headEnd type="none" w="med" len="med"/>
                      <a:tailEnd type="none" w="med" len="med"/>
                    </a:lnT>
                    <a:lnB w="3175" cap="flat" cmpd="sng" algn="ctr">
                      <a:solidFill>
                        <a:schemeClr val="bg1">
                          <a:lumMod val="75000"/>
                        </a:schemeClr>
                      </a:solidFill>
                      <a:prstDash val="lgDash"/>
                      <a:round/>
                      <a:headEnd type="none" w="med" len="med"/>
                      <a:tailEnd type="none" w="med" len="med"/>
                    </a:lnB>
                    <a:noFill/>
                  </a:tcPr>
                </a:tc>
                <a:extLst>
                  <a:ext uri="{0D108BD9-81ED-4DB2-BD59-A6C34878D82A}">
                    <a16:rowId xmlns:a16="http://schemas.microsoft.com/office/drawing/2014/main" val="1262752088"/>
                  </a:ext>
                </a:extLst>
              </a:tr>
              <a:tr h="405488">
                <a:tc>
                  <a:txBody>
                    <a:bodyPr/>
                    <a:lstStyle/>
                    <a:p>
                      <a:pPr algn="ctr"/>
                      <a:endParaRPr lang="en-NZ" sz="1050" dirty="0"/>
                    </a:p>
                  </a:txBody>
                  <a:tcPr>
                    <a:lnT w="3175" cap="flat" cmpd="sng" algn="ctr">
                      <a:solidFill>
                        <a:schemeClr val="bg1">
                          <a:lumMod val="75000"/>
                        </a:schemeClr>
                      </a:solidFill>
                      <a:prstDash val="lgDash"/>
                      <a:round/>
                      <a:headEnd type="none" w="med" len="med"/>
                      <a:tailEnd type="none" w="med" len="med"/>
                    </a:lnT>
                    <a:lnB w="3175" cap="flat" cmpd="sng" algn="ctr">
                      <a:solidFill>
                        <a:schemeClr val="bg1">
                          <a:lumMod val="75000"/>
                        </a:schemeClr>
                      </a:solidFill>
                      <a:prstDash val="lgDash"/>
                      <a:round/>
                      <a:headEnd type="none" w="med" len="med"/>
                      <a:tailEnd type="none" w="med" len="med"/>
                    </a:lnB>
                    <a:noFill/>
                  </a:tcPr>
                </a:tc>
                <a:extLst>
                  <a:ext uri="{0D108BD9-81ED-4DB2-BD59-A6C34878D82A}">
                    <a16:rowId xmlns:a16="http://schemas.microsoft.com/office/drawing/2014/main" val="2360188263"/>
                  </a:ext>
                </a:extLst>
              </a:tr>
              <a:tr h="405488">
                <a:tc>
                  <a:txBody>
                    <a:bodyPr/>
                    <a:lstStyle/>
                    <a:p>
                      <a:pPr algn="ctr"/>
                      <a:endParaRPr lang="en-NZ" sz="1050" dirty="0"/>
                    </a:p>
                  </a:txBody>
                  <a:tcPr>
                    <a:lnT w="3175" cap="flat" cmpd="sng" algn="ctr">
                      <a:solidFill>
                        <a:schemeClr val="bg1">
                          <a:lumMod val="75000"/>
                        </a:schemeClr>
                      </a:solidFill>
                      <a:prstDash val="lgDash"/>
                      <a:round/>
                      <a:headEnd type="none" w="med" len="med"/>
                      <a:tailEnd type="none" w="med" len="med"/>
                    </a:lnT>
                    <a:lnB w="3175" cap="flat" cmpd="sng" algn="ctr">
                      <a:noFill/>
                      <a:prstDash val="lgDash"/>
                      <a:round/>
                      <a:headEnd type="none" w="med" len="med"/>
                      <a:tailEnd type="none" w="med" len="med"/>
                    </a:lnB>
                    <a:noFill/>
                  </a:tcPr>
                </a:tc>
                <a:extLst>
                  <a:ext uri="{0D108BD9-81ED-4DB2-BD59-A6C34878D82A}">
                    <a16:rowId xmlns:a16="http://schemas.microsoft.com/office/drawing/2014/main" val="2539013000"/>
                  </a:ext>
                </a:extLst>
              </a:tr>
            </a:tbl>
          </a:graphicData>
        </a:graphic>
      </p:graphicFrame>
      <p:graphicFrame>
        <p:nvGraphicFramePr>
          <p:cNvPr id="7" name="Chart 6">
            <a:extLst>
              <a:ext uri="{FF2B5EF4-FFF2-40B4-BE49-F238E27FC236}">
                <a16:creationId xmlns:a16="http://schemas.microsoft.com/office/drawing/2014/main" id="{FEC330C3-D707-4D61-91F7-18ACDDA5FA62}"/>
              </a:ext>
            </a:extLst>
          </p:cNvPr>
          <p:cNvGraphicFramePr/>
          <p:nvPr>
            <p:extLst>
              <p:ext uri="{D42A27DB-BD31-4B8C-83A1-F6EECF244321}">
                <p14:modId xmlns:p14="http://schemas.microsoft.com/office/powerpoint/2010/main" val="761485875"/>
              </p:ext>
            </p:extLst>
          </p:nvPr>
        </p:nvGraphicFramePr>
        <p:xfrm>
          <a:off x="3136900" y="1272619"/>
          <a:ext cx="8426402" cy="4907593"/>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14400" y="138224"/>
            <a:ext cx="9222208" cy="547576"/>
          </a:xfrm>
        </p:spPr>
        <p:txBody>
          <a:bodyPr/>
          <a:lstStyle/>
          <a:p>
            <a:r>
              <a:rPr lang="en-NZ" dirty="0"/>
              <a:t>How children know a programme is not for them</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039528"/>
            <a:ext cx="2641600" cy="4018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On screen classifications successfully help 51% of children understand when a programme is not for them. What their parent or caregiver says and the presence of naked bodies in the programme are the only indicators they rely on more often.</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p:txBody>
          <a:bodyPr/>
          <a:lstStyle/>
          <a:p>
            <a:r>
              <a:rPr lang="en-NZ" dirty="0"/>
              <a:t>*NOTE: only asked of those aged 10 years old and over (n=547).</a:t>
            </a:r>
          </a:p>
          <a:p>
            <a:r>
              <a:rPr lang="en-NZ" dirty="0"/>
              <a:t>Source: Q8h. How do you know if a TV programme is not for kids? </a:t>
            </a:r>
          </a:p>
          <a:p>
            <a:r>
              <a:rPr lang="en-NZ" dirty="0"/>
              <a:t>Base size: All 6 to 14 year olds who watch programmes and shows 2020 (n=1,000), 2014 (708), 2007 (597)</a:t>
            </a:r>
          </a:p>
        </p:txBody>
      </p:sp>
      <p:graphicFrame>
        <p:nvGraphicFramePr>
          <p:cNvPr id="9" name="Table 8">
            <a:extLst>
              <a:ext uri="{FF2B5EF4-FFF2-40B4-BE49-F238E27FC236}">
                <a16:creationId xmlns:a16="http://schemas.microsoft.com/office/drawing/2014/main" id="{70813D95-5440-4CE2-832A-4BD906F42E5B}"/>
              </a:ext>
            </a:extLst>
          </p:cNvPr>
          <p:cNvGraphicFramePr>
            <a:graphicFrameLocks noGrp="1"/>
          </p:cNvGraphicFramePr>
          <p:nvPr>
            <p:extLst>
              <p:ext uri="{D42A27DB-BD31-4B8C-83A1-F6EECF244321}">
                <p14:modId xmlns:p14="http://schemas.microsoft.com/office/powerpoint/2010/main" val="1209860210"/>
              </p:ext>
            </p:extLst>
          </p:nvPr>
        </p:nvGraphicFramePr>
        <p:xfrm>
          <a:off x="10242619" y="898541"/>
          <a:ext cx="1403082" cy="5060916"/>
        </p:xfrm>
        <a:graphic>
          <a:graphicData uri="http://schemas.openxmlformats.org/drawingml/2006/table">
            <a:tbl>
              <a:tblPr firstRow="1" bandRow="1">
                <a:tableStyleId>{5C22544A-7EE6-4342-B048-85BDC9FD1C3A}</a:tableStyleId>
              </a:tblPr>
              <a:tblGrid>
                <a:gridCol w="701541">
                  <a:extLst>
                    <a:ext uri="{9D8B030D-6E8A-4147-A177-3AD203B41FA5}">
                      <a16:colId xmlns:a16="http://schemas.microsoft.com/office/drawing/2014/main" val="3330113213"/>
                    </a:ext>
                  </a:extLst>
                </a:gridCol>
                <a:gridCol w="701541">
                  <a:extLst>
                    <a:ext uri="{9D8B030D-6E8A-4147-A177-3AD203B41FA5}">
                      <a16:colId xmlns:a16="http://schemas.microsoft.com/office/drawing/2014/main" val="1683801721"/>
                    </a:ext>
                  </a:extLst>
                </a:gridCol>
              </a:tblGrid>
              <a:tr h="620612">
                <a:tc>
                  <a:txBody>
                    <a:bodyPr/>
                    <a:lstStyle/>
                    <a:p>
                      <a:pPr algn="ctr"/>
                      <a:r>
                        <a:rPr lang="en-NZ" sz="1200" dirty="0">
                          <a:solidFill>
                            <a:schemeClr val="tx1"/>
                          </a:solidFill>
                        </a:rPr>
                        <a:t>2014 </a:t>
                      </a:r>
                    </a:p>
                    <a:p>
                      <a:pPr algn="ctr"/>
                      <a:r>
                        <a:rPr lang="en-NZ" sz="1200" dirty="0">
                          <a:solidFill>
                            <a:schemeClr val="tx1"/>
                          </a:solidFill>
                        </a:rPr>
                        <a:t>results</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NZ" sz="1200" dirty="0">
                          <a:solidFill>
                            <a:schemeClr val="tx1"/>
                          </a:solidFill>
                        </a:rPr>
                        <a:t>2007 results</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19448352"/>
                  </a:ext>
                </a:extLst>
              </a:tr>
              <a:tr h="403664">
                <a:tc>
                  <a:txBody>
                    <a:bodyPr/>
                    <a:lstStyle/>
                    <a:p>
                      <a:pPr algn="ctr"/>
                      <a:r>
                        <a:rPr lang="en-NZ" sz="1050" dirty="0"/>
                        <a:t>17%</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NZ" sz="1050" dirty="0"/>
                        <a:t>15%</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6550784"/>
                  </a:ext>
                </a:extLst>
              </a:tr>
              <a:tr h="403664">
                <a:tc>
                  <a:txBody>
                    <a:bodyPr/>
                    <a:lstStyle/>
                    <a:p>
                      <a:pPr algn="ctr"/>
                      <a:r>
                        <a:rPr lang="en-NZ" sz="1050" dirty="0"/>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050" dirty="0"/>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12993622"/>
                  </a:ext>
                </a:extLst>
              </a:tr>
              <a:tr h="403664">
                <a:tc>
                  <a:txBody>
                    <a:bodyPr/>
                    <a:lstStyle/>
                    <a:p>
                      <a:pPr algn="ctr"/>
                      <a:r>
                        <a:rPr lang="en-NZ" sz="1050" dirty="0"/>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050" dirty="0"/>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88691666"/>
                  </a:ext>
                </a:extLst>
              </a:tr>
              <a:tr h="403664">
                <a:tc>
                  <a:txBody>
                    <a:bodyPr/>
                    <a:lstStyle/>
                    <a:p>
                      <a:pPr algn="ctr"/>
                      <a:r>
                        <a:rPr lang="en-NZ" sz="1050" dirty="0"/>
                        <a:t>24%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050" dirty="0"/>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31567067"/>
                  </a:ext>
                </a:extLst>
              </a:tr>
              <a:tr h="403664">
                <a:tc>
                  <a:txBody>
                    <a:bodyPr/>
                    <a:lstStyle/>
                    <a:p>
                      <a:pPr algn="ctr"/>
                      <a:r>
                        <a:rPr lang="en-NZ" sz="1050" dirty="0"/>
                        <a:t>21%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050" dirty="0"/>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80464033"/>
                  </a:ext>
                </a:extLst>
              </a:tr>
              <a:tr h="403664">
                <a:tc>
                  <a:txBody>
                    <a:bodyPr/>
                    <a:lstStyle/>
                    <a:p>
                      <a:pPr algn="ctr"/>
                      <a:r>
                        <a:rPr lang="en-NZ" sz="1050" dirty="0"/>
                        <a:t>31%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050" dirty="0"/>
                        <a:t>27%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56986443"/>
                  </a:ext>
                </a:extLst>
              </a:tr>
              <a:tr h="403664">
                <a:tc>
                  <a:txBody>
                    <a:bodyPr/>
                    <a:lstStyle/>
                    <a:p>
                      <a:pPr algn="ctr"/>
                      <a:r>
                        <a:rPr lang="en-NZ" sz="1050" dirty="0"/>
                        <a:t>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050" dirty="0"/>
                        <a:t>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61125073"/>
                  </a:ext>
                </a:extLst>
              </a:tr>
              <a:tr h="403664">
                <a:tc>
                  <a:txBody>
                    <a:bodyPr/>
                    <a:lstStyle/>
                    <a:p>
                      <a:pPr algn="ctr"/>
                      <a:r>
                        <a:rPr lang="en-NZ" sz="1050" dirty="0"/>
                        <a:t>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050" dirty="0"/>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7197207"/>
                  </a:ext>
                </a:extLst>
              </a:tr>
              <a:tr h="403664">
                <a:tc>
                  <a:txBody>
                    <a:bodyPr/>
                    <a:lstStyle/>
                    <a:p>
                      <a:pPr algn="ctr"/>
                      <a:r>
                        <a:rPr lang="en-NZ" sz="1050" dirty="0"/>
                        <a:t>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050" dirty="0"/>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62752088"/>
                  </a:ext>
                </a:extLst>
              </a:tr>
              <a:tr h="403664">
                <a:tc>
                  <a:txBody>
                    <a:bodyPr/>
                    <a:lstStyle/>
                    <a:p>
                      <a:pPr algn="ctr"/>
                      <a:r>
                        <a:rPr lang="en-NZ" sz="1050" dirty="0"/>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050" dirty="0"/>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60188263"/>
                  </a:ext>
                </a:extLst>
              </a:tr>
              <a:tr h="403664">
                <a:tc>
                  <a:txBody>
                    <a:bodyPr/>
                    <a:lstStyle/>
                    <a:p>
                      <a:pPr algn="ctr"/>
                      <a:r>
                        <a:rPr lang="en-NZ" sz="1050" dirty="0"/>
                        <a:t>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050" dirty="0"/>
                        <a:t>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39013000"/>
                  </a:ext>
                </a:extLst>
              </a:tr>
            </a:tbl>
          </a:graphicData>
        </a:graphic>
      </p:graphicFrame>
      <p:sp>
        <p:nvSpPr>
          <p:cNvPr id="13" name="Footer Placeholder 16">
            <a:extLst>
              <a:ext uri="{FF2B5EF4-FFF2-40B4-BE49-F238E27FC236}">
                <a16:creationId xmlns:a16="http://schemas.microsoft.com/office/drawing/2014/main" id="{C503538D-D61D-47B1-82AB-C5E05DB86C5B}"/>
              </a:ext>
            </a:extLst>
          </p:cNvPr>
          <p:cNvSpPr txBox="1">
            <a:spLocks/>
          </p:cNvSpPr>
          <p:nvPr/>
        </p:nvSpPr>
        <p:spPr>
          <a:xfrm>
            <a:off x="9995452" y="6090072"/>
            <a:ext cx="7579353" cy="436201"/>
          </a:xfrm>
          <a:prstGeom prst="rect">
            <a:avLst/>
          </a:prstGeom>
        </p:spPr>
        <p:txBody>
          <a:bodyPr vert="horz" lIns="91440" tIns="45720" rIns="91440" bIns="45720" rtlCol="0" anchor="ctr"/>
          <a:lstStyle>
            <a:defPPr>
              <a:defRPr lang="en-US"/>
            </a:defPPr>
            <a:lvl1pPr marL="0" algn="l" defTabSz="914400" rtl="0" eaLnBrk="1" latinLnBrk="0" hangingPunct="1">
              <a:lnSpc>
                <a:spcPct val="80000"/>
              </a:lnSpc>
              <a:defRPr sz="800" kern="1200">
                <a:solidFill>
                  <a:srgbClr val="5B5C6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Z" dirty="0"/>
              <a:t>All results significantly higher than in 2014</a:t>
            </a:r>
          </a:p>
        </p:txBody>
      </p:sp>
      <p:sp>
        <p:nvSpPr>
          <p:cNvPr id="12" name="Rectangle 11">
            <a:extLst>
              <a:ext uri="{FF2B5EF4-FFF2-40B4-BE49-F238E27FC236}">
                <a16:creationId xmlns:a16="http://schemas.microsoft.com/office/drawing/2014/main" id="{B27653F9-9734-4C1D-A81A-EBB4D7D14995}"/>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14" name="Picture 13">
            <a:extLst>
              <a:ext uri="{FF2B5EF4-FFF2-40B4-BE49-F238E27FC236}">
                <a16:creationId xmlns:a16="http://schemas.microsoft.com/office/drawing/2014/main" id="{37957ADF-4C03-4159-8BDF-F30F16C3DBD8}"/>
              </a:ext>
            </a:extLst>
          </p:cNvPr>
          <p:cNvPicPr>
            <a:picLocks noChangeAspect="1"/>
          </p:cNvPicPr>
          <p:nvPr/>
        </p:nvPicPr>
        <p:blipFill>
          <a:blip r:embed="rId3"/>
          <a:stretch>
            <a:fillRect/>
          </a:stretch>
        </p:blipFill>
        <p:spPr>
          <a:xfrm>
            <a:off x="201612" y="119935"/>
            <a:ext cx="612000" cy="612000"/>
          </a:xfrm>
          <a:prstGeom prst="rect">
            <a:avLst/>
          </a:prstGeom>
        </p:spPr>
      </p:pic>
    </p:spTree>
    <p:extLst>
      <p:ext uri="{BB962C8B-B14F-4D97-AF65-F5344CB8AC3E}">
        <p14:creationId xmlns:p14="http://schemas.microsoft.com/office/powerpoint/2010/main" val="39472064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1E411EE-6C5E-4EC3-9781-AC71F2420EC2}"/>
              </a:ext>
            </a:extLst>
          </p:cNvPr>
          <p:cNvSpPr/>
          <p:nvPr/>
        </p:nvSpPr>
        <p:spPr>
          <a:xfrm>
            <a:off x="201614" y="2419478"/>
            <a:ext cx="11787186" cy="3788307"/>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sp>
        <p:nvSpPr>
          <p:cNvPr id="28" name="Rectangle 27">
            <a:extLst>
              <a:ext uri="{FF2B5EF4-FFF2-40B4-BE49-F238E27FC236}">
                <a16:creationId xmlns:a16="http://schemas.microsoft.com/office/drawing/2014/main" id="{B281B3BE-38C0-4128-BC37-0E358F5E9BDC}"/>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20336" y="138224"/>
            <a:ext cx="9216272" cy="547576"/>
          </a:xfrm>
        </p:spPr>
        <p:txBody>
          <a:bodyPr/>
          <a:lstStyle/>
          <a:p>
            <a:r>
              <a:rPr lang="en-NZ" dirty="0"/>
              <a:t>Children’s understanding of classification labels</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378560"/>
            <a:ext cx="11163139" cy="8691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In general children have a good grasp of what programme classification ratings mean. Compared to the other classification labels, more children understand what AO means.</a:t>
            </a:r>
          </a:p>
        </p:txBody>
      </p:sp>
      <p:grpSp>
        <p:nvGrpSpPr>
          <p:cNvPr id="5" name="Group 4">
            <a:extLst>
              <a:ext uri="{FF2B5EF4-FFF2-40B4-BE49-F238E27FC236}">
                <a16:creationId xmlns:a16="http://schemas.microsoft.com/office/drawing/2014/main" id="{D2250472-5E53-4F5C-8E4D-1242A1142597}"/>
              </a:ext>
            </a:extLst>
          </p:cNvPr>
          <p:cNvGrpSpPr/>
          <p:nvPr/>
        </p:nvGrpSpPr>
        <p:grpSpPr>
          <a:xfrm>
            <a:off x="101600" y="2746678"/>
            <a:ext cx="9423400" cy="2910287"/>
            <a:chOff x="203200" y="2578100"/>
            <a:chExt cx="15514802" cy="3639820"/>
          </a:xfrm>
        </p:grpSpPr>
        <p:graphicFrame>
          <p:nvGraphicFramePr>
            <p:cNvPr id="15" name="Chart 14">
              <a:extLst>
                <a:ext uri="{FF2B5EF4-FFF2-40B4-BE49-F238E27FC236}">
                  <a16:creationId xmlns:a16="http://schemas.microsoft.com/office/drawing/2014/main" id="{228CBE8A-15C3-4F94-BA30-9A57E4464EE7}"/>
                </a:ext>
              </a:extLst>
            </p:cNvPr>
            <p:cNvGraphicFramePr/>
            <p:nvPr>
              <p:extLst>
                <p:ext uri="{D42A27DB-BD31-4B8C-83A1-F6EECF244321}">
                  <p14:modId xmlns:p14="http://schemas.microsoft.com/office/powerpoint/2010/main" val="2122761012"/>
                </p:ext>
              </p:extLst>
            </p:nvPr>
          </p:nvGraphicFramePr>
          <p:xfrm>
            <a:off x="203200" y="2578100"/>
            <a:ext cx="4327196" cy="36398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A387D053-0395-4DB1-ACF7-23C4FD3528D0}"/>
                </a:ext>
              </a:extLst>
            </p:cNvPr>
            <p:cNvGraphicFramePr/>
            <p:nvPr>
              <p:extLst>
                <p:ext uri="{D42A27DB-BD31-4B8C-83A1-F6EECF244321}">
                  <p14:modId xmlns:p14="http://schemas.microsoft.com/office/powerpoint/2010/main" val="3442528351"/>
                </p:ext>
              </p:extLst>
            </p:nvPr>
          </p:nvGraphicFramePr>
          <p:xfrm>
            <a:off x="3932402" y="2578100"/>
            <a:ext cx="4327196" cy="36398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05049D13-F961-4B23-BE1A-592F655E642E}"/>
                </a:ext>
              </a:extLst>
            </p:cNvPr>
            <p:cNvGraphicFramePr/>
            <p:nvPr>
              <p:extLst>
                <p:ext uri="{D42A27DB-BD31-4B8C-83A1-F6EECF244321}">
                  <p14:modId xmlns:p14="http://schemas.microsoft.com/office/powerpoint/2010/main" val="2155680143"/>
                </p:ext>
              </p:extLst>
            </p:nvPr>
          </p:nvGraphicFramePr>
          <p:xfrm>
            <a:off x="7661604" y="2578100"/>
            <a:ext cx="4327196" cy="36398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Chart 17">
              <a:extLst>
                <a:ext uri="{FF2B5EF4-FFF2-40B4-BE49-F238E27FC236}">
                  <a16:creationId xmlns:a16="http://schemas.microsoft.com/office/drawing/2014/main" id="{DF5D19D3-FDF3-4AE7-ABC5-F1DD073C0307}"/>
                </a:ext>
              </a:extLst>
            </p:cNvPr>
            <p:cNvGraphicFramePr/>
            <p:nvPr>
              <p:extLst>
                <p:ext uri="{D42A27DB-BD31-4B8C-83A1-F6EECF244321}">
                  <p14:modId xmlns:p14="http://schemas.microsoft.com/office/powerpoint/2010/main" val="1821011189"/>
                </p:ext>
              </p:extLst>
            </p:nvPr>
          </p:nvGraphicFramePr>
          <p:xfrm>
            <a:off x="11390806" y="2578100"/>
            <a:ext cx="4327196" cy="3639820"/>
          </p:xfrm>
          <a:graphic>
            <a:graphicData uri="http://schemas.openxmlformats.org/drawingml/2006/chart">
              <c:chart xmlns:c="http://schemas.openxmlformats.org/drawingml/2006/chart" xmlns:r="http://schemas.openxmlformats.org/officeDocument/2006/relationships" r:id="rId5"/>
            </a:graphicData>
          </a:graphic>
        </p:graphicFrame>
      </p:grpSp>
      <p:sp>
        <p:nvSpPr>
          <p:cNvPr id="19" name="Oval 18">
            <a:extLst>
              <a:ext uri="{FF2B5EF4-FFF2-40B4-BE49-F238E27FC236}">
                <a16:creationId xmlns:a16="http://schemas.microsoft.com/office/drawing/2014/main" id="{5BEB642A-0B8A-46D2-89B5-F30B143A34FE}"/>
              </a:ext>
            </a:extLst>
          </p:cNvPr>
          <p:cNvSpPr/>
          <p:nvPr/>
        </p:nvSpPr>
        <p:spPr>
          <a:xfrm>
            <a:off x="7729546" y="3427031"/>
            <a:ext cx="1125121" cy="112512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a:solidFill>
                  <a:srgbClr val="1363A8"/>
                </a:solidFill>
              </a:rPr>
              <a:t>16/18</a:t>
            </a:r>
          </a:p>
          <a:p>
            <a:pPr algn="ctr"/>
            <a:endParaRPr lang="en-NZ" sz="1000" b="1" dirty="0">
              <a:solidFill>
                <a:srgbClr val="1363A8"/>
              </a:solidFill>
            </a:endParaRPr>
          </a:p>
          <a:p>
            <a:pPr algn="ctr"/>
            <a:endParaRPr lang="en-NZ" sz="1000" b="1" dirty="0">
              <a:solidFill>
                <a:srgbClr val="1363A8"/>
              </a:solidFill>
            </a:endParaRPr>
          </a:p>
          <a:p>
            <a:pPr algn="ctr"/>
            <a:endParaRPr lang="en-NZ" sz="1000" dirty="0">
              <a:solidFill>
                <a:srgbClr val="404040"/>
              </a:solidFill>
            </a:endParaRPr>
          </a:p>
        </p:txBody>
      </p:sp>
      <p:sp>
        <p:nvSpPr>
          <p:cNvPr id="20" name="Oval 19">
            <a:extLst>
              <a:ext uri="{FF2B5EF4-FFF2-40B4-BE49-F238E27FC236}">
                <a16:creationId xmlns:a16="http://schemas.microsoft.com/office/drawing/2014/main" id="{E6346B1E-AA8C-472E-BE6E-95A5F0C5E663}"/>
              </a:ext>
            </a:extLst>
          </p:cNvPr>
          <p:cNvSpPr/>
          <p:nvPr/>
        </p:nvSpPr>
        <p:spPr>
          <a:xfrm>
            <a:off x="5464499" y="3427031"/>
            <a:ext cx="1125121" cy="112512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a:solidFill>
                  <a:srgbClr val="1363A8"/>
                </a:solidFill>
              </a:rPr>
              <a:t>M</a:t>
            </a:r>
          </a:p>
          <a:p>
            <a:pPr algn="ctr"/>
            <a:r>
              <a:rPr lang="en-NZ" sz="1000" dirty="0">
                <a:solidFill>
                  <a:srgbClr val="404040"/>
                </a:solidFill>
              </a:rPr>
              <a:t>Mature audiences</a:t>
            </a:r>
          </a:p>
          <a:p>
            <a:pPr algn="ctr"/>
            <a:endParaRPr lang="en-NZ" sz="1000" dirty="0">
              <a:solidFill>
                <a:srgbClr val="404040"/>
              </a:solidFill>
            </a:endParaRPr>
          </a:p>
          <a:p>
            <a:pPr algn="ctr"/>
            <a:r>
              <a:rPr lang="en-NZ" sz="1000" dirty="0">
                <a:solidFill>
                  <a:srgbClr val="404040"/>
                </a:solidFill>
              </a:rPr>
              <a:t> </a:t>
            </a:r>
          </a:p>
        </p:txBody>
      </p:sp>
      <p:sp>
        <p:nvSpPr>
          <p:cNvPr id="21" name="Oval 20">
            <a:extLst>
              <a:ext uri="{FF2B5EF4-FFF2-40B4-BE49-F238E27FC236}">
                <a16:creationId xmlns:a16="http://schemas.microsoft.com/office/drawing/2014/main" id="{A5EA8799-FAA8-4714-9F3A-953D76FC986D}"/>
              </a:ext>
            </a:extLst>
          </p:cNvPr>
          <p:cNvSpPr/>
          <p:nvPr/>
        </p:nvSpPr>
        <p:spPr>
          <a:xfrm>
            <a:off x="3194736" y="3427031"/>
            <a:ext cx="1125121" cy="112512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a:solidFill>
                  <a:srgbClr val="1363A8"/>
                </a:solidFill>
              </a:rPr>
              <a:t>PGR</a:t>
            </a:r>
          </a:p>
          <a:p>
            <a:pPr algn="ctr"/>
            <a:endParaRPr lang="en-NZ" sz="1000" b="1" dirty="0">
              <a:solidFill>
                <a:srgbClr val="1363A8"/>
              </a:solidFill>
            </a:endParaRPr>
          </a:p>
          <a:p>
            <a:pPr algn="ctr"/>
            <a:endParaRPr lang="en-NZ" sz="1000" b="1" dirty="0">
              <a:solidFill>
                <a:srgbClr val="1363A8"/>
              </a:solidFill>
            </a:endParaRPr>
          </a:p>
          <a:p>
            <a:pPr algn="ctr"/>
            <a:endParaRPr lang="en-NZ" sz="1000" b="1" dirty="0">
              <a:solidFill>
                <a:srgbClr val="1363A8"/>
              </a:solidFill>
            </a:endParaRPr>
          </a:p>
          <a:p>
            <a:pPr algn="ctr"/>
            <a:endParaRPr lang="en-NZ" sz="1000" b="1" dirty="0">
              <a:solidFill>
                <a:srgbClr val="1363A8"/>
              </a:solidFill>
            </a:endParaRPr>
          </a:p>
        </p:txBody>
      </p:sp>
      <p:sp>
        <p:nvSpPr>
          <p:cNvPr id="22" name="Oval 21">
            <a:extLst>
              <a:ext uri="{FF2B5EF4-FFF2-40B4-BE49-F238E27FC236}">
                <a16:creationId xmlns:a16="http://schemas.microsoft.com/office/drawing/2014/main" id="{4E288F9A-A76E-45CE-9A5D-68F9075A28DD}"/>
              </a:ext>
            </a:extLst>
          </p:cNvPr>
          <p:cNvSpPr/>
          <p:nvPr/>
        </p:nvSpPr>
        <p:spPr>
          <a:xfrm>
            <a:off x="920336" y="3427031"/>
            <a:ext cx="1125121" cy="112512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a:solidFill>
                  <a:srgbClr val="1363A8"/>
                </a:solidFill>
              </a:rPr>
              <a:t>G</a:t>
            </a:r>
          </a:p>
          <a:p>
            <a:pPr algn="ctr"/>
            <a:r>
              <a:rPr lang="en-NZ" sz="1000" dirty="0">
                <a:solidFill>
                  <a:srgbClr val="404040"/>
                </a:solidFill>
              </a:rPr>
              <a:t>General</a:t>
            </a:r>
          </a:p>
          <a:p>
            <a:pPr algn="ctr"/>
            <a:endParaRPr lang="en-NZ" sz="1000" dirty="0">
              <a:solidFill>
                <a:srgbClr val="404040"/>
              </a:solidFill>
            </a:endParaRPr>
          </a:p>
          <a:p>
            <a:pPr algn="ctr"/>
            <a:endParaRPr lang="en-NZ" sz="1100" dirty="0">
              <a:solidFill>
                <a:srgbClr val="404040"/>
              </a:solidFill>
            </a:endParaRPr>
          </a:p>
        </p:txBody>
      </p:sp>
      <p:graphicFrame>
        <p:nvGraphicFramePr>
          <p:cNvPr id="23" name="Chart 22">
            <a:extLst>
              <a:ext uri="{FF2B5EF4-FFF2-40B4-BE49-F238E27FC236}">
                <a16:creationId xmlns:a16="http://schemas.microsoft.com/office/drawing/2014/main" id="{7836B90E-1466-45F5-BBF4-92758780E4C8}"/>
              </a:ext>
            </a:extLst>
          </p:cNvPr>
          <p:cNvGraphicFramePr/>
          <p:nvPr>
            <p:extLst>
              <p:ext uri="{D42A27DB-BD31-4B8C-83A1-F6EECF244321}">
                <p14:modId xmlns:p14="http://schemas.microsoft.com/office/powerpoint/2010/main" val="1269795049"/>
              </p:ext>
            </p:extLst>
          </p:nvPr>
        </p:nvGraphicFramePr>
        <p:xfrm>
          <a:off x="9182742" y="2796150"/>
          <a:ext cx="2628258" cy="2910287"/>
        </p:xfrm>
        <a:graphic>
          <a:graphicData uri="http://schemas.openxmlformats.org/drawingml/2006/chart">
            <c:chart xmlns:c="http://schemas.openxmlformats.org/drawingml/2006/chart" xmlns:r="http://schemas.openxmlformats.org/officeDocument/2006/relationships" r:id="rId6"/>
          </a:graphicData>
        </a:graphic>
      </p:graphicFrame>
      <p:sp>
        <p:nvSpPr>
          <p:cNvPr id="24" name="Oval 23">
            <a:extLst>
              <a:ext uri="{FF2B5EF4-FFF2-40B4-BE49-F238E27FC236}">
                <a16:creationId xmlns:a16="http://schemas.microsoft.com/office/drawing/2014/main" id="{1ACC7609-5A89-4D68-A3A4-7D72CC308C23}"/>
              </a:ext>
            </a:extLst>
          </p:cNvPr>
          <p:cNvSpPr/>
          <p:nvPr/>
        </p:nvSpPr>
        <p:spPr>
          <a:xfrm>
            <a:off x="10007293" y="3481931"/>
            <a:ext cx="1125121" cy="112512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a:solidFill>
                  <a:srgbClr val="1363A8"/>
                </a:solidFill>
              </a:rPr>
              <a:t>AO</a:t>
            </a:r>
            <a:r>
              <a:rPr lang="en-NZ" b="1" dirty="0">
                <a:solidFill>
                  <a:srgbClr val="E05550"/>
                </a:solidFill>
              </a:rPr>
              <a:t> </a:t>
            </a:r>
          </a:p>
          <a:p>
            <a:pPr algn="ctr"/>
            <a:r>
              <a:rPr lang="en-NZ" sz="1000" dirty="0">
                <a:solidFill>
                  <a:srgbClr val="404040"/>
                </a:solidFill>
              </a:rPr>
              <a:t>Adults only</a:t>
            </a:r>
          </a:p>
          <a:p>
            <a:pPr algn="ctr"/>
            <a:endParaRPr lang="en-NZ" sz="1000" dirty="0">
              <a:solidFill>
                <a:srgbClr val="404040"/>
              </a:solidFill>
            </a:endParaRPr>
          </a:p>
        </p:txBody>
      </p:sp>
      <p:sp>
        <p:nvSpPr>
          <p:cNvPr id="25" name="Footer Placeholder 16">
            <a:extLst>
              <a:ext uri="{FF2B5EF4-FFF2-40B4-BE49-F238E27FC236}">
                <a16:creationId xmlns:a16="http://schemas.microsoft.com/office/drawing/2014/main" id="{6F4A99D0-6D85-4A50-9769-7142C595D753}"/>
              </a:ext>
            </a:extLst>
          </p:cNvPr>
          <p:cNvSpPr>
            <a:spLocks noGrp="1"/>
          </p:cNvSpPr>
          <p:nvPr>
            <p:ph type="ftr" sz="quarter" idx="11"/>
          </p:nvPr>
        </p:nvSpPr>
        <p:spPr>
          <a:xfrm>
            <a:off x="201613" y="6421799"/>
            <a:ext cx="7579353" cy="436201"/>
          </a:xfrm>
        </p:spPr>
        <p:txBody>
          <a:bodyPr/>
          <a:lstStyle/>
          <a:p>
            <a:r>
              <a:rPr lang="en-NZ" dirty="0"/>
              <a:t>Source: Q8hi. If you saw a show or programme with the following rating, what would you think that meant?</a:t>
            </a:r>
          </a:p>
          <a:p>
            <a:r>
              <a:rPr lang="en-NZ" dirty="0"/>
              <a:t>Base size: All 6 to 14 year olds who watch programmes and show (n=907)</a:t>
            </a:r>
          </a:p>
        </p:txBody>
      </p:sp>
      <p:sp>
        <p:nvSpPr>
          <p:cNvPr id="3" name="TextBox 2">
            <a:extLst>
              <a:ext uri="{FF2B5EF4-FFF2-40B4-BE49-F238E27FC236}">
                <a16:creationId xmlns:a16="http://schemas.microsoft.com/office/drawing/2014/main" id="{94417CD7-3069-4F3F-8F70-5CE78B0AFB3A}"/>
              </a:ext>
            </a:extLst>
          </p:cNvPr>
          <p:cNvSpPr txBox="1"/>
          <p:nvPr/>
        </p:nvSpPr>
        <p:spPr>
          <a:xfrm>
            <a:off x="3205547" y="3764480"/>
            <a:ext cx="1097525" cy="830997"/>
          </a:xfrm>
          <a:prstGeom prst="rect">
            <a:avLst/>
          </a:prstGeom>
          <a:noFill/>
        </p:spPr>
        <p:txBody>
          <a:bodyPr wrap="square" rtlCol="0">
            <a:spAutoFit/>
          </a:bodyPr>
          <a:lstStyle/>
          <a:p>
            <a:pPr algn="ctr"/>
            <a:r>
              <a:rPr lang="en-NZ" sz="1000" dirty="0">
                <a:solidFill>
                  <a:srgbClr val="404040"/>
                </a:solidFill>
              </a:rPr>
              <a:t>Parental guidance recommended</a:t>
            </a:r>
          </a:p>
          <a:p>
            <a:pPr algn="ctr"/>
            <a:endParaRPr lang="en-NZ" dirty="0"/>
          </a:p>
        </p:txBody>
      </p:sp>
      <p:graphicFrame>
        <p:nvGraphicFramePr>
          <p:cNvPr id="26" name="Chart 25">
            <a:extLst>
              <a:ext uri="{FF2B5EF4-FFF2-40B4-BE49-F238E27FC236}">
                <a16:creationId xmlns:a16="http://schemas.microsoft.com/office/drawing/2014/main" id="{8C12DBA9-E8F6-4BC7-8D8A-E2B85F26D0EF}"/>
              </a:ext>
            </a:extLst>
          </p:cNvPr>
          <p:cNvGraphicFramePr/>
          <p:nvPr>
            <p:extLst>
              <p:ext uri="{D42A27DB-BD31-4B8C-83A1-F6EECF244321}">
                <p14:modId xmlns:p14="http://schemas.microsoft.com/office/powerpoint/2010/main" val="3626487793"/>
              </p:ext>
            </p:extLst>
          </p:nvPr>
        </p:nvGraphicFramePr>
        <p:xfrm>
          <a:off x="453849" y="5292833"/>
          <a:ext cx="11146420" cy="659359"/>
        </p:xfrm>
        <a:graphic>
          <a:graphicData uri="http://schemas.openxmlformats.org/drawingml/2006/chart">
            <c:chart xmlns:c="http://schemas.openxmlformats.org/drawingml/2006/chart" xmlns:r="http://schemas.openxmlformats.org/officeDocument/2006/relationships" r:id="rId7"/>
          </a:graphicData>
        </a:graphic>
      </p:graphicFrame>
      <p:pic>
        <p:nvPicPr>
          <p:cNvPr id="29" name="Picture 28">
            <a:extLst>
              <a:ext uri="{FF2B5EF4-FFF2-40B4-BE49-F238E27FC236}">
                <a16:creationId xmlns:a16="http://schemas.microsoft.com/office/drawing/2014/main" id="{68BFD2C4-372D-454D-A6BE-AF1191647E42}"/>
              </a:ext>
            </a:extLst>
          </p:cNvPr>
          <p:cNvPicPr>
            <a:picLocks noChangeAspect="1"/>
          </p:cNvPicPr>
          <p:nvPr/>
        </p:nvPicPr>
        <p:blipFill>
          <a:blip r:embed="rId8"/>
          <a:stretch>
            <a:fillRect/>
          </a:stretch>
        </p:blipFill>
        <p:spPr>
          <a:xfrm>
            <a:off x="201612" y="119935"/>
            <a:ext cx="612000" cy="612000"/>
          </a:xfrm>
          <a:prstGeom prst="rect">
            <a:avLst/>
          </a:prstGeom>
        </p:spPr>
      </p:pic>
    </p:spTree>
    <p:extLst>
      <p:ext uri="{BB962C8B-B14F-4D97-AF65-F5344CB8AC3E}">
        <p14:creationId xmlns:p14="http://schemas.microsoft.com/office/powerpoint/2010/main" val="373348394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hart 23">
            <a:extLst>
              <a:ext uri="{FF2B5EF4-FFF2-40B4-BE49-F238E27FC236}">
                <a16:creationId xmlns:a16="http://schemas.microsoft.com/office/drawing/2014/main" id="{55F7FA6B-64AF-4932-B894-BAC421072EA5}"/>
              </a:ext>
            </a:extLst>
          </p:cNvPr>
          <p:cNvGraphicFramePr/>
          <p:nvPr>
            <p:extLst>
              <p:ext uri="{D42A27DB-BD31-4B8C-83A1-F6EECF244321}">
                <p14:modId xmlns:p14="http://schemas.microsoft.com/office/powerpoint/2010/main" val="1939870812"/>
              </p:ext>
            </p:extLst>
          </p:nvPr>
        </p:nvGraphicFramePr>
        <p:xfrm>
          <a:off x="719558" y="1985848"/>
          <a:ext cx="10752881" cy="4124357"/>
        </p:xfrm>
        <a:graphic>
          <a:graphicData uri="http://schemas.openxmlformats.org/drawingml/2006/chart">
            <c:chart xmlns:c="http://schemas.openxmlformats.org/drawingml/2006/chart" xmlns:r="http://schemas.openxmlformats.org/officeDocument/2006/relationships" r:id="rId2"/>
          </a:graphicData>
        </a:graphic>
      </p:graphicFrame>
      <p:sp>
        <p:nvSpPr>
          <p:cNvPr id="22" name="Rectangle 21">
            <a:extLst>
              <a:ext uri="{FF2B5EF4-FFF2-40B4-BE49-F238E27FC236}">
                <a16:creationId xmlns:a16="http://schemas.microsoft.com/office/drawing/2014/main" id="{5764380B-8EEB-47F3-ADC1-356C7B5813E8}"/>
              </a:ext>
            </a:extLst>
          </p:cNvPr>
          <p:cNvSpPr/>
          <p:nvPr/>
        </p:nvSpPr>
        <p:spPr>
          <a:xfrm>
            <a:off x="201614" y="2252312"/>
            <a:ext cx="11787186" cy="4104396"/>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sp>
        <p:nvSpPr>
          <p:cNvPr id="23" name="Rectangle 22">
            <a:extLst>
              <a:ext uri="{FF2B5EF4-FFF2-40B4-BE49-F238E27FC236}">
                <a16:creationId xmlns:a16="http://schemas.microsoft.com/office/drawing/2014/main" id="{F3391A27-A849-4ACE-8860-8798E4310D5F}"/>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14400" y="138224"/>
            <a:ext cx="9222208" cy="547576"/>
          </a:xfrm>
        </p:spPr>
        <p:txBody>
          <a:bodyPr>
            <a:normAutofit/>
          </a:bodyPr>
          <a:lstStyle/>
          <a:p>
            <a:r>
              <a:rPr lang="en-NZ" dirty="0"/>
              <a:t>Children’s awareness of the 8.30pm watershed on television</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312048"/>
            <a:ext cx="11785600" cy="807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Six in ten children are aware there is a time of night when programmes are not ok for children, but only 15% know it is </a:t>
            </a:r>
            <a:r>
              <a:rPr lang="en-NZ" dirty="0">
                <a:solidFill>
                  <a:schemeClr val="tx1"/>
                </a:solidFill>
              </a:rPr>
              <a:t>8.30</a:t>
            </a:r>
            <a:r>
              <a:rPr lang="en-NZ" dirty="0">
                <a:solidFill>
                  <a:srgbClr val="404040"/>
                </a:solidFill>
              </a:rPr>
              <a:t>pm. </a:t>
            </a:r>
          </a:p>
        </p:txBody>
      </p:sp>
      <p:grpSp>
        <p:nvGrpSpPr>
          <p:cNvPr id="6" name="Group 5">
            <a:extLst>
              <a:ext uri="{FF2B5EF4-FFF2-40B4-BE49-F238E27FC236}">
                <a16:creationId xmlns:a16="http://schemas.microsoft.com/office/drawing/2014/main" id="{00C3606D-CB5E-4B5E-8036-D5A892A7563C}"/>
              </a:ext>
            </a:extLst>
          </p:cNvPr>
          <p:cNvGrpSpPr/>
          <p:nvPr/>
        </p:nvGrpSpPr>
        <p:grpSpPr>
          <a:xfrm>
            <a:off x="1023716" y="2360027"/>
            <a:ext cx="10144567" cy="4124357"/>
            <a:chOff x="3036035" y="2578100"/>
            <a:chExt cx="8952764" cy="3639820"/>
          </a:xfrm>
        </p:grpSpPr>
        <p:grpSp>
          <p:nvGrpSpPr>
            <p:cNvPr id="5" name="Group 4">
              <a:extLst>
                <a:ext uri="{FF2B5EF4-FFF2-40B4-BE49-F238E27FC236}">
                  <a16:creationId xmlns:a16="http://schemas.microsoft.com/office/drawing/2014/main" id="{D2250472-5E53-4F5C-8E4D-1242A1142597}"/>
                </a:ext>
              </a:extLst>
            </p:cNvPr>
            <p:cNvGrpSpPr/>
            <p:nvPr/>
          </p:nvGrpSpPr>
          <p:grpSpPr>
            <a:xfrm>
              <a:off x="3036035" y="2578100"/>
              <a:ext cx="8952764" cy="3639820"/>
              <a:chOff x="3932402" y="2578100"/>
              <a:chExt cx="11785600" cy="3639820"/>
            </a:xfrm>
          </p:grpSpPr>
          <p:graphicFrame>
            <p:nvGraphicFramePr>
              <p:cNvPr id="7" name="Chart 6">
                <a:extLst>
                  <a:ext uri="{FF2B5EF4-FFF2-40B4-BE49-F238E27FC236}">
                    <a16:creationId xmlns:a16="http://schemas.microsoft.com/office/drawing/2014/main" id="{A387D053-0395-4DB1-ACF7-23C4FD3528D0}"/>
                  </a:ext>
                </a:extLst>
              </p:cNvPr>
              <p:cNvGraphicFramePr/>
              <p:nvPr>
                <p:extLst>
                  <p:ext uri="{D42A27DB-BD31-4B8C-83A1-F6EECF244321}">
                    <p14:modId xmlns:p14="http://schemas.microsoft.com/office/powerpoint/2010/main" val="1231559432"/>
                  </p:ext>
                </p:extLst>
              </p:nvPr>
            </p:nvGraphicFramePr>
            <p:xfrm>
              <a:off x="3932402" y="2578100"/>
              <a:ext cx="4327196" cy="36398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05049D13-F961-4B23-BE1A-592F655E642E}"/>
                  </a:ext>
                </a:extLst>
              </p:cNvPr>
              <p:cNvGraphicFramePr/>
              <p:nvPr>
                <p:extLst>
                  <p:ext uri="{D42A27DB-BD31-4B8C-83A1-F6EECF244321}">
                    <p14:modId xmlns:p14="http://schemas.microsoft.com/office/powerpoint/2010/main" val="3503388561"/>
                  </p:ext>
                </p:extLst>
              </p:nvPr>
            </p:nvGraphicFramePr>
            <p:xfrm>
              <a:off x="7661604" y="2578100"/>
              <a:ext cx="4327196" cy="36398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Chart 17">
                <a:extLst>
                  <a:ext uri="{FF2B5EF4-FFF2-40B4-BE49-F238E27FC236}">
                    <a16:creationId xmlns:a16="http://schemas.microsoft.com/office/drawing/2014/main" id="{DF5D19D3-FDF3-4AE7-ABC5-F1DD073C0307}"/>
                  </a:ext>
                </a:extLst>
              </p:cNvPr>
              <p:cNvGraphicFramePr/>
              <p:nvPr>
                <p:extLst>
                  <p:ext uri="{D42A27DB-BD31-4B8C-83A1-F6EECF244321}">
                    <p14:modId xmlns:p14="http://schemas.microsoft.com/office/powerpoint/2010/main" val="1034365597"/>
                  </p:ext>
                </p:extLst>
              </p:nvPr>
            </p:nvGraphicFramePr>
            <p:xfrm>
              <a:off x="11390806" y="2578100"/>
              <a:ext cx="4327196" cy="3639820"/>
            </p:xfrm>
            <a:graphic>
              <a:graphicData uri="http://schemas.openxmlformats.org/drawingml/2006/chart">
                <c:chart xmlns:c="http://schemas.openxmlformats.org/drawingml/2006/chart" xmlns:r="http://schemas.openxmlformats.org/officeDocument/2006/relationships" r:id="rId5"/>
              </a:graphicData>
            </a:graphic>
          </p:graphicFrame>
        </p:grpSp>
        <p:sp>
          <p:nvSpPr>
            <p:cNvPr id="19" name="Oval 18">
              <a:extLst>
                <a:ext uri="{FF2B5EF4-FFF2-40B4-BE49-F238E27FC236}">
                  <a16:creationId xmlns:a16="http://schemas.microsoft.com/office/drawing/2014/main" id="{5BEB642A-0B8A-46D2-89B5-F30B143A34FE}"/>
                </a:ext>
              </a:extLst>
            </p:cNvPr>
            <p:cNvSpPr/>
            <p:nvPr/>
          </p:nvSpPr>
          <p:spPr>
            <a:xfrm>
              <a:off x="9743273" y="3429000"/>
              <a:ext cx="1407160" cy="14071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solidFill>
                    <a:schemeClr val="tx2"/>
                  </a:solidFill>
                </a:rPr>
                <a:t>2007</a:t>
              </a:r>
            </a:p>
          </p:txBody>
        </p:sp>
        <p:sp>
          <p:nvSpPr>
            <p:cNvPr id="20" name="Oval 19">
              <a:extLst>
                <a:ext uri="{FF2B5EF4-FFF2-40B4-BE49-F238E27FC236}">
                  <a16:creationId xmlns:a16="http://schemas.microsoft.com/office/drawing/2014/main" id="{E6346B1E-AA8C-472E-BE6E-95A5F0C5E663}"/>
                </a:ext>
              </a:extLst>
            </p:cNvPr>
            <p:cNvSpPr/>
            <p:nvPr/>
          </p:nvSpPr>
          <p:spPr>
            <a:xfrm>
              <a:off x="6910438" y="3429000"/>
              <a:ext cx="1407160" cy="14071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solidFill>
                    <a:schemeClr val="tx2"/>
                  </a:solidFill>
                </a:rPr>
                <a:t>2014</a:t>
              </a:r>
            </a:p>
          </p:txBody>
        </p:sp>
        <p:sp>
          <p:nvSpPr>
            <p:cNvPr id="21" name="Oval 20">
              <a:extLst>
                <a:ext uri="{FF2B5EF4-FFF2-40B4-BE49-F238E27FC236}">
                  <a16:creationId xmlns:a16="http://schemas.microsoft.com/office/drawing/2014/main" id="{A5EA8799-FAA8-4714-9F3A-953D76FC986D}"/>
                </a:ext>
              </a:extLst>
            </p:cNvPr>
            <p:cNvSpPr/>
            <p:nvPr/>
          </p:nvSpPr>
          <p:spPr>
            <a:xfrm>
              <a:off x="4071704" y="3429000"/>
              <a:ext cx="1407160" cy="14071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solidFill>
                    <a:schemeClr val="tx2"/>
                  </a:solidFill>
                </a:rPr>
                <a:t>2020</a:t>
              </a:r>
            </a:p>
          </p:txBody>
        </p:sp>
      </p:grpSp>
      <p:sp>
        <p:nvSpPr>
          <p:cNvPr id="25" name="Footer Placeholder 16">
            <a:extLst>
              <a:ext uri="{FF2B5EF4-FFF2-40B4-BE49-F238E27FC236}">
                <a16:creationId xmlns:a16="http://schemas.microsoft.com/office/drawing/2014/main" id="{477C93F6-8880-4115-8899-A4419B43F291}"/>
              </a:ext>
            </a:extLst>
          </p:cNvPr>
          <p:cNvSpPr>
            <a:spLocks noGrp="1"/>
          </p:cNvSpPr>
          <p:nvPr>
            <p:ph type="ftr" sz="quarter" idx="11"/>
          </p:nvPr>
        </p:nvSpPr>
        <p:spPr>
          <a:xfrm>
            <a:off x="201613" y="6421799"/>
            <a:ext cx="8201607" cy="436201"/>
          </a:xfrm>
        </p:spPr>
        <p:txBody>
          <a:bodyPr/>
          <a:lstStyle/>
          <a:p>
            <a:r>
              <a:rPr lang="en-NZ" dirty="0"/>
              <a:t>Source: Q8i. Do you think there is a certain time of night when TV programmes start that are not OK for you to watch? | Q8ji. Do you know what time of night that is?</a:t>
            </a:r>
          </a:p>
          <a:p>
            <a:r>
              <a:rPr lang="en-NZ" dirty="0"/>
              <a:t>Base size: All 6 to 14 year olds 2020 (n=1,000), 2014 (n=708), 2007 (n=597) </a:t>
            </a:r>
          </a:p>
        </p:txBody>
      </p:sp>
      <p:grpSp>
        <p:nvGrpSpPr>
          <p:cNvPr id="3" name="Group 2">
            <a:extLst>
              <a:ext uri="{FF2B5EF4-FFF2-40B4-BE49-F238E27FC236}">
                <a16:creationId xmlns:a16="http://schemas.microsoft.com/office/drawing/2014/main" id="{77D578DC-3FAF-4572-A07B-03F9E88E90D8}"/>
              </a:ext>
            </a:extLst>
          </p:cNvPr>
          <p:cNvGrpSpPr/>
          <p:nvPr/>
        </p:nvGrpSpPr>
        <p:grpSpPr>
          <a:xfrm>
            <a:off x="9225976" y="5952925"/>
            <a:ext cx="2656722" cy="502027"/>
            <a:chOff x="9408415" y="6090072"/>
            <a:chExt cx="2656722" cy="502027"/>
          </a:xfrm>
        </p:grpSpPr>
        <p:sp>
          <p:nvSpPr>
            <p:cNvPr id="26" name="Isosceles Triangle 25">
              <a:extLst>
                <a:ext uri="{FF2B5EF4-FFF2-40B4-BE49-F238E27FC236}">
                  <a16:creationId xmlns:a16="http://schemas.microsoft.com/office/drawing/2014/main" id="{FDF1F971-BE4C-4161-B665-CCC355162B42}"/>
                </a:ext>
              </a:extLst>
            </p:cNvPr>
            <p:cNvSpPr/>
            <p:nvPr/>
          </p:nvSpPr>
          <p:spPr>
            <a:xfrm>
              <a:off x="9408415" y="6249787"/>
              <a:ext cx="144000" cy="108000"/>
            </a:xfrm>
            <a:prstGeom prst="triangle">
              <a:avLst/>
            </a:prstGeom>
            <a:solidFill>
              <a:schemeClr val="tx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7" name="Isosceles Triangle 26">
              <a:extLst>
                <a:ext uri="{FF2B5EF4-FFF2-40B4-BE49-F238E27FC236}">
                  <a16:creationId xmlns:a16="http://schemas.microsoft.com/office/drawing/2014/main" id="{00BB7767-C120-4011-958E-5E1EE1E7B46E}"/>
                </a:ext>
              </a:extLst>
            </p:cNvPr>
            <p:cNvSpPr/>
            <p:nvPr/>
          </p:nvSpPr>
          <p:spPr>
            <a:xfrm rot="10800000">
              <a:off x="9600039" y="6246247"/>
              <a:ext cx="144000" cy="108000"/>
            </a:xfrm>
            <a:prstGeom prst="triangl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8" name="Footer Placeholder 16">
              <a:extLst>
                <a:ext uri="{FF2B5EF4-FFF2-40B4-BE49-F238E27FC236}">
                  <a16:creationId xmlns:a16="http://schemas.microsoft.com/office/drawing/2014/main" id="{09DDF2B8-8968-40A4-977C-D40F2E5ACAD7}"/>
                </a:ext>
              </a:extLst>
            </p:cNvPr>
            <p:cNvSpPr txBox="1">
              <a:spLocks/>
            </p:cNvSpPr>
            <p:nvPr/>
          </p:nvSpPr>
          <p:spPr>
            <a:xfrm>
              <a:off x="9763959" y="6090072"/>
              <a:ext cx="2301178" cy="502027"/>
            </a:xfrm>
            <a:prstGeom prst="rect">
              <a:avLst/>
            </a:prstGeom>
          </p:spPr>
          <p:txBody>
            <a:bodyPr vert="horz" lIns="91440" tIns="45720" rIns="91440" bIns="45720" rtlCol="0" anchor="ctr"/>
            <a:lstStyle>
              <a:defPPr>
                <a:defRPr lang="en-US"/>
              </a:defPPr>
              <a:lvl1pPr marL="0" algn="l" defTabSz="914400" rtl="0" eaLnBrk="1" latinLnBrk="0" hangingPunct="1">
                <a:lnSpc>
                  <a:spcPct val="80000"/>
                </a:lnSpc>
                <a:defRPr sz="800" kern="1200">
                  <a:solidFill>
                    <a:srgbClr val="5B5C6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Z" dirty="0"/>
                <a:t>Significantly higher / lower than previous wave</a:t>
              </a:r>
            </a:p>
          </p:txBody>
        </p:sp>
      </p:grpSp>
      <p:sp>
        <p:nvSpPr>
          <p:cNvPr id="31" name="Isosceles Triangle 30">
            <a:extLst>
              <a:ext uri="{FF2B5EF4-FFF2-40B4-BE49-F238E27FC236}">
                <a16:creationId xmlns:a16="http://schemas.microsoft.com/office/drawing/2014/main" id="{33FCC1B9-5221-402F-BE3E-97C540EA0AFB}"/>
              </a:ext>
            </a:extLst>
          </p:cNvPr>
          <p:cNvSpPr/>
          <p:nvPr/>
        </p:nvSpPr>
        <p:spPr>
          <a:xfrm>
            <a:off x="1345956" y="3660919"/>
            <a:ext cx="144000" cy="108000"/>
          </a:xfrm>
          <a:prstGeom prst="triangle">
            <a:avLst/>
          </a:prstGeom>
          <a:solidFill>
            <a:schemeClr val="tx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2" name="Isosceles Triangle 31">
            <a:extLst>
              <a:ext uri="{FF2B5EF4-FFF2-40B4-BE49-F238E27FC236}">
                <a16:creationId xmlns:a16="http://schemas.microsoft.com/office/drawing/2014/main" id="{3CE794BD-C4EE-49CD-867A-B861319BB29D}"/>
              </a:ext>
            </a:extLst>
          </p:cNvPr>
          <p:cNvSpPr/>
          <p:nvPr/>
        </p:nvSpPr>
        <p:spPr>
          <a:xfrm rot="10800000">
            <a:off x="4013325" y="4953737"/>
            <a:ext cx="144000" cy="108000"/>
          </a:xfrm>
          <a:prstGeom prst="triangl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aphicFrame>
        <p:nvGraphicFramePr>
          <p:cNvPr id="41" name="Chart 40">
            <a:extLst>
              <a:ext uri="{FF2B5EF4-FFF2-40B4-BE49-F238E27FC236}">
                <a16:creationId xmlns:a16="http://schemas.microsoft.com/office/drawing/2014/main" id="{0C880949-F3DA-408C-8026-C4A8142D20CC}"/>
              </a:ext>
            </a:extLst>
          </p:cNvPr>
          <p:cNvGraphicFramePr/>
          <p:nvPr>
            <p:extLst>
              <p:ext uri="{D42A27DB-BD31-4B8C-83A1-F6EECF244321}">
                <p14:modId xmlns:p14="http://schemas.microsoft.com/office/powerpoint/2010/main" val="1780660746"/>
              </p:ext>
            </p:extLst>
          </p:nvPr>
        </p:nvGraphicFramePr>
        <p:xfrm>
          <a:off x="466927" y="5735484"/>
          <a:ext cx="10904707" cy="407266"/>
        </p:xfrm>
        <a:graphic>
          <a:graphicData uri="http://schemas.openxmlformats.org/drawingml/2006/chart">
            <c:chart xmlns:c="http://schemas.openxmlformats.org/drawingml/2006/chart" xmlns:r="http://schemas.openxmlformats.org/officeDocument/2006/relationships" r:id="rId6"/>
          </a:graphicData>
        </a:graphic>
      </p:graphicFrame>
      <p:sp>
        <p:nvSpPr>
          <p:cNvPr id="42" name="Isosceles Triangle 41">
            <a:extLst>
              <a:ext uri="{FF2B5EF4-FFF2-40B4-BE49-F238E27FC236}">
                <a16:creationId xmlns:a16="http://schemas.microsoft.com/office/drawing/2014/main" id="{EBC4F9DB-ED98-4BD6-83F2-34DDAE253DB9}"/>
              </a:ext>
            </a:extLst>
          </p:cNvPr>
          <p:cNvSpPr/>
          <p:nvPr/>
        </p:nvSpPr>
        <p:spPr>
          <a:xfrm rot="10800000">
            <a:off x="7011618" y="3012454"/>
            <a:ext cx="144000" cy="108000"/>
          </a:xfrm>
          <a:prstGeom prst="triangl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29" name="Picture 28">
            <a:extLst>
              <a:ext uri="{FF2B5EF4-FFF2-40B4-BE49-F238E27FC236}">
                <a16:creationId xmlns:a16="http://schemas.microsoft.com/office/drawing/2014/main" id="{D9EA5E3D-9DF9-4099-B29D-FF7F2612235D}"/>
              </a:ext>
            </a:extLst>
          </p:cNvPr>
          <p:cNvPicPr>
            <a:picLocks noChangeAspect="1"/>
          </p:cNvPicPr>
          <p:nvPr/>
        </p:nvPicPr>
        <p:blipFill>
          <a:blip r:embed="rId7"/>
          <a:stretch>
            <a:fillRect/>
          </a:stretch>
        </p:blipFill>
        <p:spPr>
          <a:xfrm>
            <a:off x="201612" y="119935"/>
            <a:ext cx="612000" cy="612000"/>
          </a:xfrm>
          <a:prstGeom prst="rect">
            <a:avLst/>
          </a:prstGeom>
        </p:spPr>
      </p:pic>
    </p:spTree>
    <p:extLst>
      <p:ext uri="{BB962C8B-B14F-4D97-AF65-F5344CB8AC3E}">
        <p14:creationId xmlns:p14="http://schemas.microsoft.com/office/powerpoint/2010/main" val="344436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AFBC0AD-D46E-4551-A2C2-C2D54CD7569D}"/>
              </a:ext>
            </a:extLst>
          </p:cNvPr>
          <p:cNvSpPr/>
          <p:nvPr/>
        </p:nvSpPr>
        <p:spPr>
          <a:xfrm>
            <a:off x="3329608" y="1039528"/>
            <a:ext cx="8659191" cy="5178392"/>
          </a:xfrm>
          <a:prstGeom prst="rect">
            <a:avLst/>
          </a:prstGeom>
          <a:solidFill>
            <a:schemeClr val="bg1"/>
          </a:solidFill>
          <a:ln w="508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p:txBody>
          <a:bodyPr/>
          <a:lstStyle/>
          <a:p>
            <a:r>
              <a:rPr lang="en-NZ" dirty="0"/>
              <a:t>Devices and platforms / services available</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a:xfrm>
            <a:off x="201614" y="6334250"/>
            <a:ext cx="6935388" cy="436201"/>
          </a:xfrm>
        </p:spPr>
        <p:txBody>
          <a:bodyPr/>
          <a:lstStyle/>
          <a:p>
            <a:r>
              <a:rPr lang="en-NZ" dirty="0"/>
              <a:t>*Proportion of children with access to their own personal smartphone was 48% in 2014</a:t>
            </a:r>
          </a:p>
          <a:p>
            <a:r>
              <a:rPr lang="en-NZ" dirty="0"/>
              <a:t>Note: Please interpret these results with caution, an online method is likely to overestimate levels of access to devices. It’s worth noting that access to devices was broadly consistent between online and face to face samples. However, we observed relatively lower levels of access to TV, games consoles, and Sky TV for face to face participants.</a:t>
            </a:r>
          </a:p>
          <a:p>
            <a:r>
              <a:rPr lang="en-NZ" dirty="0"/>
              <a:t>Source: S1Q1. Firstly, which of these do you have in your home? | S1Q2. And which of these does [CHILD] have access to? </a:t>
            </a:r>
          </a:p>
          <a:p>
            <a:r>
              <a:rPr lang="en-NZ" dirty="0"/>
              <a:t>Base size: All parents and caregivers of 6 to 14 year olds 2020 (n=1,112); 2014 (n=708); 2007 (n=604)</a:t>
            </a:r>
          </a:p>
        </p:txBody>
      </p:sp>
      <p:sp>
        <p:nvSpPr>
          <p:cNvPr id="11" name="Rectangle 10">
            <a:extLst>
              <a:ext uri="{FF2B5EF4-FFF2-40B4-BE49-F238E27FC236}">
                <a16:creationId xmlns:a16="http://schemas.microsoft.com/office/drawing/2014/main" id="{64367E28-56F4-4CC0-B141-D52D846B57F8}"/>
              </a:ext>
            </a:extLst>
          </p:cNvPr>
          <p:cNvSpPr/>
          <p:nvPr/>
        </p:nvSpPr>
        <p:spPr>
          <a:xfrm>
            <a:off x="99390" y="1387397"/>
            <a:ext cx="3021497" cy="34529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6000">
              <a:spcAft>
                <a:spcPts val="1800"/>
              </a:spcAft>
            </a:pPr>
            <a:r>
              <a:rPr lang="en-NZ" dirty="0">
                <a:solidFill>
                  <a:srgbClr val="404040"/>
                </a:solidFill>
              </a:rPr>
              <a:t>Access to streaming services and Smart TVs has increased dramatically since 2014, while access to radio, DVD players, and SKY TV has dropped off. </a:t>
            </a:r>
          </a:p>
          <a:p>
            <a:pPr marL="36000">
              <a:spcAft>
                <a:spcPts val="1800"/>
              </a:spcAft>
            </a:pPr>
            <a:r>
              <a:rPr lang="en-NZ" dirty="0">
                <a:solidFill>
                  <a:srgbClr val="404040"/>
                </a:solidFill>
              </a:rPr>
              <a:t>There is widespread access to television, smartphones and computers. </a:t>
            </a:r>
          </a:p>
          <a:p>
            <a:pPr marL="36000">
              <a:spcAft>
                <a:spcPts val="1800"/>
              </a:spcAft>
            </a:pPr>
            <a:r>
              <a:rPr lang="en-NZ" dirty="0">
                <a:solidFill>
                  <a:srgbClr val="404040"/>
                </a:solidFill>
              </a:rPr>
              <a:t>On average, children have eight of these things in their household, and have access to six of them. </a:t>
            </a:r>
          </a:p>
        </p:txBody>
      </p:sp>
      <p:graphicFrame>
        <p:nvGraphicFramePr>
          <p:cNvPr id="7" name="Chart 6">
            <a:extLst>
              <a:ext uri="{FF2B5EF4-FFF2-40B4-BE49-F238E27FC236}">
                <a16:creationId xmlns:a16="http://schemas.microsoft.com/office/drawing/2014/main" id="{FEC330C3-D707-4D61-91F7-18ACDDA5FA62}"/>
              </a:ext>
            </a:extLst>
          </p:cNvPr>
          <p:cNvGraphicFramePr/>
          <p:nvPr>
            <p:extLst>
              <p:ext uri="{D42A27DB-BD31-4B8C-83A1-F6EECF244321}">
                <p14:modId xmlns:p14="http://schemas.microsoft.com/office/powerpoint/2010/main" val="1905781540"/>
              </p:ext>
            </p:extLst>
          </p:nvPr>
        </p:nvGraphicFramePr>
        <p:xfrm>
          <a:off x="3446002" y="1242392"/>
          <a:ext cx="8426402" cy="4975528"/>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26D2726D-F2EF-4532-9AF3-9706EB1A70D3}"/>
              </a:ext>
            </a:extLst>
          </p:cNvPr>
          <p:cNvSpPr/>
          <p:nvPr/>
        </p:nvSpPr>
        <p:spPr>
          <a:xfrm>
            <a:off x="0" y="1093470"/>
            <a:ext cx="3120887"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pSp>
        <p:nvGrpSpPr>
          <p:cNvPr id="4" name="Group 3">
            <a:extLst>
              <a:ext uri="{FF2B5EF4-FFF2-40B4-BE49-F238E27FC236}">
                <a16:creationId xmlns:a16="http://schemas.microsoft.com/office/drawing/2014/main" id="{7F2EDBF8-38BC-4D85-8766-02D5C2BDB618}"/>
              </a:ext>
            </a:extLst>
          </p:cNvPr>
          <p:cNvGrpSpPr/>
          <p:nvPr/>
        </p:nvGrpSpPr>
        <p:grpSpPr>
          <a:xfrm>
            <a:off x="5639308" y="1660737"/>
            <a:ext cx="6233096" cy="3456000"/>
            <a:chOff x="6187440" y="1712976"/>
            <a:chExt cx="5617464" cy="3890181"/>
          </a:xfrm>
        </p:grpSpPr>
        <p:cxnSp>
          <p:nvCxnSpPr>
            <p:cNvPr id="10" name="Straight Connector 9">
              <a:extLst>
                <a:ext uri="{FF2B5EF4-FFF2-40B4-BE49-F238E27FC236}">
                  <a16:creationId xmlns:a16="http://schemas.microsoft.com/office/drawing/2014/main" id="{7B6EBB17-8FBE-436B-814E-CAD00FFD5DD9}"/>
                </a:ext>
              </a:extLst>
            </p:cNvPr>
            <p:cNvCxnSpPr>
              <a:cxnSpLocks/>
            </p:cNvCxnSpPr>
            <p:nvPr/>
          </p:nvCxnSpPr>
          <p:spPr>
            <a:xfrm>
              <a:off x="6187440" y="1712976"/>
              <a:ext cx="5617464"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358FC9B-E1EC-4786-911D-6F061B0FE94B}"/>
                </a:ext>
              </a:extLst>
            </p:cNvPr>
            <p:cNvCxnSpPr/>
            <p:nvPr/>
          </p:nvCxnSpPr>
          <p:spPr>
            <a:xfrm>
              <a:off x="6187440" y="2037158"/>
              <a:ext cx="5617464"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E7B079D-B462-41F4-8ABC-46D94F463BB0}"/>
                </a:ext>
              </a:extLst>
            </p:cNvPr>
            <p:cNvCxnSpPr/>
            <p:nvPr/>
          </p:nvCxnSpPr>
          <p:spPr>
            <a:xfrm>
              <a:off x="6187440" y="2361340"/>
              <a:ext cx="5617464"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D1DE4C8-CA0D-4B78-BAD2-36B96721CF40}"/>
                </a:ext>
              </a:extLst>
            </p:cNvPr>
            <p:cNvCxnSpPr/>
            <p:nvPr/>
          </p:nvCxnSpPr>
          <p:spPr>
            <a:xfrm>
              <a:off x="6187440" y="2685522"/>
              <a:ext cx="5617464"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00CF122-A7EA-40CC-BFB4-4AFA1F205803}"/>
                </a:ext>
              </a:extLst>
            </p:cNvPr>
            <p:cNvCxnSpPr/>
            <p:nvPr/>
          </p:nvCxnSpPr>
          <p:spPr>
            <a:xfrm>
              <a:off x="6187440" y="3009704"/>
              <a:ext cx="5617464"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773BFA5-6A0D-4638-9B9E-C16E1D140E4C}"/>
                </a:ext>
              </a:extLst>
            </p:cNvPr>
            <p:cNvCxnSpPr/>
            <p:nvPr/>
          </p:nvCxnSpPr>
          <p:spPr>
            <a:xfrm>
              <a:off x="6187440" y="3333886"/>
              <a:ext cx="5617464"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C37AC1-A23D-4627-8380-BDD137C062FD}"/>
                </a:ext>
              </a:extLst>
            </p:cNvPr>
            <p:cNvCxnSpPr/>
            <p:nvPr/>
          </p:nvCxnSpPr>
          <p:spPr>
            <a:xfrm>
              <a:off x="6187440" y="3658068"/>
              <a:ext cx="5617464"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EBBA9A8-CABB-498C-8EE0-8E335C1C92D6}"/>
                </a:ext>
              </a:extLst>
            </p:cNvPr>
            <p:cNvCxnSpPr/>
            <p:nvPr/>
          </p:nvCxnSpPr>
          <p:spPr>
            <a:xfrm>
              <a:off x="6187440" y="3982250"/>
              <a:ext cx="5617464"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4D7D92D-1DED-42EC-9CDD-ECBD348F5D4F}"/>
                </a:ext>
              </a:extLst>
            </p:cNvPr>
            <p:cNvCxnSpPr/>
            <p:nvPr/>
          </p:nvCxnSpPr>
          <p:spPr>
            <a:xfrm>
              <a:off x="6187440" y="4306432"/>
              <a:ext cx="5617464"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EC7D357-01FD-4CA6-920B-17DED95D4DD1}"/>
                </a:ext>
              </a:extLst>
            </p:cNvPr>
            <p:cNvCxnSpPr/>
            <p:nvPr/>
          </p:nvCxnSpPr>
          <p:spPr>
            <a:xfrm>
              <a:off x="6187440" y="4630614"/>
              <a:ext cx="5617464"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7523C52-3FBB-4ABF-BE6B-AE692A8BC5D5}"/>
                </a:ext>
              </a:extLst>
            </p:cNvPr>
            <p:cNvCxnSpPr/>
            <p:nvPr/>
          </p:nvCxnSpPr>
          <p:spPr>
            <a:xfrm>
              <a:off x="6187440" y="4954796"/>
              <a:ext cx="5617464"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DB8E4BD-A0E1-48D7-83C5-BCF44702EBA0}"/>
                </a:ext>
              </a:extLst>
            </p:cNvPr>
            <p:cNvCxnSpPr/>
            <p:nvPr/>
          </p:nvCxnSpPr>
          <p:spPr>
            <a:xfrm>
              <a:off x="6187440" y="5278978"/>
              <a:ext cx="5617464"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4E96DC-C20D-4394-9685-3D5DC8FD989B}"/>
                </a:ext>
              </a:extLst>
            </p:cNvPr>
            <p:cNvCxnSpPr/>
            <p:nvPr/>
          </p:nvCxnSpPr>
          <p:spPr>
            <a:xfrm>
              <a:off x="6187440" y="5603157"/>
              <a:ext cx="5617464"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cxnSp>
        <p:nvCxnSpPr>
          <p:cNvPr id="27" name="Straight Connector 26">
            <a:extLst>
              <a:ext uri="{FF2B5EF4-FFF2-40B4-BE49-F238E27FC236}">
                <a16:creationId xmlns:a16="http://schemas.microsoft.com/office/drawing/2014/main" id="{A345959D-E220-4554-BAB7-B78F89730907}"/>
              </a:ext>
            </a:extLst>
          </p:cNvPr>
          <p:cNvCxnSpPr/>
          <p:nvPr/>
        </p:nvCxnSpPr>
        <p:spPr>
          <a:xfrm>
            <a:off x="5626608" y="5408837"/>
            <a:ext cx="6233096"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aphicFrame>
        <p:nvGraphicFramePr>
          <p:cNvPr id="9" name="Table 8">
            <a:extLst>
              <a:ext uri="{FF2B5EF4-FFF2-40B4-BE49-F238E27FC236}">
                <a16:creationId xmlns:a16="http://schemas.microsoft.com/office/drawing/2014/main" id="{655E9D8A-8EEF-417A-8763-0F08CB75D22E}"/>
              </a:ext>
            </a:extLst>
          </p:cNvPr>
          <p:cNvGraphicFramePr>
            <a:graphicFrameLocks noGrp="1"/>
          </p:cNvGraphicFramePr>
          <p:nvPr/>
        </p:nvGraphicFramePr>
        <p:xfrm>
          <a:off x="10580371" y="1026456"/>
          <a:ext cx="1389888" cy="4687857"/>
        </p:xfrm>
        <a:graphic>
          <a:graphicData uri="http://schemas.openxmlformats.org/drawingml/2006/table">
            <a:tbl>
              <a:tblPr firstRow="1" bandRow="1">
                <a:tableStyleId>{5C22544A-7EE6-4342-B048-85BDC9FD1C3A}</a:tableStyleId>
              </a:tblPr>
              <a:tblGrid>
                <a:gridCol w="694944">
                  <a:extLst>
                    <a:ext uri="{9D8B030D-6E8A-4147-A177-3AD203B41FA5}">
                      <a16:colId xmlns:a16="http://schemas.microsoft.com/office/drawing/2014/main" val="2044326311"/>
                    </a:ext>
                  </a:extLst>
                </a:gridCol>
                <a:gridCol w="694944">
                  <a:extLst>
                    <a:ext uri="{9D8B030D-6E8A-4147-A177-3AD203B41FA5}">
                      <a16:colId xmlns:a16="http://schemas.microsoft.com/office/drawing/2014/main" val="2236237344"/>
                    </a:ext>
                  </a:extLst>
                </a:gridCol>
              </a:tblGrid>
              <a:tr h="407592">
                <a:tc>
                  <a:txBody>
                    <a:bodyPr/>
                    <a:lstStyle/>
                    <a:p>
                      <a:pPr algn="ctr"/>
                      <a:r>
                        <a:rPr lang="en-NZ" sz="1050" b="1" dirty="0">
                          <a:solidFill>
                            <a:schemeClr val="tx1"/>
                          </a:solidFill>
                        </a:rPr>
                        <a:t>2014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NZ" sz="1050" b="1" dirty="0">
                          <a:solidFill>
                            <a:schemeClr val="tx1"/>
                          </a:solidFill>
                        </a:rPr>
                        <a:t>2007</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30682338"/>
                  </a:ext>
                </a:extLst>
              </a:tr>
              <a:tr h="285351">
                <a:tc>
                  <a:txBody>
                    <a:bodyPr/>
                    <a:lstStyle/>
                    <a:p>
                      <a:pPr algn="ctr"/>
                      <a:r>
                        <a:rPr lang="en-NZ" sz="1100" dirty="0">
                          <a:solidFill>
                            <a:schemeClr val="tx1"/>
                          </a:solidFill>
                        </a:rPr>
                        <a:t>98%</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NZ" sz="1100" dirty="0">
                          <a:solidFill>
                            <a:schemeClr val="tx1"/>
                          </a:solidFill>
                        </a:rPr>
                        <a:t>99.5%</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39806773"/>
                  </a:ext>
                </a:extLst>
              </a:tr>
              <a:tr h="285351">
                <a:tc>
                  <a:txBody>
                    <a:bodyPr/>
                    <a:lstStyle/>
                    <a:p>
                      <a:pPr algn="ctr"/>
                      <a:r>
                        <a:rPr lang="en-NZ" sz="1100" dirty="0">
                          <a:solidFill>
                            <a:schemeClr val="tx1"/>
                          </a:solidFill>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100" dirty="0">
                          <a:solidFill>
                            <a:schemeClr val="tx1"/>
                          </a:solidFill>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10625314"/>
                  </a:ext>
                </a:extLst>
              </a:tr>
              <a:tr h="285351">
                <a:tc>
                  <a:txBody>
                    <a:bodyPr/>
                    <a:lstStyle/>
                    <a:p>
                      <a:pPr algn="ctr"/>
                      <a:r>
                        <a:rPr lang="en-NZ" sz="1100" dirty="0">
                          <a:solidFill>
                            <a:schemeClr val="tx1"/>
                          </a:solidFill>
                        </a:rPr>
                        <a:t>88%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100" dirty="0">
                          <a:solidFill>
                            <a:schemeClr val="tx1"/>
                          </a:solidFill>
                        </a:rPr>
                        <a:t>88%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41155951"/>
                  </a:ext>
                </a:extLst>
              </a:tr>
              <a:tr h="285351">
                <a:tc>
                  <a:txBody>
                    <a:bodyPr/>
                    <a:lstStyle/>
                    <a:p>
                      <a:pPr algn="ctr"/>
                      <a:r>
                        <a:rPr lang="en-NZ" sz="1100" dirty="0">
                          <a:solidFill>
                            <a:schemeClr val="tx1"/>
                          </a:solidFill>
                        </a:rPr>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100" dirty="0">
                          <a:solidFill>
                            <a:schemeClr val="tx1"/>
                          </a:solidFill>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73634411"/>
                  </a:ext>
                </a:extLst>
              </a:tr>
              <a:tr h="285351">
                <a:tc>
                  <a:txBody>
                    <a:bodyPr/>
                    <a:lstStyle/>
                    <a:p>
                      <a:pPr algn="ctr"/>
                      <a:r>
                        <a:rPr lang="en-NZ" sz="1100" dirty="0">
                          <a:solidFill>
                            <a:schemeClr val="tx1"/>
                          </a:solidFill>
                        </a:rPr>
                        <a:t>72%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100" dirty="0">
                          <a:solidFill>
                            <a:schemeClr val="tx1"/>
                          </a:solidFill>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09519811"/>
                  </a:ext>
                </a:extLst>
              </a:tr>
              <a:tr h="285351">
                <a:tc>
                  <a:txBody>
                    <a:bodyPr/>
                    <a:lstStyle/>
                    <a:p>
                      <a:pPr algn="ctr"/>
                      <a:r>
                        <a:rPr lang="en-NZ" sz="1100" dirty="0">
                          <a:solidFill>
                            <a:schemeClr val="tx1"/>
                          </a:solidFill>
                        </a:rPr>
                        <a:t>64%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100" dirty="0">
                          <a:solidFill>
                            <a:schemeClr val="tx1"/>
                          </a:solidFill>
                        </a:rPr>
                        <a:t>66%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57755579"/>
                  </a:ext>
                </a:extLst>
              </a:tr>
              <a:tr h="285351">
                <a:tc>
                  <a:txBody>
                    <a:bodyPr/>
                    <a:lstStyle/>
                    <a:p>
                      <a:pPr algn="ctr"/>
                      <a:r>
                        <a:rPr lang="en-NZ" sz="1100" dirty="0">
                          <a:solidFill>
                            <a:schemeClr val="tx1"/>
                          </a:solidFill>
                        </a:rPr>
                        <a:t>84%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100" dirty="0">
                          <a:solidFill>
                            <a:schemeClr val="tx1"/>
                          </a:solidFill>
                        </a:rPr>
                        <a:t>95%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5631038"/>
                  </a:ext>
                </a:extLst>
              </a:tr>
              <a:tr h="285351">
                <a:tc>
                  <a:txBody>
                    <a:bodyPr/>
                    <a:lstStyle/>
                    <a:p>
                      <a:pPr algn="ctr"/>
                      <a:r>
                        <a:rPr lang="en-NZ" sz="1100" dirty="0">
                          <a:solidFill>
                            <a:schemeClr val="tx1"/>
                          </a:solidFill>
                        </a:rPr>
                        <a:t>22%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100" dirty="0">
                          <a:solidFill>
                            <a:schemeClr val="tx1"/>
                          </a:solidFill>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8663224"/>
                  </a:ext>
                </a:extLst>
              </a:tr>
              <a:tr h="285351">
                <a:tc>
                  <a:txBody>
                    <a:bodyPr/>
                    <a:lstStyle/>
                    <a:p>
                      <a:pPr algn="ctr"/>
                      <a:r>
                        <a:rPr lang="en-NZ" sz="1100" dirty="0">
                          <a:solidFill>
                            <a:schemeClr val="tx1"/>
                          </a:solidFill>
                        </a:rPr>
                        <a:t>84%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100" dirty="0">
                          <a:solidFill>
                            <a:schemeClr val="tx1"/>
                          </a:solidFill>
                        </a:rPr>
                        <a:t>92%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9524902"/>
                  </a:ext>
                </a:extLst>
              </a:tr>
              <a:tr h="285351">
                <a:tc>
                  <a:txBody>
                    <a:bodyPr/>
                    <a:lstStyle/>
                    <a:p>
                      <a:pPr algn="ctr"/>
                      <a:r>
                        <a:rPr lang="en-NZ" sz="1100" dirty="0">
                          <a:solidFill>
                            <a:schemeClr val="tx1"/>
                          </a:solidFill>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100" dirty="0">
                          <a:solidFill>
                            <a:schemeClr val="tx1"/>
                          </a:solidFill>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23435948"/>
                  </a:ext>
                </a:extLst>
              </a:tr>
              <a:tr h="285351">
                <a:tc>
                  <a:txBody>
                    <a:bodyPr/>
                    <a:lstStyle/>
                    <a:p>
                      <a:pPr algn="ctr"/>
                      <a:r>
                        <a:rPr lang="en-NZ" sz="1100" dirty="0">
                          <a:solidFill>
                            <a:schemeClr val="tx1"/>
                          </a:solidFill>
                        </a:rPr>
                        <a:t>49%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100" dirty="0">
                          <a:solidFill>
                            <a:schemeClr val="tx1"/>
                          </a:solidFill>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06826191"/>
                  </a:ext>
                </a:extLst>
              </a:tr>
              <a:tr h="285351">
                <a:tc>
                  <a:txBody>
                    <a:bodyPr/>
                    <a:lstStyle/>
                    <a:p>
                      <a:pPr algn="ctr"/>
                      <a:r>
                        <a:rPr lang="en-NZ" sz="1100" dirty="0">
                          <a:solidFill>
                            <a:schemeClr val="tx1"/>
                          </a:solidFill>
                        </a:rPr>
                        <a:t>52%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100" dirty="0">
                          <a:solidFill>
                            <a:schemeClr val="tx1"/>
                          </a:solidFill>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71557576"/>
                  </a:ext>
                </a:extLst>
              </a:tr>
              <a:tr h="285351">
                <a:tc>
                  <a:txBody>
                    <a:bodyPr/>
                    <a:lstStyle/>
                    <a:p>
                      <a:pPr algn="ctr"/>
                      <a:r>
                        <a:rPr lang="en-NZ" sz="1100" dirty="0">
                          <a:solidFill>
                            <a:schemeClr val="tx1"/>
                          </a:solidFill>
                        </a:rPr>
                        <a:t>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100" dirty="0">
                          <a:solidFill>
                            <a:schemeClr val="tx1"/>
                          </a:solidFill>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56177673"/>
                  </a:ext>
                </a:extLst>
              </a:tr>
              <a:tr h="285351">
                <a:tc>
                  <a:txBody>
                    <a:bodyPr/>
                    <a:lstStyle/>
                    <a:p>
                      <a:pPr algn="ctr"/>
                      <a:r>
                        <a:rPr lang="en-NZ" sz="1100" dirty="0">
                          <a:solidFill>
                            <a:schemeClr val="tx1"/>
                          </a:solidFill>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100" dirty="0">
                          <a:solidFill>
                            <a:schemeClr val="tx1"/>
                          </a:solidFill>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51976877"/>
                  </a:ext>
                </a:extLst>
              </a:tr>
              <a:tr h="285351">
                <a:tc>
                  <a:txBody>
                    <a:bodyPr/>
                    <a:lstStyle/>
                    <a:p>
                      <a:pPr algn="ctr"/>
                      <a:r>
                        <a:rPr lang="en-NZ" sz="1100" dirty="0">
                          <a:solidFill>
                            <a:schemeClr val="tx1"/>
                          </a:solidFill>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NZ" sz="1100" dirty="0">
                          <a:solidFill>
                            <a:schemeClr val="tx1"/>
                          </a:solidFill>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15836297"/>
                  </a:ext>
                </a:extLst>
              </a:tr>
            </a:tbl>
          </a:graphicData>
        </a:graphic>
      </p:graphicFrame>
      <p:sp>
        <p:nvSpPr>
          <p:cNvPr id="28" name="Footer Placeholder 16">
            <a:extLst>
              <a:ext uri="{FF2B5EF4-FFF2-40B4-BE49-F238E27FC236}">
                <a16:creationId xmlns:a16="http://schemas.microsoft.com/office/drawing/2014/main" id="{FBA8DD60-0BD3-4036-9F4E-4C972FFF35DA}"/>
              </a:ext>
            </a:extLst>
          </p:cNvPr>
          <p:cNvSpPr txBox="1">
            <a:spLocks/>
          </p:cNvSpPr>
          <p:nvPr/>
        </p:nvSpPr>
        <p:spPr>
          <a:xfrm>
            <a:off x="7780966" y="6410062"/>
            <a:ext cx="2080323" cy="436201"/>
          </a:xfrm>
          <a:prstGeom prst="rect">
            <a:avLst/>
          </a:prstGeom>
        </p:spPr>
        <p:txBody>
          <a:bodyPr vert="horz" lIns="91440" tIns="45720" rIns="91440" bIns="45720" rtlCol="0" anchor="ctr"/>
          <a:lstStyle>
            <a:defPPr>
              <a:defRPr lang="en-US"/>
            </a:defPPr>
            <a:lvl1pPr marL="0" algn="l" defTabSz="914400" rtl="0" eaLnBrk="1" latinLnBrk="0" hangingPunct="1">
              <a:lnSpc>
                <a:spcPct val="80000"/>
              </a:lnSpc>
              <a:defRPr sz="800" kern="1200">
                <a:solidFill>
                  <a:srgbClr val="5B5C6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Z" dirty="0"/>
              <a:t>Significantly higher / lower than in 2014</a:t>
            </a:r>
          </a:p>
        </p:txBody>
      </p:sp>
      <p:sp>
        <p:nvSpPr>
          <p:cNvPr id="29" name="Isosceles Triangle 28">
            <a:extLst>
              <a:ext uri="{FF2B5EF4-FFF2-40B4-BE49-F238E27FC236}">
                <a16:creationId xmlns:a16="http://schemas.microsoft.com/office/drawing/2014/main" id="{0BC62AFF-D596-49C9-BD7D-C56D8598574F}"/>
              </a:ext>
            </a:extLst>
          </p:cNvPr>
          <p:cNvSpPr/>
          <p:nvPr/>
        </p:nvSpPr>
        <p:spPr>
          <a:xfrm>
            <a:off x="7445342" y="6550035"/>
            <a:ext cx="144000" cy="108000"/>
          </a:xfrm>
          <a:prstGeom prst="triangl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0" name="Isosceles Triangle 29">
            <a:extLst>
              <a:ext uri="{FF2B5EF4-FFF2-40B4-BE49-F238E27FC236}">
                <a16:creationId xmlns:a16="http://schemas.microsoft.com/office/drawing/2014/main" id="{259A9F0D-197C-4BC0-BF12-601B4B87B5CA}"/>
              </a:ext>
            </a:extLst>
          </p:cNvPr>
          <p:cNvSpPr/>
          <p:nvPr/>
        </p:nvSpPr>
        <p:spPr>
          <a:xfrm rot="10800000">
            <a:off x="7636966" y="6550035"/>
            <a:ext cx="144000" cy="108000"/>
          </a:xfrm>
          <a:prstGeom prst="triangle">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5" name="TextBox 4">
            <a:extLst>
              <a:ext uri="{FF2B5EF4-FFF2-40B4-BE49-F238E27FC236}">
                <a16:creationId xmlns:a16="http://schemas.microsoft.com/office/drawing/2014/main" id="{13F01548-F1F4-4DBE-8700-2DA8036E7A7E}"/>
              </a:ext>
            </a:extLst>
          </p:cNvPr>
          <p:cNvSpPr txBox="1"/>
          <p:nvPr/>
        </p:nvSpPr>
        <p:spPr>
          <a:xfrm>
            <a:off x="10580371" y="1233718"/>
            <a:ext cx="1426970" cy="215444"/>
          </a:xfrm>
          <a:prstGeom prst="rect">
            <a:avLst/>
          </a:prstGeom>
          <a:noFill/>
        </p:spPr>
        <p:txBody>
          <a:bodyPr wrap="square" rtlCol="0">
            <a:spAutoFit/>
          </a:bodyPr>
          <a:lstStyle/>
          <a:p>
            <a:pPr algn="ctr"/>
            <a:r>
              <a:rPr lang="en-NZ" sz="800" dirty="0"/>
              <a:t>(Total present at home)</a:t>
            </a:r>
          </a:p>
        </p:txBody>
      </p:sp>
      <p:sp>
        <p:nvSpPr>
          <p:cNvPr id="31" name="Isosceles Triangle 30">
            <a:extLst>
              <a:ext uri="{FF2B5EF4-FFF2-40B4-BE49-F238E27FC236}">
                <a16:creationId xmlns:a16="http://schemas.microsoft.com/office/drawing/2014/main" id="{A96F51F8-66D4-4A11-B588-04BC8F576027}"/>
              </a:ext>
            </a:extLst>
          </p:cNvPr>
          <p:cNvSpPr/>
          <p:nvPr/>
        </p:nvSpPr>
        <p:spPr>
          <a:xfrm>
            <a:off x="9415909" y="2353709"/>
            <a:ext cx="144000" cy="108000"/>
          </a:xfrm>
          <a:prstGeom prst="triangl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2" name="Isosceles Triangle 31">
            <a:extLst>
              <a:ext uri="{FF2B5EF4-FFF2-40B4-BE49-F238E27FC236}">
                <a16:creationId xmlns:a16="http://schemas.microsoft.com/office/drawing/2014/main" id="{5D35F995-039D-49ED-87C3-59D6EFC73B97}"/>
              </a:ext>
            </a:extLst>
          </p:cNvPr>
          <p:cNvSpPr/>
          <p:nvPr/>
        </p:nvSpPr>
        <p:spPr>
          <a:xfrm rot="10800000">
            <a:off x="8576174" y="3236214"/>
            <a:ext cx="144000" cy="108000"/>
          </a:xfrm>
          <a:prstGeom prst="triangle">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3" name="Isosceles Triangle 32">
            <a:extLst>
              <a:ext uri="{FF2B5EF4-FFF2-40B4-BE49-F238E27FC236}">
                <a16:creationId xmlns:a16="http://schemas.microsoft.com/office/drawing/2014/main" id="{666E63B2-D8CF-4C43-B3FD-F1602FB72679}"/>
              </a:ext>
            </a:extLst>
          </p:cNvPr>
          <p:cNvSpPr/>
          <p:nvPr/>
        </p:nvSpPr>
        <p:spPr>
          <a:xfrm>
            <a:off x="8575947" y="3491397"/>
            <a:ext cx="144000" cy="108000"/>
          </a:xfrm>
          <a:prstGeom prst="triangl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4" name="Isosceles Triangle 33">
            <a:extLst>
              <a:ext uri="{FF2B5EF4-FFF2-40B4-BE49-F238E27FC236}">
                <a16:creationId xmlns:a16="http://schemas.microsoft.com/office/drawing/2014/main" id="{D475365D-B025-4F67-92FF-C8E9084939FD}"/>
              </a:ext>
            </a:extLst>
          </p:cNvPr>
          <p:cNvSpPr/>
          <p:nvPr/>
        </p:nvSpPr>
        <p:spPr>
          <a:xfrm rot="10800000">
            <a:off x="8175679" y="3782022"/>
            <a:ext cx="144000" cy="108000"/>
          </a:xfrm>
          <a:prstGeom prst="triangle">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5" name="Isosceles Triangle 34">
            <a:extLst>
              <a:ext uri="{FF2B5EF4-FFF2-40B4-BE49-F238E27FC236}">
                <a16:creationId xmlns:a16="http://schemas.microsoft.com/office/drawing/2014/main" id="{E9DE0E30-C6C9-4A08-BEC3-0924471E692C}"/>
              </a:ext>
            </a:extLst>
          </p:cNvPr>
          <p:cNvSpPr/>
          <p:nvPr/>
        </p:nvSpPr>
        <p:spPr>
          <a:xfrm rot="10800000">
            <a:off x="7573169" y="4359728"/>
            <a:ext cx="144000" cy="108000"/>
          </a:xfrm>
          <a:prstGeom prst="triangle">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7" name="Isosceles Triangle 36">
            <a:extLst>
              <a:ext uri="{FF2B5EF4-FFF2-40B4-BE49-F238E27FC236}">
                <a16:creationId xmlns:a16="http://schemas.microsoft.com/office/drawing/2014/main" id="{0680A0DD-C6A9-429F-B8C1-6269668FBDB0}"/>
              </a:ext>
            </a:extLst>
          </p:cNvPr>
          <p:cNvSpPr/>
          <p:nvPr/>
        </p:nvSpPr>
        <p:spPr>
          <a:xfrm>
            <a:off x="7137001" y="4923255"/>
            <a:ext cx="144000" cy="108000"/>
          </a:xfrm>
          <a:prstGeom prst="triangl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8" name="Isosceles Triangle 37">
            <a:extLst>
              <a:ext uri="{FF2B5EF4-FFF2-40B4-BE49-F238E27FC236}">
                <a16:creationId xmlns:a16="http://schemas.microsoft.com/office/drawing/2014/main" id="{99FFD211-7461-4FA1-BD81-8AE1E76C78FB}"/>
              </a:ext>
            </a:extLst>
          </p:cNvPr>
          <p:cNvSpPr/>
          <p:nvPr/>
        </p:nvSpPr>
        <p:spPr>
          <a:xfrm rot="10800000">
            <a:off x="7209001" y="4666404"/>
            <a:ext cx="144000" cy="108000"/>
          </a:xfrm>
          <a:prstGeom prst="triangle">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Tree>
    <p:extLst>
      <p:ext uri="{BB962C8B-B14F-4D97-AF65-F5344CB8AC3E}">
        <p14:creationId xmlns:p14="http://schemas.microsoft.com/office/powerpoint/2010/main" val="2762681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6975C7-68E1-40B4-9BFB-B7623859750D}"/>
              </a:ext>
            </a:extLst>
          </p:cNvPr>
          <p:cNvSpPr/>
          <p:nvPr/>
        </p:nvSpPr>
        <p:spPr>
          <a:xfrm>
            <a:off x="3136898" y="1053442"/>
            <a:ext cx="8851901" cy="5126769"/>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graphicFrame>
        <p:nvGraphicFramePr>
          <p:cNvPr id="7" name="Chart 6">
            <a:extLst>
              <a:ext uri="{FF2B5EF4-FFF2-40B4-BE49-F238E27FC236}">
                <a16:creationId xmlns:a16="http://schemas.microsoft.com/office/drawing/2014/main" id="{FEC330C3-D707-4D61-91F7-18ACDDA5FA62}"/>
              </a:ext>
            </a:extLst>
          </p:cNvPr>
          <p:cNvGraphicFramePr/>
          <p:nvPr>
            <p:extLst>
              <p:ext uri="{D42A27DB-BD31-4B8C-83A1-F6EECF244321}">
                <p14:modId xmlns:p14="http://schemas.microsoft.com/office/powerpoint/2010/main" val="666242865"/>
              </p:ext>
            </p:extLst>
          </p:nvPr>
        </p:nvGraphicFramePr>
        <p:xfrm>
          <a:off x="3122578" y="1048765"/>
          <a:ext cx="8426402" cy="5131447"/>
        </p:xfrm>
        <a:graphic>
          <a:graphicData uri="http://schemas.openxmlformats.org/drawingml/2006/chart">
            <c:chart xmlns:c="http://schemas.openxmlformats.org/drawingml/2006/chart" xmlns:r="http://schemas.openxmlformats.org/officeDocument/2006/relationships" r:id="rId2"/>
          </a:graphicData>
        </a:graphic>
      </p:graphicFrame>
      <p:sp>
        <p:nvSpPr>
          <p:cNvPr id="21" name="Rectangle 20">
            <a:extLst>
              <a:ext uri="{FF2B5EF4-FFF2-40B4-BE49-F238E27FC236}">
                <a16:creationId xmlns:a16="http://schemas.microsoft.com/office/drawing/2014/main" id="{C80BA796-43D8-4076-81B5-71AE61029031}"/>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23925" y="138224"/>
            <a:ext cx="9212683" cy="547576"/>
          </a:xfrm>
        </p:spPr>
        <p:txBody>
          <a:bodyPr/>
          <a:lstStyle/>
          <a:p>
            <a:r>
              <a:rPr lang="en-NZ" dirty="0"/>
              <a:t>What is distressing or disturbing content for children?</a:t>
            </a:r>
          </a:p>
        </p:txBody>
      </p:sp>
      <p:sp>
        <p:nvSpPr>
          <p:cNvPr id="11" name="Rectangle 10">
            <a:extLst>
              <a:ext uri="{FF2B5EF4-FFF2-40B4-BE49-F238E27FC236}">
                <a16:creationId xmlns:a16="http://schemas.microsoft.com/office/drawing/2014/main" id="{64367E28-56F4-4CC0-B141-D52D846B57F8}"/>
              </a:ext>
            </a:extLst>
          </p:cNvPr>
          <p:cNvSpPr/>
          <p:nvPr/>
        </p:nvSpPr>
        <p:spPr>
          <a:xfrm>
            <a:off x="201613" y="1405543"/>
            <a:ext cx="2641600" cy="3425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6000"/>
            <a:r>
              <a:rPr lang="en-NZ" dirty="0">
                <a:solidFill>
                  <a:srgbClr val="404040"/>
                </a:solidFill>
              </a:rPr>
              <a:t>In total, 87% of children aged ten plus have seen content on programmes and shows that’s upset them.</a:t>
            </a:r>
          </a:p>
          <a:p>
            <a:pPr marL="36000"/>
            <a:endParaRPr lang="en-NZ" dirty="0">
              <a:solidFill>
                <a:srgbClr val="404040"/>
              </a:solidFill>
            </a:endParaRPr>
          </a:p>
          <a:p>
            <a:pPr marL="36000"/>
            <a:r>
              <a:rPr lang="en-NZ" dirty="0">
                <a:solidFill>
                  <a:srgbClr val="404040"/>
                </a:solidFill>
              </a:rPr>
              <a:t>Children are most often upset by seeing animal torture and sex scenes.</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p:txBody>
          <a:bodyPr/>
          <a:lstStyle/>
          <a:p>
            <a:r>
              <a:rPr lang="en-NZ" dirty="0"/>
              <a:t>NOTE: Questions about distressing content were only asked of 10 to 14 year olds. </a:t>
            </a:r>
          </a:p>
          <a:p>
            <a:r>
              <a:rPr lang="en-NZ" dirty="0"/>
              <a:t>Source: Q8k. What have you seen on programmes or shows that has bothered you, or upset you, or that you didn’t like seeing?</a:t>
            </a:r>
          </a:p>
          <a:p>
            <a:r>
              <a:rPr lang="en-NZ" dirty="0"/>
              <a:t>Base size: All 10 to 14 year olds who watch programmes and shows (n=547)</a:t>
            </a:r>
          </a:p>
        </p:txBody>
      </p:sp>
      <p:pic>
        <p:nvPicPr>
          <p:cNvPr id="19" name="Picture 18">
            <a:extLst>
              <a:ext uri="{FF2B5EF4-FFF2-40B4-BE49-F238E27FC236}">
                <a16:creationId xmlns:a16="http://schemas.microsoft.com/office/drawing/2014/main" id="{D075EDC6-5D03-4A5C-85E5-7B364934099D}"/>
              </a:ext>
            </a:extLst>
          </p:cNvPr>
          <p:cNvPicPr>
            <a:picLocks noChangeAspect="1"/>
          </p:cNvPicPr>
          <p:nvPr/>
        </p:nvPicPr>
        <p:blipFill>
          <a:blip r:embed="rId3"/>
          <a:stretch>
            <a:fillRect/>
          </a:stretch>
        </p:blipFill>
        <p:spPr>
          <a:xfrm>
            <a:off x="201612" y="119935"/>
            <a:ext cx="612000" cy="612000"/>
          </a:xfrm>
          <a:prstGeom prst="rect">
            <a:avLst/>
          </a:prstGeom>
        </p:spPr>
      </p:pic>
    </p:spTree>
    <p:extLst>
      <p:ext uri="{BB962C8B-B14F-4D97-AF65-F5344CB8AC3E}">
        <p14:creationId xmlns:p14="http://schemas.microsoft.com/office/powerpoint/2010/main" val="417571444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6975C7-68E1-40B4-9BFB-B7623859750D}"/>
              </a:ext>
            </a:extLst>
          </p:cNvPr>
          <p:cNvSpPr/>
          <p:nvPr/>
        </p:nvSpPr>
        <p:spPr>
          <a:xfrm>
            <a:off x="3136898" y="1053442"/>
            <a:ext cx="8851901" cy="5126769"/>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graphicFrame>
        <p:nvGraphicFramePr>
          <p:cNvPr id="7" name="Chart 6">
            <a:extLst>
              <a:ext uri="{FF2B5EF4-FFF2-40B4-BE49-F238E27FC236}">
                <a16:creationId xmlns:a16="http://schemas.microsoft.com/office/drawing/2014/main" id="{FEC330C3-D707-4D61-91F7-18ACDDA5FA62}"/>
              </a:ext>
            </a:extLst>
          </p:cNvPr>
          <p:cNvGraphicFramePr/>
          <p:nvPr>
            <p:extLst>
              <p:ext uri="{D42A27DB-BD31-4B8C-83A1-F6EECF244321}">
                <p14:modId xmlns:p14="http://schemas.microsoft.com/office/powerpoint/2010/main" val="1018214017"/>
              </p:ext>
            </p:extLst>
          </p:nvPr>
        </p:nvGraphicFramePr>
        <p:xfrm>
          <a:off x="3122578" y="1048765"/>
          <a:ext cx="8426402" cy="5131447"/>
        </p:xfrm>
        <a:graphic>
          <a:graphicData uri="http://schemas.openxmlformats.org/drawingml/2006/chart">
            <c:chart xmlns:c="http://schemas.openxmlformats.org/drawingml/2006/chart" xmlns:r="http://schemas.openxmlformats.org/officeDocument/2006/relationships" r:id="rId2"/>
          </a:graphicData>
        </a:graphic>
      </p:graphicFrame>
      <p:sp>
        <p:nvSpPr>
          <p:cNvPr id="21" name="Rectangle 20">
            <a:extLst>
              <a:ext uri="{FF2B5EF4-FFF2-40B4-BE49-F238E27FC236}">
                <a16:creationId xmlns:a16="http://schemas.microsoft.com/office/drawing/2014/main" id="{C80BA796-43D8-4076-81B5-71AE61029031}"/>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23925" y="138224"/>
            <a:ext cx="9212683" cy="547576"/>
          </a:xfrm>
        </p:spPr>
        <p:txBody>
          <a:bodyPr/>
          <a:lstStyle/>
          <a:p>
            <a:r>
              <a:rPr lang="en-NZ" dirty="0"/>
              <a:t>What is distressing or disturbing content for children?</a:t>
            </a:r>
          </a:p>
        </p:txBody>
      </p:sp>
      <p:sp>
        <p:nvSpPr>
          <p:cNvPr id="11" name="Rectangle 10">
            <a:extLst>
              <a:ext uri="{FF2B5EF4-FFF2-40B4-BE49-F238E27FC236}">
                <a16:creationId xmlns:a16="http://schemas.microsoft.com/office/drawing/2014/main" id="{64367E28-56F4-4CC0-B141-D52D846B57F8}"/>
              </a:ext>
            </a:extLst>
          </p:cNvPr>
          <p:cNvSpPr/>
          <p:nvPr/>
        </p:nvSpPr>
        <p:spPr>
          <a:xfrm>
            <a:off x="201613" y="1405543"/>
            <a:ext cx="2641600" cy="3425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6000"/>
            <a:r>
              <a:rPr lang="en-NZ" dirty="0">
                <a:solidFill>
                  <a:srgbClr val="404040"/>
                </a:solidFill>
              </a:rPr>
              <a:t>Less upsetting is loud noises within a programme and junk food advertising. </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p:txBody>
          <a:bodyPr/>
          <a:lstStyle/>
          <a:p>
            <a:r>
              <a:rPr lang="en-NZ" dirty="0"/>
              <a:t>NOTE: Questions about distressing content were only asked of 10 to 14 year olds. </a:t>
            </a:r>
          </a:p>
          <a:p>
            <a:r>
              <a:rPr lang="en-NZ" dirty="0"/>
              <a:t>Source: Q8k. What have you seen on programmes or shows that has bothered you, or upset you, or that you didn’t like seeing?</a:t>
            </a:r>
          </a:p>
          <a:p>
            <a:r>
              <a:rPr lang="en-NZ" dirty="0"/>
              <a:t>Base size: All 10 to 14 year olds who watch programmes and shows (n=547)</a:t>
            </a:r>
          </a:p>
        </p:txBody>
      </p:sp>
      <p:pic>
        <p:nvPicPr>
          <p:cNvPr id="19" name="Picture 18">
            <a:extLst>
              <a:ext uri="{FF2B5EF4-FFF2-40B4-BE49-F238E27FC236}">
                <a16:creationId xmlns:a16="http://schemas.microsoft.com/office/drawing/2014/main" id="{D075EDC6-5D03-4A5C-85E5-7B364934099D}"/>
              </a:ext>
            </a:extLst>
          </p:cNvPr>
          <p:cNvPicPr>
            <a:picLocks noChangeAspect="1"/>
          </p:cNvPicPr>
          <p:nvPr/>
        </p:nvPicPr>
        <p:blipFill>
          <a:blip r:embed="rId3"/>
          <a:stretch>
            <a:fillRect/>
          </a:stretch>
        </p:blipFill>
        <p:spPr>
          <a:xfrm>
            <a:off x="201612" y="119935"/>
            <a:ext cx="612000" cy="612000"/>
          </a:xfrm>
          <a:prstGeom prst="rect">
            <a:avLst/>
          </a:prstGeom>
        </p:spPr>
      </p:pic>
    </p:spTree>
    <p:extLst>
      <p:ext uri="{BB962C8B-B14F-4D97-AF65-F5344CB8AC3E}">
        <p14:creationId xmlns:p14="http://schemas.microsoft.com/office/powerpoint/2010/main" val="28476983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3C4F602-9BD1-4C53-A880-15D78F411A66}"/>
              </a:ext>
            </a:extLst>
          </p:cNvPr>
          <p:cNvSpPr/>
          <p:nvPr/>
        </p:nvSpPr>
        <p:spPr>
          <a:xfrm>
            <a:off x="201614" y="2435191"/>
            <a:ext cx="11787186" cy="3848384"/>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graphicFrame>
        <p:nvGraphicFramePr>
          <p:cNvPr id="15" name="Chart 14">
            <a:extLst>
              <a:ext uri="{FF2B5EF4-FFF2-40B4-BE49-F238E27FC236}">
                <a16:creationId xmlns:a16="http://schemas.microsoft.com/office/drawing/2014/main" id="{228CBE8A-15C3-4F94-BA30-9A57E4464EE7}"/>
              </a:ext>
            </a:extLst>
          </p:cNvPr>
          <p:cNvGraphicFramePr/>
          <p:nvPr>
            <p:extLst>
              <p:ext uri="{D42A27DB-BD31-4B8C-83A1-F6EECF244321}">
                <p14:modId xmlns:p14="http://schemas.microsoft.com/office/powerpoint/2010/main" val="802545062"/>
              </p:ext>
            </p:extLst>
          </p:nvPr>
        </p:nvGraphicFramePr>
        <p:xfrm>
          <a:off x="350876" y="2754168"/>
          <a:ext cx="7145078" cy="3965608"/>
        </p:xfrm>
        <a:graphic>
          <a:graphicData uri="http://schemas.openxmlformats.org/drawingml/2006/chart">
            <c:chart xmlns:c="http://schemas.openxmlformats.org/drawingml/2006/chart" xmlns:r="http://schemas.openxmlformats.org/officeDocument/2006/relationships" r:id="rId2"/>
          </a:graphicData>
        </a:graphic>
      </p:graphicFrame>
      <p:sp>
        <p:nvSpPr>
          <p:cNvPr id="24" name="Rectangle 23">
            <a:extLst>
              <a:ext uri="{FF2B5EF4-FFF2-40B4-BE49-F238E27FC236}">
                <a16:creationId xmlns:a16="http://schemas.microsoft.com/office/drawing/2014/main" id="{395277E9-480C-4A22-BBA7-ABCABF65CBD7}"/>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23924" y="138224"/>
            <a:ext cx="9212683" cy="547576"/>
          </a:xfrm>
        </p:spPr>
        <p:txBody>
          <a:bodyPr/>
          <a:lstStyle/>
          <a:p>
            <a:r>
              <a:rPr lang="en-NZ" dirty="0"/>
              <a:t>Coping with distressing content on programmes and shows</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311158"/>
            <a:ext cx="11785600" cy="9567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When they encounter distressing content, children’s most common reactions are to turn it off, watch something else or talk to an adult. Parents’ and caregivers’ experience of their child’s coping strategies is largely consistent with what children are actually doing, although it’s worth noting that more think their children are telling an adult than actually are (45% vs. 39%). </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a:xfrm>
            <a:off x="201613" y="6421799"/>
            <a:ext cx="9405374" cy="436201"/>
          </a:xfrm>
        </p:spPr>
        <p:txBody>
          <a:bodyPr/>
          <a:lstStyle/>
          <a:p>
            <a:r>
              <a:rPr lang="en-NZ" dirty="0"/>
              <a:t>NOTE: Questions about distressing content were only asked of 10 to 14 year olds. </a:t>
            </a:r>
          </a:p>
          <a:p>
            <a:r>
              <a:rPr lang="en-NZ" dirty="0"/>
              <a:t>Source: Q8l. And what did you do when you came across the things that upset you? | S2Q8. What does [CHILD] do if they see something in programmes and shows that upsets them? </a:t>
            </a:r>
          </a:p>
          <a:p>
            <a:r>
              <a:rPr lang="en-NZ" dirty="0"/>
              <a:t>Base size: All parents and caregivers of 10 to 14 year olds (n=429) | All 10 to 14 year olds who watch programmes and shows and saw something upsetting (n=429) </a:t>
            </a:r>
          </a:p>
        </p:txBody>
      </p:sp>
      <p:graphicFrame>
        <p:nvGraphicFramePr>
          <p:cNvPr id="8" name="Chart 7">
            <a:extLst>
              <a:ext uri="{FF2B5EF4-FFF2-40B4-BE49-F238E27FC236}">
                <a16:creationId xmlns:a16="http://schemas.microsoft.com/office/drawing/2014/main" id="{248CEB17-0BC8-48CC-8C4F-45688153D2AC}"/>
              </a:ext>
            </a:extLst>
          </p:cNvPr>
          <p:cNvGraphicFramePr/>
          <p:nvPr>
            <p:extLst>
              <p:ext uri="{D42A27DB-BD31-4B8C-83A1-F6EECF244321}">
                <p14:modId xmlns:p14="http://schemas.microsoft.com/office/powerpoint/2010/main" val="461188138"/>
              </p:ext>
            </p:extLst>
          </p:nvPr>
        </p:nvGraphicFramePr>
        <p:xfrm>
          <a:off x="4628711" y="2754168"/>
          <a:ext cx="7145078" cy="396560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9FFD66BF-0F7B-45E3-8EBA-DA0317AD8EF3}"/>
              </a:ext>
            </a:extLst>
          </p:cNvPr>
          <p:cNvSpPr txBox="1"/>
          <p:nvPr/>
        </p:nvSpPr>
        <p:spPr>
          <a:xfrm>
            <a:off x="3577072" y="2482151"/>
            <a:ext cx="2690038" cy="338554"/>
          </a:xfrm>
          <a:prstGeom prst="rect">
            <a:avLst/>
          </a:prstGeom>
          <a:noFill/>
        </p:spPr>
        <p:txBody>
          <a:bodyPr wrap="square" rtlCol="0">
            <a:spAutoFit/>
          </a:bodyPr>
          <a:lstStyle/>
          <a:p>
            <a:r>
              <a:rPr lang="en-NZ" sz="1600" b="1" dirty="0"/>
              <a:t>What child says they do</a:t>
            </a:r>
          </a:p>
        </p:txBody>
      </p:sp>
      <p:sp>
        <p:nvSpPr>
          <p:cNvPr id="10" name="TextBox 9">
            <a:extLst>
              <a:ext uri="{FF2B5EF4-FFF2-40B4-BE49-F238E27FC236}">
                <a16:creationId xmlns:a16="http://schemas.microsoft.com/office/drawing/2014/main" id="{50C1AC0B-A0E5-424F-8817-1F46D5B3BB23}"/>
              </a:ext>
            </a:extLst>
          </p:cNvPr>
          <p:cNvSpPr txBox="1"/>
          <p:nvPr/>
        </p:nvSpPr>
        <p:spPr>
          <a:xfrm>
            <a:off x="7801337" y="2482151"/>
            <a:ext cx="3868280" cy="338554"/>
          </a:xfrm>
          <a:prstGeom prst="rect">
            <a:avLst/>
          </a:prstGeom>
          <a:noFill/>
        </p:spPr>
        <p:txBody>
          <a:bodyPr wrap="square" rtlCol="0">
            <a:spAutoFit/>
          </a:bodyPr>
          <a:lstStyle/>
          <a:p>
            <a:r>
              <a:rPr lang="en-NZ" sz="1600" b="1" dirty="0"/>
              <a:t>What parent or caregiver says they do</a:t>
            </a:r>
          </a:p>
        </p:txBody>
      </p:sp>
      <p:sp>
        <p:nvSpPr>
          <p:cNvPr id="25" name="Freeform: Shape 24">
            <a:extLst>
              <a:ext uri="{FF2B5EF4-FFF2-40B4-BE49-F238E27FC236}">
                <a16:creationId xmlns:a16="http://schemas.microsoft.com/office/drawing/2014/main" id="{5D1C3C5C-7178-46C2-86A7-6B7DD899524F}"/>
              </a:ext>
            </a:extLst>
          </p:cNvPr>
          <p:cNvSpPr/>
          <p:nvPr/>
        </p:nvSpPr>
        <p:spPr>
          <a:xfrm>
            <a:off x="6077146" y="3784933"/>
            <a:ext cx="1594409" cy="658355"/>
          </a:xfrm>
          <a:custGeom>
            <a:avLst/>
            <a:gdLst>
              <a:gd name="connsiteX0" fmla="*/ 162387 w 1594409"/>
              <a:gd name="connsiteY0" fmla="*/ 0 h 658355"/>
              <a:gd name="connsiteX1" fmla="*/ 234387 w 1594409"/>
              <a:gd name="connsiteY1" fmla="*/ 108000 h 658355"/>
              <a:gd name="connsiteX2" fmla="*/ 1594409 w 1594409"/>
              <a:gd name="connsiteY2" fmla="*/ 108000 h 658355"/>
              <a:gd name="connsiteX3" fmla="*/ 1594409 w 1594409"/>
              <a:gd name="connsiteY3" fmla="*/ 658355 h 658355"/>
              <a:gd name="connsiteX4" fmla="*/ 0 w 1594409"/>
              <a:gd name="connsiteY4" fmla="*/ 658355 h 658355"/>
              <a:gd name="connsiteX5" fmla="*/ 0 w 1594409"/>
              <a:gd name="connsiteY5" fmla="*/ 108000 h 658355"/>
              <a:gd name="connsiteX6" fmla="*/ 90387 w 1594409"/>
              <a:gd name="connsiteY6" fmla="*/ 108000 h 658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4409" h="658355">
                <a:moveTo>
                  <a:pt x="162387" y="0"/>
                </a:moveTo>
                <a:lnTo>
                  <a:pt x="234387" y="108000"/>
                </a:lnTo>
                <a:lnTo>
                  <a:pt x="1594409" y="108000"/>
                </a:lnTo>
                <a:lnTo>
                  <a:pt x="1594409" y="658355"/>
                </a:lnTo>
                <a:lnTo>
                  <a:pt x="0" y="658355"/>
                </a:lnTo>
                <a:lnTo>
                  <a:pt x="0" y="108000"/>
                </a:lnTo>
                <a:lnTo>
                  <a:pt x="90387" y="108000"/>
                </a:lnTo>
                <a:close/>
              </a:path>
            </a:pathLst>
          </a:cu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NZ" dirty="0"/>
          </a:p>
        </p:txBody>
      </p:sp>
      <p:grpSp>
        <p:nvGrpSpPr>
          <p:cNvPr id="5" name="Group 4">
            <a:extLst>
              <a:ext uri="{FF2B5EF4-FFF2-40B4-BE49-F238E27FC236}">
                <a16:creationId xmlns:a16="http://schemas.microsoft.com/office/drawing/2014/main" id="{4795C25F-C50A-4181-A66F-48A341F9EF1F}"/>
              </a:ext>
            </a:extLst>
          </p:cNvPr>
          <p:cNvGrpSpPr/>
          <p:nvPr/>
        </p:nvGrpSpPr>
        <p:grpSpPr>
          <a:xfrm>
            <a:off x="6083792" y="3897265"/>
            <a:ext cx="1567211" cy="536977"/>
            <a:chOff x="6072630" y="3881892"/>
            <a:chExt cx="1567211" cy="536977"/>
          </a:xfrm>
        </p:grpSpPr>
        <p:sp>
          <p:nvSpPr>
            <p:cNvPr id="12" name="Rectangle 11">
              <a:extLst>
                <a:ext uri="{FF2B5EF4-FFF2-40B4-BE49-F238E27FC236}">
                  <a16:creationId xmlns:a16="http://schemas.microsoft.com/office/drawing/2014/main" id="{D9DD8BF8-77D6-4A18-9A16-DE1585764FB6}"/>
                </a:ext>
              </a:extLst>
            </p:cNvPr>
            <p:cNvSpPr/>
            <p:nvPr/>
          </p:nvSpPr>
          <p:spPr>
            <a:xfrm>
              <a:off x="6072630" y="3881892"/>
              <a:ext cx="1567211" cy="5369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NZ" sz="1000" dirty="0">
                  <a:solidFill>
                    <a:srgbClr val="404040"/>
                  </a:solidFill>
                </a:rPr>
                <a:t>      10 to 11 yrs. (50%), </a:t>
              </a:r>
            </a:p>
            <a:p>
              <a:pPr>
                <a:spcAft>
                  <a:spcPts val="600"/>
                </a:spcAft>
              </a:pPr>
              <a:r>
                <a:rPr lang="en-NZ" sz="1000" dirty="0">
                  <a:solidFill>
                    <a:srgbClr val="404040"/>
                  </a:solidFill>
                </a:rPr>
                <a:t>      12 to 14 yrs.  (32%)</a:t>
              </a:r>
            </a:p>
          </p:txBody>
        </p:sp>
        <p:sp>
          <p:nvSpPr>
            <p:cNvPr id="14" name="Isosceles Triangle 13">
              <a:extLst>
                <a:ext uri="{FF2B5EF4-FFF2-40B4-BE49-F238E27FC236}">
                  <a16:creationId xmlns:a16="http://schemas.microsoft.com/office/drawing/2014/main" id="{DA67AF2C-93EF-4590-B950-0B7E1728858D}"/>
                </a:ext>
              </a:extLst>
            </p:cNvPr>
            <p:cNvSpPr/>
            <p:nvPr/>
          </p:nvSpPr>
          <p:spPr>
            <a:xfrm rot="10800000">
              <a:off x="6141885" y="4207842"/>
              <a:ext cx="144000" cy="108000"/>
            </a:xfrm>
            <a:prstGeom prst="triangle">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8" name="Isosceles Triangle 17">
              <a:extLst>
                <a:ext uri="{FF2B5EF4-FFF2-40B4-BE49-F238E27FC236}">
                  <a16:creationId xmlns:a16="http://schemas.microsoft.com/office/drawing/2014/main" id="{E6FE6B7C-A350-489A-8CBB-C259C93DACA6}"/>
                </a:ext>
              </a:extLst>
            </p:cNvPr>
            <p:cNvSpPr/>
            <p:nvPr/>
          </p:nvSpPr>
          <p:spPr>
            <a:xfrm>
              <a:off x="6151853" y="3972000"/>
              <a:ext cx="144000" cy="108000"/>
            </a:xfrm>
            <a:prstGeom prst="triangl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pSp>
      <p:sp>
        <p:nvSpPr>
          <p:cNvPr id="26" name="Freeform: Shape 25">
            <a:extLst>
              <a:ext uri="{FF2B5EF4-FFF2-40B4-BE49-F238E27FC236}">
                <a16:creationId xmlns:a16="http://schemas.microsoft.com/office/drawing/2014/main" id="{C91FBED3-4D20-43C7-BE39-0EF7541DD336}"/>
              </a:ext>
            </a:extLst>
          </p:cNvPr>
          <p:cNvSpPr/>
          <p:nvPr/>
        </p:nvSpPr>
        <p:spPr>
          <a:xfrm rot="16200000">
            <a:off x="5845867" y="4396994"/>
            <a:ext cx="326367" cy="2075222"/>
          </a:xfrm>
          <a:custGeom>
            <a:avLst/>
            <a:gdLst>
              <a:gd name="connsiteX0" fmla="*/ 326367 w 326367"/>
              <a:gd name="connsiteY0" fmla="*/ 105680 h 2075222"/>
              <a:gd name="connsiteX1" fmla="*/ 326367 w 326367"/>
              <a:gd name="connsiteY1" fmla="*/ 2075222 h 2075222"/>
              <a:gd name="connsiteX2" fmla="*/ 0 w 326367"/>
              <a:gd name="connsiteY2" fmla="*/ 2075222 h 2075222"/>
              <a:gd name="connsiteX3" fmla="*/ 0 w 326367"/>
              <a:gd name="connsiteY3" fmla="*/ 105680 h 2075222"/>
              <a:gd name="connsiteX4" fmla="*/ 97020 w 326367"/>
              <a:gd name="connsiteY4" fmla="*/ 105680 h 2075222"/>
              <a:gd name="connsiteX5" fmla="*/ 167473 w 326367"/>
              <a:gd name="connsiteY5" fmla="*/ 0 h 2075222"/>
              <a:gd name="connsiteX6" fmla="*/ 237927 w 326367"/>
              <a:gd name="connsiteY6" fmla="*/ 105680 h 207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367" h="2075222">
                <a:moveTo>
                  <a:pt x="326367" y="105680"/>
                </a:moveTo>
                <a:lnTo>
                  <a:pt x="326367" y="2075222"/>
                </a:lnTo>
                <a:lnTo>
                  <a:pt x="0" y="2075222"/>
                </a:lnTo>
                <a:lnTo>
                  <a:pt x="0" y="105680"/>
                </a:lnTo>
                <a:lnTo>
                  <a:pt x="97020" y="105680"/>
                </a:lnTo>
                <a:lnTo>
                  <a:pt x="167473" y="0"/>
                </a:lnTo>
                <a:lnTo>
                  <a:pt x="237927" y="105680"/>
                </a:lnTo>
                <a:close/>
              </a:path>
            </a:pathLst>
          </a:cu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NZ" dirty="0"/>
          </a:p>
        </p:txBody>
      </p:sp>
      <p:grpSp>
        <p:nvGrpSpPr>
          <p:cNvPr id="7" name="Group 6">
            <a:extLst>
              <a:ext uri="{FF2B5EF4-FFF2-40B4-BE49-F238E27FC236}">
                <a16:creationId xmlns:a16="http://schemas.microsoft.com/office/drawing/2014/main" id="{C6BDDA2A-0347-4C6E-99F7-A561F8375922}"/>
              </a:ext>
            </a:extLst>
          </p:cNvPr>
          <p:cNvGrpSpPr/>
          <p:nvPr/>
        </p:nvGrpSpPr>
        <p:grpSpPr>
          <a:xfrm>
            <a:off x="5140106" y="5278718"/>
            <a:ext cx="1941975" cy="324091"/>
            <a:chOff x="5125012" y="5266847"/>
            <a:chExt cx="1941975" cy="324091"/>
          </a:xfrm>
        </p:grpSpPr>
        <p:sp>
          <p:nvSpPr>
            <p:cNvPr id="19" name="Rectangle 18">
              <a:extLst>
                <a:ext uri="{FF2B5EF4-FFF2-40B4-BE49-F238E27FC236}">
                  <a16:creationId xmlns:a16="http://schemas.microsoft.com/office/drawing/2014/main" id="{2EEFF2B9-D839-41C0-9F43-F9E58C05DC1D}"/>
                </a:ext>
              </a:extLst>
            </p:cNvPr>
            <p:cNvSpPr/>
            <p:nvPr/>
          </p:nvSpPr>
          <p:spPr>
            <a:xfrm>
              <a:off x="5125012" y="5266847"/>
              <a:ext cx="1941975" cy="324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000" dirty="0">
                  <a:solidFill>
                    <a:srgbClr val="404040"/>
                  </a:solidFill>
                </a:rPr>
                <a:t>      Girls (19%),      Boys (9%)</a:t>
              </a:r>
            </a:p>
          </p:txBody>
        </p:sp>
        <p:sp>
          <p:nvSpPr>
            <p:cNvPr id="20" name="Isosceles Triangle 19">
              <a:extLst>
                <a:ext uri="{FF2B5EF4-FFF2-40B4-BE49-F238E27FC236}">
                  <a16:creationId xmlns:a16="http://schemas.microsoft.com/office/drawing/2014/main" id="{5B3FABDB-661D-4591-AEDC-DF817DF5D3D7}"/>
                </a:ext>
              </a:extLst>
            </p:cNvPr>
            <p:cNvSpPr/>
            <p:nvPr/>
          </p:nvSpPr>
          <p:spPr>
            <a:xfrm>
              <a:off x="5214796" y="5374892"/>
              <a:ext cx="144000" cy="108000"/>
            </a:xfrm>
            <a:prstGeom prst="triangl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2" name="Isosceles Triangle 21">
              <a:extLst>
                <a:ext uri="{FF2B5EF4-FFF2-40B4-BE49-F238E27FC236}">
                  <a16:creationId xmlns:a16="http://schemas.microsoft.com/office/drawing/2014/main" id="{03471783-5E16-467D-B3CC-7AE54E4060C1}"/>
                </a:ext>
              </a:extLst>
            </p:cNvPr>
            <p:cNvSpPr/>
            <p:nvPr/>
          </p:nvSpPr>
          <p:spPr>
            <a:xfrm rot="10800000">
              <a:off x="6103842" y="5368865"/>
              <a:ext cx="144000" cy="108000"/>
            </a:xfrm>
            <a:prstGeom prst="triangl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pSp>
      <p:grpSp>
        <p:nvGrpSpPr>
          <p:cNvPr id="27" name="Group 26">
            <a:extLst>
              <a:ext uri="{FF2B5EF4-FFF2-40B4-BE49-F238E27FC236}">
                <a16:creationId xmlns:a16="http://schemas.microsoft.com/office/drawing/2014/main" id="{6136B5F4-F5A1-4D3C-8A55-0060D9701B2F}"/>
              </a:ext>
            </a:extLst>
          </p:cNvPr>
          <p:cNvGrpSpPr/>
          <p:nvPr/>
        </p:nvGrpSpPr>
        <p:grpSpPr>
          <a:xfrm>
            <a:off x="9606987" y="5865207"/>
            <a:ext cx="2656722" cy="502027"/>
            <a:chOff x="9408415" y="6090072"/>
            <a:chExt cx="2656722" cy="502027"/>
          </a:xfrm>
        </p:grpSpPr>
        <p:sp>
          <p:nvSpPr>
            <p:cNvPr id="28" name="Isosceles Triangle 27">
              <a:extLst>
                <a:ext uri="{FF2B5EF4-FFF2-40B4-BE49-F238E27FC236}">
                  <a16:creationId xmlns:a16="http://schemas.microsoft.com/office/drawing/2014/main" id="{A6BE5BB5-651F-441B-8AAF-8686F59FA9D1}"/>
                </a:ext>
              </a:extLst>
            </p:cNvPr>
            <p:cNvSpPr/>
            <p:nvPr/>
          </p:nvSpPr>
          <p:spPr>
            <a:xfrm>
              <a:off x="9408415" y="6249787"/>
              <a:ext cx="144000" cy="108000"/>
            </a:xfrm>
            <a:prstGeom prst="triangl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9" name="Isosceles Triangle 28">
              <a:extLst>
                <a:ext uri="{FF2B5EF4-FFF2-40B4-BE49-F238E27FC236}">
                  <a16:creationId xmlns:a16="http://schemas.microsoft.com/office/drawing/2014/main" id="{E57BDC9A-1C7A-4C8A-A586-4FA097FF5B5C}"/>
                </a:ext>
              </a:extLst>
            </p:cNvPr>
            <p:cNvSpPr/>
            <p:nvPr/>
          </p:nvSpPr>
          <p:spPr>
            <a:xfrm rot="10800000">
              <a:off x="9600039" y="6246247"/>
              <a:ext cx="144000" cy="108000"/>
            </a:xfrm>
            <a:prstGeom prst="triangle">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0" name="Footer Placeholder 16">
              <a:extLst>
                <a:ext uri="{FF2B5EF4-FFF2-40B4-BE49-F238E27FC236}">
                  <a16:creationId xmlns:a16="http://schemas.microsoft.com/office/drawing/2014/main" id="{48DB8737-5CC4-47DB-973A-E98C1969FF52}"/>
                </a:ext>
              </a:extLst>
            </p:cNvPr>
            <p:cNvSpPr txBox="1">
              <a:spLocks/>
            </p:cNvSpPr>
            <p:nvPr/>
          </p:nvSpPr>
          <p:spPr>
            <a:xfrm>
              <a:off x="9763959" y="6090072"/>
              <a:ext cx="2301178" cy="502027"/>
            </a:xfrm>
            <a:prstGeom prst="rect">
              <a:avLst/>
            </a:prstGeom>
          </p:spPr>
          <p:txBody>
            <a:bodyPr vert="horz" lIns="91440" tIns="45720" rIns="91440" bIns="45720" rtlCol="0" anchor="ctr"/>
            <a:lstStyle>
              <a:defPPr>
                <a:defRPr lang="en-US"/>
              </a:defPPr>
              <a:lvl1pPr marL="0" algn="l" defTabSz="914400" rtl="0" eaLnBrk="1" latinLnBrk="0" hangingPunct="1">
                <a:lnSpc>
                  <a:spcPct val="80000"/>
                </a:lnSpc>
                <a:defRPr sz="800" kern="1200">
                  <a:solidFill>
                    <a:srgbClr val="5B5C6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Z" dirty="0"/>
                <a:t>Significantly higher / lower than average</a:t>
              </a:r>
            </a:p>
          </p:txBody>
        </p:sp>
      </p:grpSp>
      <p:pic>
        <p:nvPicPr>
          <p:cNvPr id="31" name="Picture 30">
            <a:extLst>
              <a:ext uri="{FF2B5EF4-FFF2-40B4-BE49-F238E27FC236}">
                <a16:creationId xmlns:a16="http://schemas.microsoft.com/office/drawing/2014/main" id="{7F19A069-7F18-4FA9-BEB8-AC22D8F954F1}"/>
              </a:ext>
            </a:extLst>
          </p:cNvPr>
          <p:cNvPicPr>
            <a:picLocks noChangeAspect="1"/>
          </p:cNvPicPr>
          <p:nvPr/>
        </p:nvPicPr>
        <p:blipFill>
          <a:blip r:embed="rId4"/>
          <a:stretch>
            <a:fillRect/>
          </a:stretch>
        </p:blipFill>
        <p:spPr>
          <a:xfrm>
            <a:off x="201612" y="119935"/>
            <a:ext cx="612000" cy="612000"/>
          </a:xfrm>
          <a:prstGeom prst="rect">
            <a:avLst/>
          </a:prstGeom>
        </p:spPr>
      </p:pic>
    </p:spTree>
    <p:extLst>
      <p:ext uri="{BB962C8B-B14F-4D97-AF65-F5344CB8AC3E}">
        <p14:creationId xmlns:p14="http://schemas.microsoft.com/office/powerpoint/2010/main" val="31127050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95F13C-B9E3-4CBD-A0EE-55004DD237B3}"/>
              </a:ext>
            </a:extLst>
          </p:cNvPr>
          <p:cNvSpPr/>
          <p:nvPr/>
        </p:nvSpPr>
        <p:spPr>
          <a:xfrm>
            <a:off x="201614" y="2252312"/>
            <a:ext cx="11787186" cy="4104396"/>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sp>
        <p:nvSpPr>
          <p:cNvPr id="10" name="Rectangle 9">
            <a:extLst>
              <a:ext uri="{FF2B5EF4-FFF2-40B4-BE49-F238E27FC236}">
                <a16:creationId xmlns:a16="http://schemas.microsoft.com/office/drawing/2014/main" id="{25EF8DA9-C924-4233-8017-929162637814}"/>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23925" y="170167"/>
            <a:ext cx="7407275" cy="547576"/>
          </a:xfrm>
        </p:spPr>
        <p:txBody>
          <a:bodyPr>
            <a:noAutofit/>
          </a:bodyPr>
          <a:lstStyle/>
          <a:p>
            <a:r>
              <a:rPr lang="en-NZ" dirty="0"/>
              <a:t>Impact of talking to adults about distressing content on programmes and shows</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307483"/>
            <a:ext cx="11785600" cy="7846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The vast majority of children who talk to an adult if they see something distressing on a programme or show feel better afterwards. This lines up with the experience of caregivers.</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a:xfrm>
            <a:off x="201613" y="6402343"/>
            <a:ext cx="9778966" cy="436201"/>
          </a:xfrm>
        </p:spPr>
        <p:txBody>
          <a:bodyPr/>
          <a:lstStyle/>
          <a:p>
            <a:r>
              <a:rPr lang="en-NZ" dirty="0"/>
              <a:t>NOTE: Questions about distressing content were only asked of 10 to 14 year olds. </a:t>
            </a:r>
          </a:p>
          <a:p>
            <a:r>
              <a:rPr lang="en-NZ" dirty="0"/>
              <a:t>Source: Q8li. Thinking of the last time you told an adult about something that had bothered or upset you on a show or programme, how did you feel afterwards? | S2Q9. Thinking of the last time your child told you about something that had bothered or upset them on a show or programme, how did they feel after they had talked to you? </a:t>
            </a:r>
          </a:p>
          <a:p>
            <a:r>
              <a:rPr lang="en-NZ" dirty="0"/>
              <a:t>Base size: All parents and caregivers of 10 to 14 year olds whose children talk to them when they see distressing content (n=223) | All 10 to 14 year olds who talk to an adult when they see distressing content (n=164) </a:t>
            </a:r>
          </a:p>
        </p:txBody>
      </p:sp>
      <p:graphicFrame>
        <p:nvGraphicFramePr>
          <p:cNvPr id="7" name="Chart 6">
            <a:extLst>
              <a:ext uri="{FF2B5EF4-FFF2-40B4-BE49-F238E27FC236}">
                <a16:creationId xmlns:a16="http://schemas.microsoft.com/office/drawing/2014/main" id="{64F9698D-C316-4328-8CA8-C44908DC6937}"/>
              </a:ext>
            </a:extLst>
          </p:cNvPr>
          <p:cNvGraphicFramePr/>
          <p:nvPr>
            <p:extLst>
              <p:ext uri="{D42A27DB-BD31-4B8C-83A1-F6EECF244321}">
                <p14:modId xmlns:p14="http://schemas.microsoft.com/office/powerpoint/2010/main" val="3433017571"/>
              </p:ext>
            </p:extLst>
          </p:nvPr>
        </p:nvGraphicFramePr>
        <p:xfrm>
          <a:off x="373380" y="2618050"/>
          <a:ext cx="11615420" cy="3544206"/>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9902D4EB-3F40-4B26-8DDC-D484FDE5036F}"/>
              </a:ext>
            </a:extLst>
          </p:cNvPr>
          <p:cNvSpPr txBox="1"/>
          <p:nvPr/>
        </p:nvSpPr>
        <p:spPr>
          <a:xfrm>
            <a:off x="373380" y="2641200"/>
            <a:ext cx="5600700" cy="338554"/>
          </a:xfrm>
          <a:prstGeom prst="rect">
            <a:avLst/>
          </a:prstGeom>
          <a:noFill/>
        </p:spPr>
        <p:txBody>
          <a:bodyPr wrap="square" rtlCol="0">
            <a:spAutoFit/>
          </a:bodyPr>
          <a:lstStyle/>
          <a:p>
            <a:r>
              <a:rPr lang="en-NZ" sz="1600" b="1" dirty="0"/>
              <a:t>Child perspective</a:t>
            </a:r>
          </a:p>
        </p:txBody>
      </p:sp>
      <p:sp>
        <p:nvSpPr>
          <p:cNvPr id="8" name="TextBox 7">
            <a:extLst>
              <a:ext uri="{FF2B5EF4-FFF2-40B4-BE49-F238E27FC236}">
                <a16:creationId xmlns:a16="http://schemas.microsoft.com/office/drawing/2014/main" id="{4F41C5D1-1EF8-4AF6-9B73-434ABDCE3240}"/>
              </a:ext>
            </a:extLst>
          </p:cNvPr>
          <p:cNvSpPr txBox="1"/>
          <p:nvPr/>
        </p:nvSpPr>
        <p:spPr>
          <a:xfrm>
            <a:off x="373380" y="4162219"/>
            <a:ext cx="5600700" cy="338554"/>
          </a:xfrm>
          <a:prstGeom prst="rect">
            <a:avLst/>
          </a:prstGeom>
          <a:noFill/>
        </p:spPr>
        <p:txBody>
          <a:bodyPr wrap="square" rtlCol="0">
            <a:spAutoFit/>
          </a:bodyPr>
          <a:lstStyle/>
          <a:p>
            <a:r>
              <a:rPr lang="en-NZ" sz="1600" b="1" dirty="0"/>
              <a:t>Parent / Caregiver perspective</a:t>
            </a:r>
          </a:p>
        </p:txBody>
      </p:sp>
      <p:pic>
        <p:nvPicPr>
          <p:cNvPr id="12" name="Picture 11">
            <a:extLst>
              <a:ext uri="{FF2B5EF4-FFF2-40B4-BE49-F238E27FC236}">
                <a16:creationId xmlns:a16="http://schemas.microsoft.com/office/drawing/2014/main" id="{8CCE98E6-0871-4F05-9782-F6B10F397F9F}"/>
              </a:ext>
            </a:extLst>
          </p:cNvPr>
          <p:cNvPicPr>
            <a:picLocks noChangeAspect="1"/>
          </p:cNvPicPr>
          <p:nvPr/>
        </p:nvPicPr>
        <p:blipFill>
          <a:blip r:embed="rId3"/>
          <a:stretch>
            <a:fillRect/>
          </a:stretch>
        </p:blipFill>
        <p:spPr>
          <a:xfrm>
            <a:off x="201612" y="119935"/>
            <a:ext cx="612000" cy="612000"/>
          </a:xfrm>
          <a:prstGeom prst="rect">
            <a:avLst/>
          </a:prstGeom>
        </p:spPr>
      </p:pic>
    </p:spTree>
    <p:extLst>
      <p:ext uri="{BB962C8B-B14F-4D97-AF65-F5344CB8AC3E}">
        <p14:creationId xmlns:p14="http://schemas.microsoft.com/office/powerpoint/2010/main" val="5353750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DD979-788D-4864-B4D6-C488C4293A48}"/>
              </a:ext>
            </a:extLst>
          </p:cNvPr>
          <p:cNvSpPr>
            <a:spLocks noGrp="1"/>
          </p:cNvSpPr>
          <p:nvPr>
            <p:ph type="title"/>
          </p:nvPr>
        </p:nvSpPr>
        <p:spPr>
          <a:xfrm>
            <a:off x="354176" y="5422900"/>
            <a:ext cx="8269124" cy="898526"/>
          </a:xfrm>
        </p:spPr>
        <p:txBody>
          <a:bodyPr/>
          <a:lstStyle/>
          <a:p>
            <a:r>
              <a:rPr lang="en-NZ" dirty="0"/>
              <a:t>Challenging content: </a:t>
            </a:r>
            <a:r>
              <a:rPr lang="en-NZ" sz="2800" b="0" i="1" dirty="0"/>
              <a:t>Online content</a:t>
            </a:r>
            <a:endParaRPr lang="en-NZ" b="0" i="1" dirty="0"/>
          </a:p>
        </p:txBody>
      </p:sp>
      <p:cxnSp>
        <p:nvCxnSpPr>
          <p:cNvPr id="3" name="Straight Connector 2">
            <a:extLst>
              <a:ext uri="{FF2B5EF4-FFF2-40B4-BE49-F238E27FC236}">
                <a16:creationId xmlns:a16="http://schemas.microsoft.com/office/drawing/2014/main" id="{74CEE14A-C952-48D3-A82F-1C570664C64D}"/>
              </a:ext>
            </a:extLst>
          </p:cNvPr>
          <p:cNvCxnSpPr>
            <a:cxnSpLocks/>
          </p:cNvCxnSpPr>
          <p:nvPr/>
        </p:nvCxnSpPr>
        <p:spPr>
          <a:xfrm flipV="1">
            <a:off x="433689" y="6321446"/>
            <a:ext cx="4055049" cy="10"/>
          </a:xfrm>
          <a:prstGeom prst="line">
            <a:avLst/>
          </a:prstGeom>
          <a:ln w="76200">
            <a:gradFill flip="none" rotWithShape="1">
              <a:gsLst>
                <a:gs pos="0">
                  <a:schemeClr val="accent3"/>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35749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CC0EAC9-8DC9-4A94-BE73-1326DA9169BE}"/>
              </a:ext>
            </a:extLst>
          </p:cNvPr>
          <p:cNvSpPr/>
          <p:nvPr/>
        </p:nvSpPr>
        <p:spPr>
          <a:xfrm>
            <a:off x="3136900" y="4045991"/>
            <a:ext cx="8851900" cy="805415"/>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0" name="Rectangle 9">
            <a:extLst>
              <a:ext uri="{FF2B5EF4-FFF2-40B4-BE49-F238E27FC236}">
                <a16:creationId xmlns:a16="http://schemas.microsoft.com/office/drawing/2014/main" id="{DBDB3EDC-398B-482B-BB69-81F181F1131B}"/>
              </a:ext>
            </a:extLst>
          </p:cNvPr>
          <p:cNvSpPr/>
          <p:nvPr/>
        </p:nvSpPr>
        <p:spPr>
          <a:xfrm>
            <a:off x="3136900" y="4936493"/>
            <a:ext cx="8851900" cy="1267003"/>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2" name="Rectangle 11">
            <a:extLst>
              <a:ext uri="{FF2B5EF4-FFF2-40B4-BE49-F238E27FC236}">
                <a16:creationId xmlns:a16="http://schemas.microsoft.com/office/drawing/2014/main" id="{2D8A583D-ED44-4F4C-BDA4-6619FC0AF2C9}"/>
              </a:ext>
            </a:extLst>
          </p:cNvPr>
          <p:cNvSpPr/>
          <p:nvPr/>
        </p:nvSpPr>
        <p:spPr>
          <a:xfrm>
            <a:off x="3136900" y="2827118"/>
            <a:ext cx="8851900" cy="1133786"/>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4" name="Rectangle 13">
            <a:extLst>
              <a:ext uri="{FF2B5EF4-FFF2-40B4-BE49-F238E27FC236}">
                <a16:creationId xmlns:a16="http://schemas.microsoft.com/office/drawing/2014/main" id="{C84699C2-3DC7-4E39-AF5E-E6B3121B825C}"/>
              </a:ext>
            </a:extLst>
          </p:cNvPr>
          <p:cNvSpPr/>
          <p:nvPr/>
        </p:nvSpPr>
        <p:spPr>
          <a:xfrm>
            <a:off x="3136900" y="1042313"/>
            <a:ext cx="8851900" cy="5161183"/>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aphicFrame>
        <p:nvGraphicFramePr>
          <p:cNvPr id="7" name="Chart 6">
            <a:extLst>
              <a:ext uri="{FF2B5EF4-FFF2-40B4-BE49-F238E27FC236}">
                <a16:creationId xmlns:a16="http://schemas.microsoft.com/office/drawing/2014/main" id="{FEC330C3-D707-4D61-91F7-18ACDDA5FA62}"/>
              </a:ext>
            </a:extLst>
          </p:cNvPr>
          <p:cNvGraphicFramePr/>
          <p:nvPr>
            <p:extLst>
              <p:ext uri="{D42A27DB-BD31-4B8C-83A1-F6EECF244321}">
                <p14:modId xmlns:p14="http://schemas.microsoft.com/office/powerpoint/2010/main" val="202115205"/>
              </p:ext>
            </p:extLst>
          </p:nvPr>
        </p:nvGraphicFramePr>
        <p:xfrm>
          <a:off x="3100160" y="1048765"/>
          <a:ext cx="8426402" cy="5131447"/>
        </p:xfrm>
        <a:graphic>
          <a:graphicData uri="http://schemas.openxmlformats.org/drawingml/2006/chart">
            <c:chart xmlns:c="http://schemas.openxmlformats.org/drawingml/2006/chart" xmlns:r="http://schemas.openxmlformats.org/officeDocument/2006/relationships" r:id="rId2"/>
          </a:graphicData>
        </a:graphic>
      </p:graphicFrame>
      <p:sp>
        <p:nvSpPr>
          <p:cNvPr id="21" name="Rectangle 20">
            <a:extLst>
              <a:ext uri="{FF2B5EF4-FFF2-40B4-BE49-F238E27FC236}">
                <a16:creationId xmlns:a16="http://schemas.microsoft.com/office/drawing/2014/main" id="{71C2CD7C-92F6-4A5B-B849-3E75A5629933}"/>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33450" y="138224"/>
            <a:ext cx="9203158" cy="547576"/>
          </a:xfrm>
        </p:spPr>
        <p:txBody>
          <a:bodyPr/>
          <a:lstStyle/>
          <a:p>
            <a:r>
              <a:rPr lang="en-NZ" dirty="0"/>
              <a:t>What is distressing or disturbing online content for children?</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422478"/>
            <a:ext cx="2641600" cy="39430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6000"/>
            <a:r>
              <a:rPr lang="en-NZ" dirty="0">
                <a:solidFill>
                  <a:srgbClr val="404040"/>
                </a:solidFill>
              </a:rPr>
              <a:t>Seven in ten (72%) children aged ten plus have seen something online that has bothered them. </a:t>
            </a:r>
          </a:p>
          <a:p>
            <a:pPr marL="36000"/>
            <a:endParaRPr lang="en-NZ" dirty="0">
              <a:solidFill>
                <a:srgbClr val="404040"/>
              </a:solidFill>
            </a:endParaRPr>
          </a:p>
          <a:p>
            <a:pPr marL="36000"/>
            <a:r>
              <a:rPr lang="en-NZ" dirty="0">
                <a:solidFill>
                  <a:srgbClr val="404040"/>
                </a:solidFill>
              </a:rPr>
              <a:t>In an online environment, children are most often upset by seeing animal torture and people having sex.</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p:txBody>
          <a:bodyPr/>
          <a:lstStyle/>
          <a:p>
            <a:r>
              <a:rPr lang="en-NZ" dirty="0"/>
              <a:t>NOTE: Questions about distressing content were only asked of 10 to 14 year olds. </a:t>
            </a:r>
          </a:p>
          <a:p>
            <a:r>
              <a:rPr lang="en-NZ" dirty="0"/>
              <a:t>Source: Q10e. What have you come across on the internet that has bothered you, or upset you, or that you didn’t like seeing?</a:t>
            </a:r>
          </a:p>
          <a:p>
            <a:r>
              <a:rPr lang="en-NZ" dirty="0"/>
              <a:t>Base size: All 10 to 14 year olds who use the internet (n=543)</a:t>
            </a:r>
          </a:p>
        </p:txBody>
      </p:sp>
      <p:pic>
        <p:nvPicPr>
          <p:cNvPr id="16" name="Picture 15">
            <a:extLst>
              <a:ext uri="{FF2B5EF4-FFF2-40B4-BE49-F238E27FC236}">
                <a16:creationId xmlns:a16="http://schemas.microsoft.com/office/drawing/2014/main" id="{762615A0-EE39-46F8-9E1E-59C61D645DDD}"/>
              </a:ext>
            </a:extLst>
          </p:cNvPr>
          <p:cNvPicPr>
            <a:picLocks noChangeAspect="1"/>
          </p:cNvPicPr>
          <p:nvPr/>
        </p:nvPicPr>
        <p:blipFill>
          <a:blip r:embed="rId3"/>
          <a:stretch>
            <a:fillRect/>
          </a:stretch>
        </p:blipFill>
        <p:spPr>
          <a:xfrm>
            <a:off x="201612" y="113240"/>
            <a:ext cx="612000" cy="612000"/>
          </a:xfrm>
          <a:prstGeom prst="rect">
            <a:avLst/>
          </a:prstGeom>
        </p:spPr>
      </p:pic>
    </p:spTree>
    <p:extLst>
      <p:ext uri="{BB962C8B-B14F-4D97-AF65-F5344CB8AC3E}">
        <p14:creationId xmlns:p14="http://schemas.microsoft.com/office/powerpoint/2010/main" val="25184621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CC0EAC9-8DC9-4A94-BE73-1326DA9169BE}"/>
              </a:ext>
            </a:extLst>
          </p:cNvPr>
          <p:cNvSpPr/>
          <p:nvPr/>
        </p:nvSpPr>
        <p:spPr>
          <a:xfrm>
            <a:off x="3136900" y="4045991"/>
            <a:ext cx="8851900" cy="805415"/>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0" name="Rectangle 9">
            <a:extLst>
              <a:ext uri="{FF2B5EF4-FFF2-40B4-BE49-F238E27FC236}">
                <a16:creationId xmlns:a16="http://schemas.microsoft.com/office/drawing/2014/main" id="{DBDB3EDC-398B-482B-BB69-81F181F1131B}"/>
              </a:ext>
            </a:extLst>
          </p:cNvPr>
          <p:cNvSpPr/>
          <p:nvPr/>
        </p:nvSpPr>
        <p:spPr>
          <a:xfrm>
            <a:off x="3136900" y="4936493"/>
            <a:ext cx="8851900" cy="1267003"/>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2" name="Rectangle 11">
            <a:extLst>
              <a:ext uri="{FF2B5EF4-FFF2-40B4-BE49-F238E27FC236}">
                <a16:creationId xmlns:a16="http://schemas.microsoft.com/office/drawing/2014/main" id="{2D8A583D-ED44-4F4C-BDA4-6619FC0AF2C9}"/>
              </a:ext>
            </a:extLst>
          </p:cNvPr>
          <p:cNvSpPr/>
          <p:nvPr/>
        </p:nvSpPr>
        <p:spPr>
          <a:xfrm>
            <a:off x="3136900" y="2827118"/>
            <a:ext cx="8851900" cy="1133786"/>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4" name="Rectangle 13">
            <a:extLst>
              <a:ext uri="{FF2B5EF4-FFF2-40B4-BE49-F238E27FC236}">
                <a16:creationId xmlns:a16="http://schemas.microsoft.com/office/drawing/2014/main" id="{C84699C2-3DC7-4E39-AF5E-E6B3121B825C}"/>
              </a:ext>
            </a:extLst>
          </p:cNvPr>
          <p:cNvSpPr/>
          <p:nvPr/>
        </p:nvSpPr>
        <p:spPr>
          <a:xfrm>
            <a:off x="3136900" y="1042313"/>
            <a:ext cx="8851900" cy="5161183"/>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aphicFrame>
        <p:nvGraphicFramePr>
          <p:cNvPr id="7" name="Chart 6">
            <a:extLst>
              <a:ext uri="{FF2B5EF4-FFF2-40B4-BE49-F238E27FC236}">
                <a16:creationId xmlns:a16="http://schemas.microsoft.com/office/drawing/2014/main" id="{FEC330C3-D707-4D61-91F7-18ACDDA5FA62}"/>
              </a:ext>
            </a:extLst>
          </p:cNvPr>
          <p:cNvGraphicFramePr/>
          <p:nvPr>
            <p:extLst>
              <p:ext uri="{D42A27DB-BD31-4B8C-83A1-F6EECF244321}">
                <p14:modId xmlns:p14="http://schemas.microsoft.com/office/powerpoint/2010/main" val="499630191"/>
              </p:ext>
            </p:extLst>
          </p:nvPr>
        </p:nvGraphicFramePr>
        <p:xfrm>
          <a:off x="3100160" y="1048765"/>
          <a:ext cx="8426402" cy="5131447"/>
        </p:xfrm>
        <a:graphic>
          <a:graphicData uri="http://schemas.openxmlformats.org/drawingml/2006/chart">
            <c:chart xmlns:c="http://schemas.openxmlformats.org/drawingml/2006/chart" xmlns:r="http://schemas.openxmlformats.org/officeDocument/2006/relationships" r:id="rId2"/>
          </a:graphicData>
        </a:graphic>
      </p:graphicFrame>
      <p:sp>
        <p:nvSpPr>
          <p:cNvPr id="21" name="Rectangle 20">
            <a:extLst>
              <a:ext uri="{FF2B5EF4-FFF2-40B4-BE49-F238E27FC236}">
                <a16:creationId xmlns:a16="http://schemas.microsoft.com/office/drawing/2014/main" id="{71C2CD7C-92F6-4A5B-B849-3E75A5629933}"/>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33450" y="138224"/>
            <a:ext cx="9203158" cy="547576"/>
          </a:xfrm>
        </p:spPr>
        <p:txBody>
          <a:bodyPr/>
          <a:lstStyle/>
          <a:p>
            <a:r>
              <a:rPr lang="en-NZ" dirty="0"/>
              <a:t>What is distressing or disturbing online content for children?</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422478"/>
            <a:ext cx="2641600" cy="39430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6000"/>
            <a:r>
              <a:rPr lang="en-NZ" dirty="0">
                <a:solidFill>
                  <a:srgbClr val="404040"/>
                </a:solidFill>
              </a:rPr>
              <a:t>Seeing natural disasters and junk food advertising is less upsetting to children. </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p:txBody>
          <a:bodyPr/>
          <a:lstStyle/>
          <a:p>
            <a:r>
              <a:rPr lang="en-NZ" dirty="0"/>
              <a:t>NOTE: Questions about distressing content were only asked of 10 to 14 year olds. </a:t>
            </a:r>
          </a:p>
          <a:p>
            <a:r>
              <a:rPr lang="en-NZ" dirty="0"/>
              <a:t>Source: Q10e. What have you come across on the internet that has bothered you, or upset you, or that you didn’t like seeing?</a:t>
            </a:r>
          </a:p>
          <a:p>
            <a:r>
              <a:rPr lang="en-NZ" dirty="0"/>
              <a:t>Base size: All 10 to 14 year olds who use the internet (n=543)</a:t>
            </a:r>
          </a:p>
        </p:txBody>
      </p:sp>
      <p:pic>
        <p:nvPicPr>
          <p:cNvPr id="16" name="Picture 15">
            <a:extLst>
              <a:ext uri="{FF2B5EF4-FFF2-40B4-BE49-F238E27FC236}">
                <a16:creationId xmlns:a16="http://schemas.microsoft.com/office/drawing/2014/main" id="{762615A0-EE39-46F8-9E1E-59C61D645DDD}"/>
              </a:ext>
            </a:extLst>
          </p:cNvPr>
          <p:cNvPicPr>
            <a:picLocks noChangeAspect="1"/>
          </p:cNvPicPr>
          <p:nvPr/>
        </p:nvPicPr>
        <p:blipFill>
          <a:blip r:embed="rId3"/>
          <a:stretch>
            <a:fillRect/>
          </a:stretch>
        </p:blipFill>
        <p:spPr>
          <a:xfrm>
            <a:off x="201612" y="113240"/>
            <a:ext cx="612000" cy="612000"/>
          </a:xfrm>
          <a:prstGeom prst="rect">
            <a:avLst/>
          </a:prstGeom>
        </p:spPr>
      </p:pic>
    </p:spTree>
    <p:extLst>
      <p:ext uri="{BB962C8B-B14F-4D97-AF65-F5344CB8AC3E}">
        <p14:creationId xmlns:p14="http://schemas.microsoft.com/office/powerpoint/2010/main" val="318790017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88C90B7-AF22-402E-B482-C7AF72A39071}"/>
              </a:ext>
            </a:extLst>
          </p:cNvPr>
          <p:cNvSpPr/>
          <p:nvPr/>
        </p:nvSpPr>
        <p:spPr>
          <a:xfrm>
            <a:off x="3136898" y="1098920"/>
            <a:ext cx="8851901" cy="5049225"/>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sp>
        <p:nvSpPr>
          <p:cNvPr id="15" name="Rectangle 14">
            <a:extLst>
              <a:ext uri="{FF2B5EF4-FFF2-40B4-BE49-F238E27FC236}">
                <a16:creationId xmlns:a16="http://schemas.microsoft.com/office/drawing/2014/main" id="{CB6F2BBC-B888-4962-AE66-0AAAC81F4054}"/>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aphicFrame>
        <p:nvGraphicFramePr>
          <p:cNvPr id="7" name="Chart 6">
            <a:extLst>
              <a:ext uri="{FF2B5EF4-FFF2-40B4-BE49-F238E27FC236}">
                <a16:creationId xmlns:a16="http://schemas.microsoft.com/office/drawing/2014/main" id="{FEC330C3-D707-4D61-91F7-18ACDDA5FA62}"/>
              </a:ext>
            </a:extLst>
          </p:cNvPr>
          <p:cNvGraphicFramePr/>
          <p:nvPr>
            <p:extLst>
              <p:ext uri="{D42A27DB-BD31-4B8C-83A1-F6EECF244321}">
                <p14:modId xmlns:p14="http://schemas.microsoft.com/office/powerpoint/2010/main" val="425198931"/>
              </p:ext>
            </p:extLst>
          </p:nvPr>
        </p:nvGraphicFramePr>
        <p:xfrm>
          <a:off x="3680748" y="1272619"/>
          <a:ext cx="7882553" cy="4907593"/>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14400" y="138224"/>
            <a:ext cx="9222208" cy="547576"/>
          </a:xfrm>
        </p:spPr>
        <p:txBody>
          <a:bodyPr/>
          <a:lstStyle/>
          <a:p>
            <a:r>
              <a:rPr lang="en-NZ" dirty="0"/>
              <a:t>Coping with distressing content online</a:t>
            </a:r>
          </a:p>
        </p:txBody>
      </p:sp>
      <p:sp>
        <p:nvSpPr>
          <p:cNvPr id="11" name="Rectangle 10">
            <a:extLst>
              <a:ext uri="{FF2B5EF4-FFF2-40B4-BE49-F238E27FC236}">
                <a16:creationId xmlns:a16="http://schemas.microsoft.com/office/drawing/2014/main" id="{64367E28-56F4-4CC0-B141-D52D846B57F8}"/>
              </a:ext>
            </a:extLst>
          </p:cNvPr>
          <p:cNvSpPr/>
          <p:nvPr/>
        </p:nvSpPr>
        <p:spPr>
          <a:xfrm>
            <a:off x="176565" y="1433782"/>
            <a:ext cx="2799755" cy="4128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6000"/>
            <a:r>
              <a:rPr lang="en-NZ" sz="1600" dirty="0">
                <a:solidFill>
                  <a:srgbClr val="404040"/>
                </a:solidFill>
              </a:rPr>
              <a:t>When children come across something that upsets them online, their most common reactions are to go to a different website, close their browser or speak to an adult. </a:t>
            </a:r>
          </a:p>
          <a:p>
            <a:pPr marL="36000"/>
            <a:endParaRPr lang="en-NZ" sz="1600" dirty="0">
              <a:solidFill>
                <a:srgbClr val="404040"/>
              </a:solidFill>
            </a:endParaRPr>
          </a:p>
          <a:p>
            <a:pPr marL="36000"/>
            <a:r>
              <a:rPr lang="en-NZ" sz="1600" dirty="0">
                <a:solidFill>
                  <a:srgbClr val="404040"/>
                </a:solidFill>
              </a:rPr>
              <a:t>Many tamariki are not talking to an adult or friend about distressing content they are seeing online. As with the other types of media, younger children are more likely to tell an adult than older children.</a:t>
            </a: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p:txBody>
          <a:bodyPr/>
          <a:lstStyle/>
          <a:p>
            <a:r>
              <a:rPr lang="en-NZ" dirty="0"/>
              <a:t>NOTE: Questions about distressing content were only asked of 10 to 14 year olds. </a:t>
            </a:r>
          </a:p>
          <a:p>
            <a:r>
              <a:rPr lang="en-NZ" dirty="0"/>
              <a:t>Source: Q10f. And what did you do when you came across the things that upset you?		</a:t>
            </a:r>
          </a:p>
          <a:p>
            <a:r>
              <a:rPr lang="en-NZ" dirty="0"/>
              <a:t>Base size: All 10 to 14 year olds who listen to audio content and found something upsetting (n=392)</a:t>
            </a:r>
          </a:p>
        </p:txBody>
      </p:sp>
      <p:sp>
        <p:nvSpPr>
          <p:cNvPr id="19" name="Isosceles Triangle 18">
            <a:extLst>
              <a:ext uri="{FF2B5EF4-FFF2-40B4-BE49-F238E27FC236}">
                <a16:creationId xmlns:a16="http://schemas.microsoft.com/office/drawing/2014/main" id="{E9FE39A0-4358-401C-BB14-95D5217032CC}"/>
              </a:ext>
            </a:extLst>
          </p:cNvPr>
          <p:cNvSpPr/>
          <p:nvPr/>
        </p:nvSpPr>
        <p:spPr>
          <a:xfrm>
            <a:off x="9720932" y="6249787"/>
            <a:ext cx="144000" cy="108000"/>
          </a:xfrm>
          <a:prstGeom prst="triangl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0" name="Isosceles Triangle 19">
            <a:extLst>
              <a:ext uri="{FF2B5EF4-FFF2-40B4-BE49-F238E27FC236}">
                <a16:creationId xmlns:a16="http://schemas.microsoft.com/office/drawing/2014/main" id="{4FAEB90C-B752-4D09-A89C-1AFBCBBD18A6}"/>
              </a:ext>
            </a:extLst>
          </p:cNvPr>
          <p:cNvSpPr/>
          <p:nvPr/>
        </p:nvSpPr>
        <p:spPr>
          <a:xfrm rot="10800000">
            <a:off x="9912556" y="6246247"/>
            <a:ext cx="144000" cy="108000"/>
          </a:xfrm>
          <a:prstGeom prst="triangle">
            <a:avLst/>
          </a:prstGeom>
          <a:solidFill>
            <a:schemeClr val="bg1">
              <a:lumMod val="8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1" name="Footer Placeholder 16">
            <a:extLst>
              <a:ext uri="{FF2B5EF4-FFF2-40B4-BE49-F238E27FC236}">
                <a16:creationId xmlns:a16="http://schemas.microsoft.com/office/drawing/2014/main" id="{51524C77-E374-41C9-9B8F-190918DE633B}"/>
              </a:ext>
            </a:extLst>
          </p:cNvPr>
          <p:cNvSpPr txBox="1">
            <a:spLocks/>
          </p:cNvSpPr>
          <p:nvPr/>
        </p:nvSpPr>
        <p:spPr>
          <a:xfrm>
            <a:off x="10076475" y="6090072"/>
            <a:ext cx="7579353" cy="436201"/>
          </a:xfrm>
          <a:prstGeom prst="rect">
            <a:avLst/>
          </a:prstGeom>
        </p:spPr>
        <p:txBody>
          <a:bodyPr vert="horz" lIns="91440" tIns="45720" rIns="91440" bIns="45720" rtlCol="0" anchor="ctr"/>
          <a:lstStyle>
            <a:defPPr>
              <a:defRPr lang="en-US"/>
            </a:defPPr>
            <a:lvl1pPr marL="0" algn="l" defTabSz="914400" rtl="0" eaLnBrk="1" latinLnBrk="0" hangingPunct="1">
              <a:lnSpc>
                <a:spcPct val="80000"/>
              </a:lnSpc>
              <a:defRPr sz="800" kern="1200">
                <a:solidFill>
                  <a:srgbClr val="5B5C6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Z" dirty="0"/>
              <a:t>Significantly higher / lower than average</a:t>
            </a:r>
          </a:p>
        </p:txBody>
      </p:sp>
      <p:grpSp>
        <p:nvGrpSpPr>
          <p:cNvPr id="4" name="Group 3">
            <a:extLst>
              <a:ext uri="{FF2B5EF4-FFF2-40B4-BE49-F238E27FC236}">
                <a16:creationId xmlns:a16="http://schemas.microsoft.com/office/drawing/2014/main" id="{D33B5969-4F19-42AC-B3C6-D26AE5B6D3F9}"/>
              </a:ext>
            </a:extLst>
          </p:cNvPr>
          <p:cNvGrpSpPr/>
          <p:nvPr/>
        </p:nvGrpSpPr>
        <p:grpSpPr>
          <a:xfrm>
            <a:off x="9681843" y="2160858"/>
            <a:ext cx="1675211" cy="541020"/>
            <a:chOff x="9681843" y="2122758"/>
            <a:chExt cx="1675211" cy="541020"/>
          </a:xfrm>
        </p:grpSpPr>
        <p:sp>
          <p:nvSpPr>
            <p:cNvPr id="22" name="Freeform: Shape 21">
              <a:extLst>
                <a:ext uri="{FF2B5EF4-FFF2-40B4-BE49-F238E27FC236}">
                  <a16:creationId xmlns:a16="http://schemas.microsoft.com/office/drawing/2014/main" id="{3AAEAD29-B7BC-4044-BD7B-E72BCA54CA8E}"/>
                </a:ext>
              </a:extLst>
            </p:cNvPr>
            <p:cNvSpPr/>
            <p:nvPr/>
          </p:nvSpPr>
          <p:spPr>
            <a:xfrm>
              <a:off x="9681843" y="2122758"/>
              <a:ext cx="1668147" cy="541020"/>
            </a:xfrm>
            <a:custGeom>
              <a:avLst/>
              <a:gdLst>
                <a:gd name="connsiteX0" fmla="*/ 108000 w 1668147"/>
                <a:gd name="connsiteY0" fmla="*/ 0 h 541020"/>
                <a:gd name="connsiteX1" fmla="*/ 1668147 w 1668147"/>
                <a:gd name="connsiteY1" fmla="*/ 0 h 541020"/>
                <a:gd name="connsiteX2" fmla="*/ 1668147 w 1668147"/>
                <a:gd name="connsiteY2" fmla="*/ 541020 h 541020"/>
                <a:gd name="connsiteX3" fmla="*/ 108000 w 1668147"/>
                <a:gd name="connsiteY3" fmla="*/ 541020 h 541020"/>
                <a:gd name="connsiteX4" fmla="*/ 108000 w 1668147"/>
                <a:gd name="connsiteY4" fmla="*/ 346707 h 541020"/>
                <a:gd name="connsiteX5" fmla="*/ 0 w 1668147"/>
                <a:gd name="connsiteY5" fmla="*/ 274707 h 541020"/>
                <a:gd name="connsiteX6" fmla="*/ 108000 w 1668147"/>
                <a:gd name="connsiteY6" fmla="*/ 202707 h 54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8147" h="541020">
                  <a:moveTo>
                    <a:pt x="108000" y="0"/>
                  </a:moveTo>
                  <a:lnTo>
                    <a:pt x="1668147" y="0"/>
                  </a:lnTo>
                  <a:lnTo>
                    <a:pt x="1668147" y="541020"/>
                  </a:lnTo>
                  <a:lnTo>
                    <a:pt x="108000" y="541020"/>
                  </a:lnTo>
                  <a:lnTo>
                    <a:pt x="108000" y="346707"/>
                  </a:lnTo>
                  <a:lnTo>
                    <a:pt x="0" y="274707"/>
                  </a:lnTo>
                  <a:lnTo>
                    <a:pt x="108000" y="202707"/>
                  </a:lnTo>
                  <a:close/>
                </a:path>
              </a:pathLst>
            </a:custGeom>
            <a:solidFill>
              <a:schemeClr val="bg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5" name="Rectangle 24">
              <a:extLst>
                <a:ext uri="{FF2B5EF4-FFF2-40B4-BE49-F238E27FC236}">
                  <a16:creationId xmlns:a16="http://schemas.microsoft.com/office/drawing/2014/main" id="{99801649-7F39-4447-89A6-147E427C09F5}"/>
                </a:ext>
              </a:extLst>
            </p:cNvPr>
            <p:cNvSpPr/>
            <p:nvPr/>
          </p:nvSpPr>
          <p:spPr>
            <a:xfrm>
              <a:off x="9789843" y="2124780"/>
              <a:ext cx="1567211" cy="5369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NZ" sz="1000" dirty="0">
                  <a:solidFill>
                    <a:srgbClr val="404040"/>
                  </a:solidFill>
                </a:rPr>
                <a:t>      10 to 11 yrs. (48%), </a:t>
              </a:r>
            </a:p>
            <a:p>
              <a:pPr>
                <a:spcAft>
                  <a:spcPts val="600"/>
                </a:spcAft>
              </a:pPr>
              <a:r>
                <a:rPr lang="en-NZ" sz="1000" dirty="0">
                  <a:solidFill>
                    <a:srgbClr val="404040"/>
                  </a:solidFill>
                </a:rPr>
                <a:t>      12 to 14 yrs. (24%)</a:t>
              </a:r>
            </a:p>
          </p:txBody>
        </p:sp>
        <p:sp>
          <p:nvSpPr>
            <p:cNvPr id="28" name="Isosceles Triangle 27">
              <a:extLst>
                <a:ext uri="{FF2B5EF4-FFF2-40B4-BE49-F238E27FC236}">
                  <a16:creationId xmlns:a16="http://schemas.microsoft.com/office/drawing/2014/main" id="{53107CF1-C388-43A1-A75B-0FE521BF981C}"/>
                </a:ext>
              </a:extLst>
            </p:cNvPr>
            <p:cNvSpPr/>
            <p:nvPr/>
          </p:nvSpPr>
          <p:spPr>
            <a:xfrm rot="10800000">
              <a:off x="9859098" y="2450730"/>
              <a:ext cx="144000" cy="108000"/>
            </a:xfrm>
            <a:prstGeom prst="triangle">
              <a:avLst/>
            </a:prstGeom>
            <a:solidFill>
              <a:schemeClr val="bg1">
                <a:lumMod val="85000"/>
              </a:schemeClr>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0" name="Isosceles Triangle 29">
              <a:extLst>
                <a:ext uri="{FF2B5EF4-FFF2-40B4-BE49-F238E27FC236}">
                  <a16:creationId xmlns:a16="http://schemas.microsoft.com/office/drawing/2014/main" id="{E981A13A-0672-40FF-9472-3A7B842A4472}"/>
                </a:ext>
              </a:extLst>
            </p:cNvPr>
            <p:cNvSpPr/>
            <p:nvPr/>
          </p:nvSpPr>
          <p:spPr>
            <a:xfrm>
              <a:off x="9869066" y="2214888"/>
              <a:ext cx="144000" cy="108000"/>
            </a:xfrm>
            <a:prstGeom prst="triangle">
              <a:avLst/>
            </a:prstGeom>
            <a:solidFill>
              <a:schemeClr val="tx1">
                <a:lumMod val="50000"/>
                <a:lumOff val="50000"/>
              </a:schemeClr>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pSp>
      <p:pic>
        <p:nvPicPr>
          <p:cNvPr id="18" name="Picture 17">
            <a:extLst>
              <a:ext uri="{FF2B5EF4-FFF2-40B4-BE49-F238E27FC236}">
                <a16:creationId xmlns:a16="http://schemas.microsoft.com/office/drawing/2014/main" id="{4A68EF68-CB66-4493-8EBE-E317EBFF9B81}"/>
              </a:ext>
            </a:extLst>
          </p:cNvPr>
          <p:cNvPicPr>
            <a:picLocks noChangeAspect="1"/>
          </p:cNvPicPr>
          <p:nvPr/>
        </p:nvPicPr>
        <p:blipFill>
          <a:blip r:embed="rId3"/>
          <a:stretch>
            <a:fillRect/>
          </a:stretch>
        </p:blipFill>
        <p:spPr>
          <a:xfrm>
            <a:off x="201612" y="113240"/>
            <a:ext cx="612000" cy="612000"/>
          </a:xfrm>
          <a:prstGeom prst="rect">
            <a:avLst/>
          </a:prstGeom>
        </p:spPr>
      </p:pic>
    </p:spTree>
    <p:extLst>
      <p:ext uri="{BB962C8B-B14F-4D97-AF65-F5344CB8AC3E}">
        <p14:creationId xmlns:p14="http://schemas.microsoft.com/office/powerpoint/2010/main" val="360875850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FA2E260-3417-4D91-A3DC-A285F43CDC79}"/>
              </a:ext>
            </a:extLst>
          </p:cNvPr>
          <p:cNvSpPr/>
          <p:nvPr/>
        </p:nvSpPr>
        <p:spPr>
          <a:xfrm>
            <a:off x="201614" y="2252312"/>
            <a:ext cx="11787186" cy="4104396"/>
          </a:xfrm>
          <a:prstGeom prst="rect">
            <a:avLst/>
          </a:prstGeom>
          <a:solidFill>
            <a:schemeClr val="bg1"/>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sp>
        <p:nvSpPr>
          <p:cNvPr id="2" name="Title 1">
            <a:extLst>
              <a:ext uri="{FF2B5EF4-FFF2-40B4-BE49-F238E27FC236}">
                <a16:creationId xmlns:a16="http://schemas.microsoft.com/office/drawing/2014/main" id="{74665714-F20E-477F-8233-C9F10F9CE85B}"/>
              </a:ext>
            </a:extLst>
          </p:cNvPr>
          <p:cNvSpPr>
            <a:spLocks noGrp="1"/>
          </p:cNvSpPr>
          <p:nvPr>
            <p:ph type="title"/>
          </p:nvPr>
        </p:nvSpPr>
        <p:spPr>
          <a:xfrm>
            <a:off x="933450" y="138224"/>
            <a:ext cx="9203158" cy="547576"/>
          </a:xfrm>
        </p:spPr>
        <p:txBody>
          <a:bodyPr>
            <a:normAutofit/>
          </a:bodyPr>
          <a:lstStyle/>
          <a:p>
            <a:r>
              <a:rPr lang="en-NZ" dirty="0"/>
              <a:t>Impact of talking to adults about distressing online content</a:t>
            </a:r>
          </a:p>
        </p:txBody>
      </p:sp>
      <p:sp>
        <p:nvSpPr>
          <p:cNvPr id="11" name="Rectangle 10">
            <a:extLst>
              <a:ext uri="{FF2B5EF4-FFF2-40B4-BE49-F238E27FC236}">
                <a16:creationId xmlns:a16="http://schemas.microsoft.com/office/drawing/2014/main" id="{64367E28-56F4-4CC0-B141-D52D846B57F8}"/>
              </a:ext>
            </a:extLst>
          </p:cNvPr>
          <p:cNvSpPr/>
          <p:nvPr/>
        </p:nvSpPr>
        <p:spPr>
          <a:xfrm>
            <a:off x="203200" y="1291825"/>
            <a:ext cx="11785600" cy="807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r>
              <a:rPr lang="en-NZ" dirty="0">
                <a:solidFill>
                  <a:srgbClr val="404040"/>
                </a:solidFill>
              </a:rPr>
              <a:t>Talking to adults is an effective strategy for coping with distressing online content. Nine in ten felt better after doing so, and no child felt worse. </a:t>
            </a:r>
          </a:p>
        </p:txBody>
      </p:sp>
      <p:sp>
        <p:nvSpPr>
          <p:cNvPr id="16" name="Rectangle 15">
            <a:extLst>
              <a:ext uri="{FF2B5EF4-FFF2-40B4-BE49-F238E27FC236}">
                <a16:creationId xmlns:a16="http://schemas.microsoft.com/office/drawing/2014/main" id="{4AFBC0AD-D46E-4551-A2C2-C2D54CD7569D}"/>
              </a:ext>
            </a:extLst>
          </p:cNvPr>
          <p:cNvSpPr/>
          <p:nvPr/>
        </p:nvSpPr>
        <p:spPr>
          <a:xfrm>
            <a:off x="203200" y="2252312"/>
            <a:ext cx="11785600" cy="3965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00"/>
            <a:endParaRPr lang="en-NZ" dirty="0">
              <a:solidFill>
                <a:srgbClr val="404040"/>
              </a:solidFill>
            </a:endParaRPr>
          </a:p>
        </p:txBody>
      </p:sp>
      <p:sp>
        <p:nvSpPr>
          <p:cNvPr id="17" name="Footer Placeholder 16">
            <a:extLst>
              <a:ext uri="{FF2B5EF4-FFF2-40B4-BE49-F238E27FC236}">
                <a16:creationId xmlns:a16="http://schemas.microsoft.com/office/drawing/2014/main" id="{11F86008-F8C4-431D-8D92-8AD863F6F245}"/>
              </a:ext>
            </a:extLst>
          </p:cNvPr>
          <p:cNvSpPr>
            <a:spLocks noGrp="1"/>
          </p:cNvSpPr>
          <p:nvPr>
            <p:ph type="ftr" sz="quarter" idx="11"/>
          </p:nvPr>
        </p:nvSpPr>
        <p:spPr>
          <a:xfrm>
            <a:off x="201613" y="6421799"/>
            <a:ext cx="9335926" cy="436201"/>
          </a:xfrm>
        </p:spPr>
        <p:txBody>
          <a:bodyPr/>
          <a:lstStyle/>
          <a:p>
            <a:r>
              <a:rPr lang="en-NZ" dirty="0"/>
              <a:t>NOTE: Questions about distressing content were only asked of 10 to 14 year olds. </a:t>
            </a:r>
          </a:p>
          <a:p>
            <a:r>
              <a:rPr lang="en-NZ" dirty="0"/>
              <a:t>Source: Q10fi. Thinking of the last time you told an adult about something that had bothered or upset you on a show or programme, how did you feel afterwards? 	</a:t>
            </a:r>
          </a:p>
          <a:p>
            <a:r>
              <a:rPr lang="en-NZ" dirty="0"/>
              <a:t>Base size: All 10 to 14 year olds who talk to an adult when they see distressing content (n=126) </a:t>
            </a:r>
          </a:p>
        </p:txBody>
      </p:sp>
      <p:graphicFrame>
        <p:nvGraphicFramePr>
          <p:cNvPr id="7" name="Chart 6">
            <a:extLst>
              <a:ext uri="{FF2B5EF4-FFF2-40B4-BE49-F238E27FC236}">
                <a16:creationId xmlns:a16="http://schemas.microsoft.com/office/drawing/2014/main" id="{64F9698D-C316-4328-8CA8-C44908DC6937}"/>
              </a:ext>
            </a:extLst>
          </p:cNvPr>
          <p:cNvGraphicFramePr/>
          <p:nvPr>
            <p:extLst>
              <p:ext uri="{D42A27DB-BD31-4B8C-83A1-F6EECF244321}">
                <p14:modId xmlns:p14="http://schemas.microsoft.com/office/powerpoint/2010/main" val="3026227127"/>
              </p:ext>
            </p:extLst>
          </p:nvPr>
        </p:nvGraphicFramePr>
        <p:xfrm>
          <a:off x="495300" y="2403910"/>
          <a:ext cx="11201400" cy="3544206"/>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a:extLst>
              <a:ext uri="{FF2B5EF4-FFF2-40B4-BE49-F238E27FC236}">
                <a16:creationId xmlns:a16="http://schemas.microsoft.com/office/drawing/2014/main" id="{353FFE1D-1558-4F96-B940-F990FD16BCDD}"/>
              </a:ext>
            </a:extLst>
          </p:cNvPr>
          <p:cNvSpPr/>
          <p:nvPr/>
        </p:nvSpPr>
        <p:spPr>
          <a:xfrm>
            <a:off x="0" y="1093470"/>
            <a:ext cx="2933700" cy="148922"/>
          </a:xfrm>
          <a:prstGeom prst="rect">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10" name="Picture 9">
            <a:extLst>
              <a:ext uri="{FF2B5EF4-FFF2-40B4-BE49-F238E27FC236}">
                <a16:creationId xmlns:a16="http://schemas.microsoft.com/office/drawing/2014/main" id="{F861E3F1-A47F-47B0-A516-4D2523D4A6F6}"/>
              </a:ext>
            </a:extLst>
          </p:cNvPr>
          <p:cNvPicPr>
            <a:picLocks noChangeAspect="1"/>
          </p:cNvPicPr>
          <p:nvPr/>
        </p:nvPicPr>
        <p:blipFill>
          <a:blip r:embed="rId3"/>
          <a:stretch>
            <a:fillRect/>
          </a:stretch>
        </p:blipFill>
        <p:spPr>
          <a:xfrm>
            <a:off x="201612" y="113240"/>
            <a:ext cx="612000" cy="612000"/>
          </a:xfrm>
          <a:prstGeom prst="rect">
            <a:avLst/>
          </a:prstGeom>
        </p:spPr>
      </p:pic>
    </p:spTree>
    <p:extLst>
      <p:ext uri="{BB962C8B-B14F-4D97-AF65-F5344CB8AC3E}">
        <p14:creationId xmlns:p14="http://schemas.microsoft.com/office/powerpoint/2010/main" val="33719489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047F5-C5F2-47DB-9FF3-8D95EA1C9057}"/>
              </a:ext>
            </a:extLst>
          </p:cNvPr>
          <p:cNvSpPr>
            <a:spLocks noGrp="1"/>
          </p:cNvSpPr>
          <p:nvPr>
            <p:ph type="title"/>
          </p:nvPr>
        </p:nvSpPr>
        <p:spPr>
          <a:xfrm>
            <a:off x="354176" y="5422900"/>
            <a:ext cx="8269124" cy="898476"/>
          </a:xfrm>
        </p:spPr>
        <p:txBody>
          <a:bodyPr/>
          <a:lstStyle/>
          <a:p>
            <a:r>
              <a:rPr lang="en-NZ" dirty="0"/>
              <a:t>Challenging content: </a:t>
            </a:r>
            <a:r>
              <a:rPr lang="en-NZ" sz="2800" b="0" i="1" dirty="0"/>
              <a:t>Audio content</a:t>
            </a:r>
            <a:endParaRPr lang="en-NZ" b="0" i="1" dirty="0"/>
          </a:p>
        </p:txBody>
      </p:sp>
      <p:cxnSp>
        <p:nvCxnSpPr>
          <p:cNvPr id="3" name="Straight Connector 2">
            <a:extLst>
              <a:ext uri="{FF2B5EF4-FFF2-40B4-BE49-F238E27FC236}">
                <a16:creationId xmlns:a16="http://schemas.microsoft.com/office/drawing/2014/main" id="{A5697511-E34E-4F44-893B-44016165BF74}"/>
              </a:ext>
            </a:extLst>
          </p:cNvPr>
          <p:cNvCxnSpPr>
            <a:cxnSpLocks/>
          </p:cNvCxnSpPr>
          <p:nvPr/>
        </p:nvCxnSpPr>
        <p:spPr>
          <a:xfrm flipV="1">
            <a:off x="433689" y="6321446"/>
            <a:ext cx="4055049" cy="10"/>
          </a:xfrm>
          <a:prstGeom prst="line">
            <a:avLst/>
          </a:prstGeom>
          <a:ln w="76200">
            <a:gradFill flip="none" rotWithShape="1">
              <a:gsLst>
                <a:gs pos="0">
                  <a:schemeClr val="accent3"/>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7668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XCLUDEHIDDENSLIDES" val="False"/>
  <p:tag name="NUMBEROFPAGES" val="134"/>
</p:tagLst>
</file>

<file path=ppt/theme/theme1.xml><?xml version="1.0" encoding="utf-8"?>
<a:theme xmlns:a="http://schemas.openxmlformats.org/drawingml/2006/main" name="1_Office Theme">
  <a:themeElements>
    <a:clrScheme name="NZ on Air">
      <a:dk1>
        <a:sysClr val="windowText" lastClr="000000"/>
      </a:dk1>
      <a:lt1>
        <a:sysClr val="window" lastClr="FFFFFF"/>
      </a:lt1>
      <a:dk2>
        <a:srgbClr val="002060"/>
      </a:dk2>
      <a:lt2>
        <a:srgbClr val="E4EFF0"/>
      </a:lt2>
      <a:accent1>
        <a:srgbClr val="31A98C"/>
      </a:accent1>
      <a:accent2>
        <a:srgbClr val="EBC743"/>
      </a:accent2>
      <a:accent3>
        <a:srgbClr val="3965B5"/>
      </a:accent3>
      <a:accent4>
        <a:srgbClr val="D24E4E"/>
      </a:accent4>
      <a:accent5>
        <a:srgbClr val="31A98C"/>
      </a:accent5>
      <a:accent6>
        <a:srgbClr val="EBC743"/>
      </a:accent6>
      <a:hlink>
        <a:srgbClr val="3965B5"/>
      </a:hlink>
      <a:folHlink>
        <a:srgbClr val="3965B5"/>
      </a:folHlink>
    </a:clrScheme>
    <a:fontScheme name="Kantar Master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ocumentSetDescription xmlns="http://schemas.microsoft.com/sharepoint/v3">All documents relating to research repeating 2014 study of children's media use. Co-commissioned with BSA</DocumentSetDescription>
    <Topic xmlns="ac2bea5c-4056-44f9-a2f9-5e5c55bba64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369C1E8D9A00D4DBA901E406D598E0A" ma:contentTypeVersion="8" ma:contentTypeDescription="Create a new document." ma:contentTypeScope="" ma:versionID="0e76de1110da4ad6a1a1f00b866f9a07">
  <xsd:schema xmlns:xsd="http://www.w3.org/2001/XMLSchema" xmlns:xs="http://www.w3.org/2001/XMLSchema" xmlns:p="http://schemas.microsoft.com/office/2006/metadata/properties" xmlns:ns1="http://schemas.microsoft.com/sharepoint/v3" xmlns:ns2="ac2bea5c-4056-44f9-a2f9-5e5c55bba641" xmlns:ns3="ae9077f8-11d2-4cc4-81e4-f37509ddfe52" targetNamespace="http://schemas.microsoft.com/office/2006/metadata/properties" ma:root="true" ma:fieldsID="8d94a22969fd33f28a838af24e80d366" ns1:_="" ns2:_="" ns3:_="">
    <xsd:import namespace="http://schemas.microsoft.com/sharepoint/v3"/>
    <xsd:import namespace="ac2bea5c-4056-44f9-a2f9-5e5c55bba641"/>
    <xsd:import namespace="ae9077f8-11d2-4cc4-81e4-f37509ddfe52"/>
    <xsd:element name="properties">
      <xsd:complexType>
        <xsd:sequence>
          <xsd:element name="documentManagement">
            <xsd:complexType>
              <xsd:all>
                <xsd:element ref="ns2:Topic" minOccurs="0"/>
                <xsd:element ref="ns2:MediaServiceMetadata" minOccurs="0"/>
                <xsd:element ref="ns2:MediaServiceFastMetadata" minOccurs="0"/>
                <xsd:element ref="ns1:DocumentSetDescrip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11" nillable="true" ma:displayName="Description" ma:description="A description of the Document Set" ma:internalName="DocumentSetDescription">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c2bea5c-4056-44f9-a2f9-5e5c55bba641" elementFormDefault="qualified">
    <xsd:import namespace="http://schemas.microsoft.com/office/2006/documentManagement/types"/>
    <xsd:import namespace="http://schemas.microsoft.com/office/infopath/2007/PartnerControls"/>
    <xsd:element name="Topic" ma:index="8" nillable="true" ma:displayName="Topic" ma:format="Dropdown" ma:internalName="Topic">
      <xsd:simpleType>
        <xsd:restriction base="dms:Choice">
          <xsd:enumeration value="Ongoing"/>
          <xsd:enumeration value="One off"/>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e9077f8-11d2-4cc4-81e4-f37509ddfe5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4ECC054-830A-4599-9BAC-3CC973F49C8B}">
  <ds:schemaRefs>
    <ds:schemaRef ds:uri="http://schemas.microsoft.com/office/infopath/2007/PartnerControls"/>
    <ds:schemaRef ds:uri="http://schemas.microsoft.com/office/2006/documentManagement/types"/>
    <ds:schemaRef ds:uri="ae9077f8-11d2-4cc4-81e4-f37509ddfe52"/>
    <ds:schemaRef ds:uri="http://schemas.microsoft.com/sharepoint/v3"/>
    <ds:schemaRef ds:uri="http://purl.org/dc/terms/"/>
    <ds:schemaRef ds:uri="http://purl.org/dc/elements/1.1/"/>
    <ds:schemaRef ds:uri="http://www.w3.org/XML/1998/namespace"/>
    <ds:schemaRef ds:uri="http://schemas.openxmlformats.org/package/2006/metadata/core-properties"/>
    <ds:schemaRef ds:uri="http://purl.org/dc/dcmitype/"/>
    <ds:schemaRef ds:uri="ac2bea5c-4056-44f9-a2f9-5e5c55bba641"/>
    <ds:schemaRef ds:uri="http://schemas.microsoft.com/office/2006/metadata/properties"/>
  </ds:schemaRefs>
</ds:datastoreItem>
</file>

<file path=customXml/itemProps2.xml><?xml version="1.0" encoding="utf-8"?>
<ds:datastoreItem xmlns:ds="http://schemas.openxmlformats.org/officeDocument/2006/customXml" ds:itemID="{2E2A25D4-1DE5-40B9-8C64-E11D607FD7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c2bea5c-4056-44f9-a2f9-5e5c55bba641"/>
    <ds:schemaRef ds:uri="ae9077f8-11d2-4cc4-81e4-f37509ddfe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C0EC5C4-7288-4D39-9F99-144BAB6B76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9272</TotalTime>
  <Words>18844</Words>
  <Application>Microsoft Office PowerPoint</Application>
  <PresentationFormat>Widescreen</PresentationFormat>
  <Paragraphs>2075</Paragraphs>
  <Slides>134</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134</vt:i4>
      </vt:variant>
    </vt:vector>
  </HeadingPairs>
  <TitlesOfParts>
    <vt:vector size="137" baseType="lpstr">
      <vt:lpstr>Arial</vt:lpstr>
      <vt:lpstr>Calibri</vt:lpstr>
      <vt:lpstr>1_Office Theme</vt:lpstr>
      <vt:lpstr>Children’s Media Use</vt:lpstr>
      <vt:lpstr>Contents</vt:lpstr>
      <vt:lpstr>Background</vt:lpstr>
      <vt:lpstr>What we did</vt:lpstr>
      <vt:lpstr>Executive summary</vt:lpstr>
      <vt:lpstr>Key findings </vt:lpstr>
      <vt:lpstr>Key findings </vt:lpstr>
      <vt:lpstr>Devices available and used</vt:lpstr>
      <vt:lpstr>Devices and platforms / services available</vt:lpstr>
      <vt:lpstr>Devices and platforms / services available</vt:lpstr>
      <vt:lpstr>Devices used to watch programmes and shows</vt:lpstr>
      <vt:lpstr>Devices used for gaming</vt:lpstr>
      <vt:lpstr>Media consumption</vt:lpstr>
      <vt:lpstr>Media consumption: section summary </vt:lpstr>
      <vt:lpstr>Media consumption: section summary </vt:lpstr>
      <vt:lpstr>Type of media children consume each day</vt:lpstr>
      <vt:lpstr>Type of media children consume each day</vt:lpstr>
      <vt:lpstr>Type of media children consume each day</vt:lpstr>
      <vt:lpstr>When children watch programmes and shows</vt:lpstr>
      <vt:lpstr>When children are online</vt:lpstr>
      <vt:lpstr>When children are listening to audio content</vt:lpstr>
      <vt:lpstr>How long children spend on different activities</vt:lpstr>
      <vt:lpstr>Time spent by the proportion engaging in each activity</vt:lpstr>
      <vt:lpstr>Content consumption in home versus out of home</vt:lpstr>
      <vt:lpstr>Who is the child with while they use each media?</vt:lpstr>
      <vt:lpstr>Who is the child with while they use each media?</vt:lpstr>
      <vt:lpstr>Media consumption:  Programmes and shows</vt:lpstr>
      <vt:lpstr>Daily reach of platforms, channels and streaming services for watching programmes and shows</vt:lpstr>
      <vt:lpstr>Demographic differences in daily reach of top five platforms, channels and streaming services </vt:lpstr>
      <vt:lpstr>Favourite place to watch programmes and shows</vt:lpstr>
      <vt:lpstr>Use of captioning and subtitles</vt:lpstr>
      <vt:lpstr>Media consumption: Online content</vt:lpstr>
      <vt:lpstr>Daily reach of social media, streaming services and websites</vt:lpstr>
      <vt:lpstr>Daily reach of social media and streaming services</vt:lpstr>
      <vt:lpstr>Demographic differences in daily reach of social media and streaming services</vt:lpstr>
      <vt:lpstr>Total engagement in online activities </vt:lpstr>
      <vt:lpstr>Frequency of engagement in online activities </vt:lpstr>
      <vt:lpstr>Frequency of engagement by the proportion engaging in each activity</vt:lpstr>
      <vt:lpstr>When children stop using the internet</vt:lpstr>
      <vt:lpstr>When children stop using the internet by age group</vt:lpstr>
      <vt:lpstr>Media consumption: Audio content</vt:lpstr>
      <vt:lpstr>What children listen to</vt:lpstr>
      <vt:lpstr>Media consumption: Gaming</vt:lpstr>
      <vt:lpstr>Who plays video games?</vt:lpstr>
      <vt:lpstr>Content preferences</vt:lpstr>
      <vt:lpstr>Content preferences: section summary </vt:lpstr>
      <vt:lpstr>Content preferences: Programmes and shows</vt:lpstr>
      <vt:lpstr>Why children watch programmes and shows</vt:lpstr>
      <vt:lpstr>Children’s enjoyment of different genres</vt:lpstr>
      <vt:lpstr>Children’s enjoyment of different genres by age</vt:lpstr>
      <vt:lpstr>Children’s enjoyment of different genres by gender</vt:lpstr>
      <vt:lpstr>Children’s favourite programmes and shows to watch (unprompted) </vt:lpstr>
      <vt:lpstr>Pre-school children’s favourite show (unprompted)</vt:lpstr>
      <vt:lpstr>Awareness and reach of New Zealand children’s programmes</vt:lpstr>
      <vt:lpstr>How much children like specific New Zealand programmes</vt:lpstr>
      <vt:lpstr>What makes a good TV programme</vt:lpstr>
      <vt:lpstr>Content preferences: Online content</vt:lpstr>
      <vt:lpstr>Parents’ and caregivers’ favourite online platforms for their children aged six to fourteen</vt:lpstr>
      <vt:lpstr>Parents’ and caregivers’ favourite online platforms for their pre-school children</vt:lpstr>
      <vt:lpstr>Awareness of HEIHEI</vt:lpstr>
      <vt:lpstr>Usage of HEIHEI</vt:lpstr>
      <vt:lpstr>Frequency of use - HEIHEI</vt:lpstr>
      <vt:lpstr>Perceptions of HEIHEI as being a great place to find local content</vt:lpstr>
      <vt:lpstr>Enjoyment of HEIHEI</vt:lpstr>
      <vt:lpstr>Suggestions for improving HEIHEI</vt:lpstr>
      <vt:lpstr>Content preferences: Gaming</vt:lpstr>
      <vt:lpstr>Types of games children like to play</vt:lpstr>
      <vt:lpstr>Demographic differences in game preferences</vt:lpstr>
      <vt:lpstr>Why do children play games?</vt:lpstr>
      <vt:lpstr>New Zealand content</vt:lpstr>
      <vt:lpstr>New Zealand content: section summary </vt:lpstr>
      <vt:lpstr>Attitudes of parents and caregivers to New Zealand-made children’s programmes and shows</vt:lpstr>
      <vt:lpstr>Attitudes of parents and caregivers to New Zealand-made children’s programmes and shows</vt:lpstr>
      <vt:lpstr>Satisfaction with the range of New Zealand-made content for pre-school children on free-to-air TV</vt:lpstr>
      <vt:lpstr>How often children watch local programmes and shows</vt:lpstr>
      <vt:lpstr>How often children see themselves represented in programmes and shows</vt:lpstr>
      <vt:lpstr>Children's attitudes to New Zealand content</vt:lpstr>
      <vt:lpstr>Demographic differences in children’s attitudes to New Zealand content</vt:lpstr>
      <vt:lpstr>Discovering new content</vt:lpstr>
      <vt:lpstr>How children discover new music</vt:lpstr>
      <vt:lpstr>How children discover new games</vt:lpstr>
      <vt:lpstr>How children discover things online</vt:lpstr>
      <vt:lpstr>How children find content online</vt:lpstr>
      <vt:lpstr>Challenging content</vt:lpstr>
      <vt:lpstr>Challenging content: section summary </vt:lpstr>
      <vt:lpstr>Challenging content: Programmes and shows</vt:lpstr>
      <vt:lpstr>How children know a programme is not for them</vt:lpstr>
      <vt:lpstr>Children’s understanding of classification labels</vt:lpstr>
      <vt:lpstr>Children’s awareness of the 8.30pm watershed on television</vt:lpstr>
      <vt:lpstr>What is distressing or disturbing content for children?</vt:lpstr>
      <vt:lpstr>What is distressing or disturbing content for children?</vt:lpstr>
      <vt:lpstr>Coping with distressing content on programmes and shows</vt:lpstr>
      <vt:lpstr>Impact of talking to adults about distressing content on programmes and shows</vt:lpstr>
      <vt:lpstr>Challenging content: Online content</vt:lpstr>
      <vt:lpstr>What is distressing or disturbing online content for children?</vt:lpstr>
      <vt:lpstr>What is distressing or disturbing online content for children?</vt:lpstr>
      <vt:lpstr>Coping with distressing content online</vt:lpstr>
      <vt:lpstr>Impact of talking to adults about distressing online content</vt:lpstr>
      <vt:lpstr>Challenging content: Audio content</vt:lpstr>
      <vt:lpstr>What is distressing or disturbing content for children?</vt:lpstr>
      <vt:lpstr>Coping with distressing content on audio</vt:lpstr>
      <vt:lpstr>Impact of talking to adults about distressing audio content</vt:lpstr>
      <vt:lpstr>Parental concerns</vt:lpstr>
      <vt:lpstr>What parents and caregivers are concerned about their child seeing on programmes and shows</vt:lpstr>
      <vt:lpstr>What parents and caregivers are concerned about their child seeing on programmes and shows</vt:lpstr>
      <vt:lpstr>What parents and caregivers are concerned about their child hearing on the radio and streaming services</vt:lpstr>
      <vt:lpstr>What parents and caregivers are concerned about their child being exposed to on the internet</vt:lpstr>
      <vt:lpstr>Protecting children  from inappropriate content</vt:lpstr>
      <vt:lpstr>Protecting children from inappropriate content: section summary </vt:lpstr>
      <vt:lpstr>How often children can distinguish fiction and non-fiction</vt:lpstr>
      <vt:lpstr>Learned behaviours and impacts from programmes and shows</vt:lpstr>
      <vt:lpstr>Protecting children from inappropriate content: Programmes and shows</vt:lpstr>
      <vt:lpstr>Parents’ and caregivers’ awareness of the 8.30pm watershed</vt:lpstr>
      <vt:lpstr>Use of classifications and warnings to guide children's TV viewing</vt:lpstr>
      <vt:lpstr>Knowledge of where to go to find out more information on suitable content for child</vt:lpstr>
      <vt:lpstr>Where parents and caregivers go to find out more information on what’s suitable for children</vt:lpstr>
      <vt:lpstr>Parents’ and caregivers’ controls / rules for child watching TV</vt:lpstr>
      <vt:lpstr>Parents’ and caregivers’ controls / rules for child watching TV</vt:lpstr>
      <vt:lpstr>Curfew for watching programmes and shows</vt:lpstr>
      <vt:lpstr>Protecting children from inappropriate content: Audio content</vt:lpstr>
      <vt:lpstr>Parents’ and caregivers’ controls / rules for child listening to audio content </vt:lpstr>
      <vt:lpstr>Curfew for listening to audio content</vt:lpstr>
      <vt:lpstr>Protecting children from inappropriate content: Online content</vt:lpstr>
      <vt:lpstr>Use of software / in-app controls</vt:lpstr>
      <vt:lpstr>Why some parents and caregivers don’t use software / in-app controls</vt:lpstr>
      <vt:lpstr>Frequency of checking online activity</vt:lpstr>
      <vt:lpstr>Parents’ and caregivers’ controls/rules for child using the internet</vt:lpstr>
      <vt:lpstr>Parents’ and caregivers’ controls/rules for child using the internet</vt:lpstr>
      <vt:lpstr>Curfew for using the internet</vt:lpstr>
      <vt:lpstr>PowerPoint Presentation</vt:lpstr>
      <vt:lpstr>PowerPoint Presentation</vt:lpstr>
      <vt:lpstr>Appendix</vt:lpstr>
      <vt:lpstr>Sample profile – parents and caregivers</vt:lpstr>
      <vt:lpstr>Sample profile - children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McQuaid, Holly (MBAKL)</dc:creator>
  <cp:lastModifiedBy>Fuller, Katelynn (MBWCB)</cp:lastModifiedBy>
  <cp:revision>641</cp:revision>
  <dcterms:created xsi:type="dcterms:W3CDTF">2020-04-06T01:13:31Z</dcterms:created>
  <dcterms:modified xsi:type="dcterms:W3CDTF">2020-06-30T05:12:12Z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0x0101004369C1E8D9A00D4DBA901E406D598E0A</vt:lpwstr>
  </property>
</Properties>
</file>